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2"/>
  </p:notesMasterIdLst>
  <p:sldIdLst>
    <p:sldId id="310" r:id="rId2"/>
    <p:sldId id="279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1" r:id="rId12"/>
    <p:sldId id="320" r:id="rId13"/>
    <p:sldId id="319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5" r:id="rId27"/>
    <p:sldId id="334" r:id="rId28"/>
    <p:sldId id="336" r:id="rId29"/>
    <p:sldId id="337" r:id="rId30"/>
    <p:sldId id="338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69C8-8ABC-4D9C-A04E-EF38EE05CAC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earch.naver.com/search.naver?sm=ext&amp;viewloc=0&amp;where=idetail&amp;rev=11&amp;query=%BD%A3&amp;from=image&amp;sort=0&amp;res_fr=0&amp;res_to=0&amp;merge=0&amp;start=4&amp;img_id=blog45143491|10|60125168534_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agesearch.naver.com/search.naver?sm=ext&amp;viewloc=0&amp;where=idetail&amp;rev=11&amp;query=%BD%A3&amp;from=image&amp;sort=0&amp;res_fr=0&amp;res_to=0&amp;merge=0&amp;start=1&amp;img_id=gallery2010052108520094109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earch.naver.com/search.naver?sm=ext&amp;viewloc=0&amp;where=idetail&amp;rev=11&amp;query=%BD%A3&amp;from=image&amp;sort=0&amp;res_fr=0&amp;res_to=0&amp;merge=0&amp;start=2&amp;img_id=blog1902538|20|50106876125_1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earch.naver.com/search.naver?sm=ext&amp;viewloc=0&amp;where=idetail&amp;rev=11&amp;query=%BD%A3&amp;from=image&amp;sort=0&amp;res_fr=0&amp;res_to=0&amp;merge=0&amp;start=5&amp;img_id=cafe10133800|495|1043283_1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2 </a:t>
            </a:r>
            <a:r>
              <a:rPr lang="ko-KR" altLang="en-US" b="1" dirty="0" smtClean="0"/>
              <a:t>편 목재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및 목질재료</a:t>
            </a:r>
            <a:endParaRPr lang="en-US" altLang="ko-KR" b="1" dirty="0" smtClean="0"/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1</a:t>
            </a:r>
            <a:r>
              <a:rPr lang="ko-KR" altLang="en-US" sz="2800" dirty="0" smtClean="0">
                <a:effectLst/>
              </a:rPr>
              <a:t>장 지구상의 최대의 생물은 나무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뿌리</a:t>
            </a:r>
            <a:r>
              <a:rPr lang="en-US" altLang="ko-KR" sz="2000" b="1" dirty="0" smtClean="0">
                <a:latin typeface="+mj-lt"/>
              </a:rPr>
              <a:t>, </a:t>
            </a:r>
            <a:r>
              <a:rPr lang="ko-KR" altLang="en-US" sz="2000" b="1" dirty="0" smtClean="0">
                <a:latin typeface="+mj-lt"/>
              </a:rPr>
              <a:t>줄기</a:t>
            </a:r>
            <a:r>
              <a:rPr lang="en-US" altLang="ko-KR" sz="2000" b="1" dirty="0" smtClean="0">
                <a:latin typeface="+mj-lt"/>
              </a:rPr>
              <a:t>, </a:t>
            </a:r>
            <a:r>
              <a:rPr lang="ko-KR" altLang="en-US" sz="2000" b="1" dirty="0" smtClean="0">
                <a:latin typeface="+mj-lt"/>
              </a:rPr>
              <a:t>잎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유관속식물의 기본기관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뿌리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땅에 박혀 나무를 </a:t>
            </a:r>
            <a:r>
              <a:rPr lang="ko-KR" altLang="en-US" sz="1800" dirty="0" err="1" smtClean="0">
                <a:latin typeface="+mj-lt"/>
              </a:rPr>
              <a:t>지탤하면서</a:t>
            </a:r>
            <a:r>
              <a:rPr lang="ko-KR" altLang="en-US" sz="1800" dirty="0" smtClean="0">
                <a:latin typeface="+mj-lt"/>
              </a:rPr>
              <a:t> 땅으로부터 흡수한 수분이나 무기질양분을 줄기의 </a:t>
            </a:r>
            <a:r>
              <a:rPr lang="ko-KR" altLang="en-US" sz="1800" dirty="0" err="1" smtClean="0">
                <a:latin typeface="+mj-lt"/>
              </a:rPr>
              <a:t>목부를</a:t>
            </a:r>
            <a:r>
              <a:rPr lang="ko-KR" altLang="en-US" sz="1800" dirty="0" smtClean="0">
                <a:latin typeface="+mj-lt"/>
              </a:rPr>
              <a:t> 통하여 수관의 잎에 보내어 탄소동화작용을 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줄기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수관을 받쳐주는 몸통이며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잎의 탄소동화물질은 사부를 통하여 수목 각부에 전달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가지와 잎이 무성한 부분은 나무가 왕관을 쓴 것 같이 보여 수관이라 함</a:t>
            </a:r>
            <a:r>
              <a:rPr lang="en-US" altLang="ko-KR" sz="1800" dirty="0" smtClean="0">
                <a:latin typeface="+mj-lt"/>
              </a:rPr>
              <a:t>.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25602" name="Picture 2" descr="http://www.koreanbio.org/Biocourse/images/0/03/Ab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42942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23554" name="Picture 2" descr="http://www.koreanbio.org/Biocourse/images/f/fc/Ab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5357850" cy="4714908"/>
          </a:xfrm>
          <a:prstGeom prst="rect">
            <a:avLst/>
          </a:prstGeom>
          <a:noFill/>
        </p:spPr>
      </p:pic>
      <p:pic>
        <p:nvPicPr>
          <p:cNvPr id="4098" name="Picture 2" descr="http://jooam.com.ne.kr/17-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643182"/>
            <a:ext cx="280035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err="1" smtClean="0">
                <a:latin typeface="+mj-lt"/>
              </a:rPr>
              <a:t>수피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수피</a:t>
            </a:r>
            <a:r>
              <a:rPr lang="en-US" altLang="ko-KR" sz="1800" dirty="0" smtClean="0">
                <a:latin typeface="+mj-lt"/>
              </a:rPr>
              <a:t>:</a:t>
            </a:r>
            <a:r>
              <a:rPr lang="ko-KR" altLang="en-US" sz="1800" dirty="0" smtClean="0">
                <a:latin typeface="+mj-lt"/>
              </a:rPr>
              <a:t> 줄기나 가지의 바깥 쪽에 있는 나무껍질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내수피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안쪽에 생활기능 갖고 광합성 물질을 전달하는 사부로 구성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외수피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죽은 조직으로 내부조직을 보호하는 역할을 담당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형성층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수피와</a:t>
            </a:r>
            <a:r>
              <a:rPr lang="ko-KR" altLang="en-US" sz="1800" dirty="0" smtClean="0"/>
              <a:t> 수간의 </a:t>
            </a:r>
            <a:r>
              <a:rPr lang="ko-KR" altLang="en-US" sz="1800" dirty="0" err="1" smtClean="0"/>
              <a:t>목부와의</a:t>
            </a:r>
            <a:r>
              <a:rPr lang="ko-KR" altLang="en-US" sz="1800" dirty="0" smtClean="0"/>
              <a:t> 경계에 수간의 주위를 완전히 둘러싸고 있는 한 개의 세포층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분열조직으로 안쪽으로 </a:t>
            </a:r>
            <a:r>
              <a:rPr lang="ko-KR" altLang="en-US" sz="1800" dirty="0" err="1" smtClean="0"/>
              <a:t>목부세포를</a:t>
            </a:r>
            <a:r>
              <a:rPr lang="ko-KR" altLang="en-US" sz="1800" dirty="0" smtClean="0"/>
              <a:t> 바깥쪽으로 사부세포를 </a:t>
            </a:r>
            <a:r>
              <a:rPr lang="ko-KR" altLang="en-US" sz="1800" dirty="0" err="1" smtClean="0"/>
              <a:t>만듬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살아있는 동안 계속해서 비대성장을 담당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연륜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생장륜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형성층의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활동에 따라 </a:t>
            </a:r>
            <a:r>
              <a:rPr lang="ko-KR" altLang="en-US" sz="1800" dirty="0" err="1" smtClean="0">
                <a:latin typeface="+mj-lt"/>
              </a:rPr>
              <a:t>목부세포수를</a:t>
            </a:r>
            <a:r>
              <a:rPr lang="ko-KR" altLang="en-US" sz="1800" dirty="0" smtClean="0">
                <a:latin typeface="+mj-lt"/>
              </a:rPr>
              <a:t> 늘이면 </a:t>
            </a:r>
            <a:r>
              <a:rPr lang="ko-KR" altLang="en-US" sz="1800" dirty="0" err="1" smtClean="0">
                <a:latin typeface="+mj-lt"/>
              </a:rPr>
              <a:t>목부횡단면에서</a:t>
            </a:r>
            <a:r>
              <a:rPr lang="ko-KR" altLang="en-US" sz="1800" dirty="0" smtClean="0">
                <a:latin typeface="+mj-lt"/>
              </a:rPr>
              <a:t> 환상의 층으로 쌓이게 되는데 </a:t>
            </a:r>
            <a:r>
              <a:rPr lang="en-US" altLang="ko-KR" sz="1800" dirty="0" smtClean="0">
                <a:latin typeface="+mj-lt"/>
              </a:rPr>
              <a:t>1 </a:t>
            </a:r>
            <a:r>
              <a:rPr lang="ko-KR" altLang="en-US" sz="1800" dirty="0" err="1" smtClean="0">
                <a:latin typeface="+mj-lt"/>
              </a:rPr>
              <a:t>생장기에</a:t>
            </a:r>
            <a:r>
              <a:rPr lang="ko-KR" altLang="en-US" sz="1800" dirty="0" smtClean="0">
                <a:latin typeface="+mj-lt"/>
              </a:rPr>
              <a:t> 나타난 환상의 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연륜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우리나라와 같이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년이 하나의 생장기일 때의 </a:t>
            </a:r>
            <a:r>
              <a:rPr lang="ko-KR" altLang="en-US" sz="1800" dirty="0" err="1" smtClean="0">
                <a:latin typeface="+mj-lt"/>
              </a:rPr>
              <a:t>생장륜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err="1" smtClean="0"/>
              <a:t>조재와</a:t>
            </a:r>
            <a:r>
              <a:rPr lang="ko-KR" altLang="en-US" sz="2000" b="1" dirty="0" smtClean="0"/>
              <a:t> 만재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계절에 따라 자라는 정도가 다른 연륜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조재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춘재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봄부터 초여름까지 왕성하게 분열하는 시기에 만든 세포로 세포가 크며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세포벽이 얇고 밀도가 낮은 담색부분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만재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하재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여름부터 가을까지 만든 세포벽이 두껍고 세포가 작으며 조직이 치밀한 </a:t>
            </a:r>
            <a:r>
              <a:rPr lang="ko-KR" altLang="en-US" sz="1800" dirty="0" err="1" smtClean="0">
                <a:latin typeface="+mj-lt"/>
              </a:rPr>
              <a:t>농색부분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이 시기가 지나면 겨울 휴지기가 되어 세포분열은 정지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열대다우림은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 연중 비슷한 기후이므로 연륜과 </a:t>
            </a:r>
            <a:r>
              <a:rPr lang="ko-KR" altLang="en-US" sz="1800" dirty="0" err="1" smtClean="0">
                <a:latin typeface="+mj-lt"/>
              </a:rPr>
              <a:t>생장륜은</a:t>
            </a:r>
            <a:r>
              <a:rPr lang="ko-KR" altLang="en-US" sz="1800" dirty="0" smtClean="0">
                <a:latin typeface="+mj-lt"/>
              </a:rPr>
              <a:t> 보이지 않고 건기와 우기가 있는 지역은 </a:t>
            </a:r>
            <a:r>
              <a:rPr lang="ko-KR" altLang="en-US" sz="1800" dirty="0" err="1" smtClean="0">
                <a:latin typeface="+mj-lt"/>
              </a:rPr>
              <a:t>생장차에</a:t>
            </a:r>
            <a:r>
              <a:rPr lang="ko-KR" altLang="en-US" sz="1800" dirty="0" smtClean="0">
                <a:latin typeface="+mj-lt"/>
              </a:rPr>
              <a:t> 따라 </a:t>
            </a:r>
            <a:r>
              <a:rPr lang="ko-KR" altLang="en-US" sz="1800" dirty="0" err="1" smtClean="0">
                <a:latin typeface="+mj-lt"/>
              </a:rPr>
              <a:t>생장륜이</a:t>
            </a:r>
            <a:r>
              <a:rPr lang="ko-KR" altLang="en-US" sz="1800" dirty="0" smtClean="0">
                <a:latin typeface="+mj-lt"/>
              </a:rPr>
              <a:t> 나타남</a:t>
            </a:r>
            <a:r>
              <a:rPr lang="en-US" altLang="ko-KR" sz="1800" dirty="0" smtClean="0">
                <a:latin typeface="+mj-lt"/>
              </a:rPr>
              <a:t>.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1026" name="Picture 2" descr="http://www.daehwawood.com/img/1025/house18_01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714776" cy="4000528"/>
          </a:xfrm>
          <a:prstGeom prst="rect">
            <a:avLst/>
          </a:prstGeom>
          <a:noFill/>
        </p:spPr>
      </p:pic>
      <p:pic>
        <p:nvPicPr>
          <p:cNvPr id="1028" name="Picture 4" descr="http://www.skwood.co.kr/img/news/pic_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71477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수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나이 든 목재의 횡단면을 보면 가운데 중심부의 </a:t>
            </a:r>
            <a:r>
              <a:rPr lang="ko-KR" altLang="en-US" sz="1800" dirty="0" err="1" smtClean="0">
                <a:latin typeface="+mj-lt"/>
              </a:rPr>
              <a:t>유조직으로</a:t>
            </a:r>
            <a:r>
              <a:rPr lang="ko-KR" altLang="en-US" sz="1800" dirty="0" smtClean="0">
                <a:latin typeface="+mj-lt"/>
              </a:rPr>
              <a:t> 되어 있는 죽어 있는 부분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수는 지름이 작아 관찰하기 힘든 경우도 있으며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특정수종은 현저하게 큼</a:t>
            </a:r>
            <a:r>
              <a:rPr lang="en-US" altLang="ko-KR" sz="1800" dirty="0" smtClean="0">
                <a:latin typeface="+mj-lt"/>
              </a:rPr>
              <a:t>.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err="1" smtClean="0"/>
              <a:t>심재와</a:t>
            </a:r>
            <a:r>
              <a:rPr lang="ko-KR" altLang="en-US" sz="2000" b="1" dirty="0" smtClean="0"/>
              <a:t> 변재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심재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수의 바깥쪽으로 </a:t>
            </a:r>
            <a:r>
              <a:rPr lang="ko-KR" altLang="en-US" sz="1800" dirty="0" err="1" smtClean="0"/>
              <a:t>농색부분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색을 보통 재색이라 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수종에 따라 담색부터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황색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암홍색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황록색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흑색에 이르기까지 다양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변재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err="1" smtClean="0">
                <a:latin typeface="+mj-lt"/>
              </a:rPr>
              <a:t>심재의</a:t>
            </a:r>
            <a:r>
              <a:rPr lang="ko-KR" altLang="en-US" sz="1800" dirty="0" smtClean="0">
                <a:latin typeface="+mj-lt"/>
              </a:rPr>
              <a:t> 바깥쪽 즉 수간의 </a:t>
            </a:r>
            <a:r>
              <a:rPr lang="ko-KR" altLang="en-US" sz="1800" dirty="0" err="1" smtClean="0">
                <a:latin typeface="+mj-lt"/>
              </a:rPr>
              <a:t>외주부에</a:t>
            </a:r>
            <a:r>
              <a:rPr lang="ko-KR" altLang="en-US" sz="1800" dirty="0" smtClean="0">
                <a:latin typeface="+mj-lt"/>
              </a:rPr>
              <a:t> 해당하는 담색부분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생활기능을 담당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뿌리의 수분을 </a:t>
            </a:r>
            <a:r>
              <a:rPr lang="ko-KR" altLang="en-US" sz="1800" dirty="0" err="1" smtClean="0">
                <a:latin typeface="+mj-lt"/>
              </a:rPr>
              <a:t>통도시키는</a:t>
            </a:r>
            <a:r>
              <a:rPr lang="ko-KR" altLang="en-US" sz="1800" dirty="0" smtClean="0">
                <a:latin typeface="+mj-lt"/>
              </a:rPr>
              <a:t> 역할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형성층 근처의 새로운 변재가 생기면 차차로 생활기능을 상실하여 </a:t>
            </a:r>
            <a:r>
              <a:rPr lang="ko-KR" altLang="en-US" sz="1800" dirty="0" err="1" smtClean="0">
                <a:latin typeface="+mj-lt"/>
              </a:rPr>
              <a:t>수체지지의</a:t>
            </a:r>
            <a:r>
              <a:rPr lang="ko-KR" altLang="en-US" sz="1800" dirty="0" smtClean="0">
                <a:latin typeface="+mj-lt"/>
              </a:rPr>
              <a:t> 역할만을 하는 </a:t>
            </a:r>
            <a:r>
              <a:rPr lang="ko-KR" altLang="en-US" sz="1800" dirty="0" err="1" smtClean="0">
                <a:latin typeface="+mj-lt"/>
              </a:rPr>
              <a:t>심재로</a:t>
            </a:r>
            <a:r>
              <a:rPr lang="ko-KR" altLang="en-US" sz="1800" dirty="0" smtClean="0">
                <a:latin typeface="+mj-lt"/>
              </a:rPr>
              <a:t> 전환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29698" name="Picture 2" descr="http://user.chol.com/~hurcb01/a_img/study4_sub4_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1523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목재의 </a:t>
            </a:r>
            <a:r>
              <a:rPr lang="ko-KR" altLang="en-US" sz="2000" b="1" dirty="0" err="1" smtClean="0">
                <a:latin typeface="+mj-lt"/>
              </a:rPr>
              <a:t>삼단면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원목은 제재하여 판재나 각재로 사용하는데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단면에 따라 재면에 나타나는 모양이나 성질이 다르므로 </a:t>
            </a:r>
            <a:r>
              <a:rPr lang="ko-KR" altLang="en-US" sz="1800" dirty="0" err="1" smtClean="0">
                <a:latin typeface="+mj-lt"/>
              </a:rPr>
              <a:t>이방성재료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횡단면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목재를 길이방향에 직각으로 절단한 면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방사단면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연륜과 직각을 이루는 면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접선단면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연륜에 접선으로 절단한 면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정목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판목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정목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방사단면에 나타나는 연륜의 모양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판목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접선단면에 나타나는 모양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추정목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방사단면과 접선단면 중간에 나타나는 모양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4" name="Picture 4" descr="http://www.skwood.co.kr/img/news/pic_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714776" cy="4000528"/>
          </a:xfrm>
          <a:prstGeom prst="rect">
            <a:avLst/>
          </a:prstGeom>
          <a:noFill/>
        </p:spPr>
      </p:pic>
      <p:pic>
        <p:nvPicPr>
          <p:cNvPr id="31748" name="Picture 4" descr="http://sigool.org/joon0612/images/twis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371477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수목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196975"/>
            <a:ext cx="4357718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수목이 벌목되어 이용하기 위한 목재 </a:t>
            </a:r>
            <a:r>
              <a:rPr lang="en-US" altLang="ko-KR" sz="1800" dirty="0" smtClean="0">
                <a:latin typeface="+mj-lt"/>
              </a:rPr>
              <a:t>(wood)</a:t>
            </a:r>
            <a:r>
              <a:rPr lang="ko-KR" altLang="en-US" sz="1800" dirty="0" smtClean="0">
                <a:latin typeface="+mj-lt"/>
              </a:rPr>
              <a:t>로 전환될 때 주로 이용되는 부분은 줄기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수간</a:t>
            </a:r>
            <a:r>
              <a:rPr lang="en-US" altLang="ko-KR" sz="1800" dirty="0" smtClean="0">
                <a:latin typeface="+mj-lt"/>
              </a:rPr>
              <a:t>, trunk, bole)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원목</a:t>
            </a:r>
            <a:r>
              <a:rPr lang="en-US" altLang="ko-KR" sz="1800" dirty="0" smtClean="0">
                <a:latin typeface="+mj-lt"/>
              </a:rPr>
              <a:t> (log): </a:t>
            </a:r>
            <a:r>
              <a:rPr lang="ko-KR" altLang="en-US" sz="1800" dirty="0" smtClean="0">
                <a:latin typeface="+mj-lt"/>
              </a:rPr>
              <a:t>벌채한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후 </a:t>
            </a:r>
            <a:r>
              <a:rPr lang="ko-KR" altLang="en-US" sz="1800" dirty="0" err="1" smtClean="0">
                <a:latin typeface="+mj-lt"/>
              </a:rPr>
              <a:t>조재하여</a:t>
            </a:r>
            <a:r>
              <a:rPr lang="ko-KR" altLang="en-US" sz="1800" dirty="0" smtClean="0">
                <a:latin typeface="+mj-lt"/>
              </a:rPr>
              <a:t> 생산한 일정한 길이의 토막나무 또는 통나무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숲 </a:t>
            </a:r>
            <a:r>
              <a:rPr lang="en-US" altLang="ko-KR" sz="1800" dirty="0" smtClean="0">
                <a:latin typeface="+mj-lt"/>
              </a:rPr>
              <a:t>(forest): </a:t>
            </a:r>
            <a:r>
              <a:rPr lang="ko-KR" altLang="en-US" sz="1800" dirty="0" smtClean="0">
                <a:latin typeface="+mj-lt"/>
              </a:rPr>
              <a:t>여러 수목 및 식물이 자라는 임지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삼림은 지구상의 축적된 총 물질 생산량의 약 </a:t>
            </a:r>
            <a:r>
              <a:rPr lang="en-US" altLang="ko-KR" sz="1800" dirty="0" smtClean="0">
                <a:latin typeface="+mj-lt"/>
              </a:rPr>
              <a:t>90%</a:t>
            </a:r>
            <a:r>
              <a:rPr lang="ko-KR" altLang="en-US" sz="1800" dirty="0" smtClean="0">
                <a:latin typeface="+mj-lt"/>
              </a:rPr>
              <a:t>를 차지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050" name="Picture 2" descr="http://tv01.search.naver.net/thumbnails?q=http://boomfiles.naver.net/exphoto01/2010/5/21/193/_dsc8350s2_filmark_fil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2000264" cy="1714512"/>
          </a:xfrm>
          <a:prstGeom prst="rect">
            <a:avLst/>
          </a:prstGeom>
          <a:noFill/>
        </p:spPr>
      </p:pic>
      <p:pic>
        <p:nvPicPr>
          <p:cNvPr id="2052" name="Picture 4" descr="http://tv01.search.naver.net/thumbnails?q=http://cafefiles.naver.net/20110128_204/ndnscool_129617437228855Nky_jpg/c0%CB%AD_2_ndnscoo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2000264" cy="1714512"/>
          </a:xfrm>
          <a:prstGeom prst="rect">
            <a:avLst/>
          </a:prstGeom>
          <a:noFill/>
        </p:spPr>
      </p:pic>
      <p:pic>
        <p:nvPicPr>
          <p:cNvPr id="2054" name="Picture 6" descr="http://tv02.search.naver.net/thumbnails?q=http://blogfiles.naver.net/20110308_122/drabass_1299555971404BeUr5_JPEG/%B3%EC%BB%F6%BD%A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1714488"/>
            <a:ext cx="2000264" cy="1714512"/>
          </a:xfrm>
          <a:prstGeom prst="rect">
            <a:avLst/>
          </a:prstGeom>
          <a:noFill/>
        </p:spPr>
      </p:pic>
      <p:pic>
        <p:nvPicPr>
          <p:cNvPr id="2056" name="Picture 8" descr="http://tv02.search.naver.net/thumbnails?q=http://blogfiles.naver.net/20110303_293/auditorium73_1299088502671xVM3Q_JPEG/012_%BD%A3_01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3571876"/>
            <a:ext cx="200026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err="1" smtClean="0">
                <a:latin typeface="+mj-lt"/>
              </a:rPr>
              <a:t>나무갗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나무의 살갗으로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거친나무갗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고운나무갗으로</a:t>
            </a:r>
            <a:r>
              <a:rPr lang="ko-KR" altLang="en-US" sz="1800" dirty="0" smtClean="0">
                <a:latin typeface="+mj-lt"/>
              </a:rPr>
              <a:t> 구분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err="1" smtClean="0"/>
              <a:t>목리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문양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문양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목리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세포배열에 따라 재면에 나타난 나무무늬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문양은 목재 이용상 특별한 장식성과 가치를 갖고 있어 </a:t>
            </a:r>
            <a:r>
              <a:rPr lang="ko-KR" altLang="en-US" sz="1800" dirty="0" err="1" smtClean="0">
                <a:latin typeface="+mj-lt"/>
              </a:rPr>
              <a:t>귀중재로</a:t>
            </a:r>
            <a:r>
              <a:rPr lang="ko-KR" altLang="en-US" sz="1800" dirty="0" smtClean="0">
                <a:latin typeface="+mj-lt"/>
              </a:rPr>
              <a:t> 취급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목리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구성세포의 배열상태가 나타난 재면에 나타난 </a:t>
            </a:r>
            <a:r>
              <a:rPr lang="ko-KR" altLang="en-US" sz="1800" dirty="0" err="1" smtClean="0">
                <a:latin typeface="+mj-lt"/>
              </a:rPr>
              <a:t>나무결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길이방향에 평행한 </a:t>
            </a:r>
            <a:r>
              <a:rPr lang="ko-KR" altLang="en-US" sz="1800" dirty="0" err="1" smtClean="0">
                <a:latin typeface="+mj-lt"/>
              </a:rPr>
              <a:t>목리는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통직목리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평행하지 않은 </a:t>
            </a:r>
            <a:r>
              <a:rPr lang="ko-KR" altLang="en-US" sz="1800" dirty="0" err="1" smtClean="0">
                <a:latin typeface="+mj-lt"/>
              </a:rPr>
              <a:t>목리는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교주목리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33796" name="Picture 4" descr="http://cfile236.uf.daum.net/image/150C28274B15BC0B3F28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71504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4" name="Picture 5" descr="UNI00000db00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33507"/>
            <a:ext cx="2160587" cy="2592387"/>
          </a:xfrm>
          <a:prstGeom prst="rect">
            <a:avLst/>
          </a:prstGeom>
          <a:noFill/>
        </p:spPr>
      </p:pic>
      <p:pic>
        <p:nvPicPr>
          <p:cNvPr id="5" name="Picture 7" descr="UNI00000db000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07" y="1333507"/>
            <a:ext cx="2160587" cy="2592387"/>
          </a:xfrm>
          <a:prstGeom prst="rect">
            <a:avLst/>
          </a:prstGeom>
          <a:noFill/>
        </p:spPr>
      </p:pic>
      <p:pic>
        <p:nvPicPr>
          <p:cNvPr id="6" name="Picture 9" descr="UNI00000db0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35424"/>
            <a:ext cx="2160587" cy="2592387"/>
          </a:xfrm>
          <a:prstGeom prst="rect">
            <a:avLst/>
          </a:prstGeom>
          <a:noFill/>
        </p:spPr>
      </p:pic>
      <p:pic>
        <p:nvPicPr>
          <p:cNvPr id="7" name="Picture 11" descr="UNI00000db0005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3835424"/>
            <a:ext cx="2160587" cy="2592387"/>
          </a:xfrm>
          <a:prstGeom prst="rect">
            <a:avLst/>
          </a:prstGeom>
          <a:noFill/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19107" y="3887794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파상문양</a:t>
            </a:r>
            <a:r>
              <a:rPr lang="ko-KR" altLang="en-US"/>
              <a:t> 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878107" y="3887794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절류문양</a:t>
            </a:r>
            <a:r>
              <a:rPr lang="ko-KR" altLang="en-US"/>
              <a:t>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043488" y="6389711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조안문양</a:t>
            </a:r>
            <a:r>
              <a:rPr lang="ko-KR" altLang="en-US"/>
              <a:t> 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346950" y="6389711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권모문양</a:t>
            </a:r>
            <a:r>
              <a:rPr lang="ko-KR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37490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침</a:t>
            </a:r>
            <a:r>
              <a:rPr lang="en-US" altLang="ko-KR" sz="2000" b="1" dirty="0" smtClean="0">
                <a:latin typeface="+mj-lt"/>
              </a:rPr>
              <a:t>, </a:t>
            </a:r>
            <a:r>
              <a:rPr lang="ko-KR" altLang="en-US" sz="2000" b="1" dirty="0" smtClean="0">
                <a:latin typeface="+mj-lt"/>
              </a:rPr>
              <a:t>활엽수 조직의 큰 차이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지구상에서 활엽수는 침엽수를 거쳐 진화되기 때문에 </a:t>
            </a:r>
            <a:r>
              <a:rPr lang="ko-KR" altLang="en-US" sz="1800" dirty="0" smtClean="0">
                <a:latin typeface="+mj-lt"/>
              </a:rPr>
              <a:t>활엽수 구성세포의 종류가 </a:t>
            </a:r>
            <a:r>
              <a:rPr lang="ko-KR" altLang="en-US" sz="1800" dirty="0" smtClean="0">
                <a:latin typeface="+mj-lt"/>
              </a:rPr>
              <a:t>다양하고 기능 분화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침엽수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세포종류가 작고 형태도 단순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가도관이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90% </a:t>
            </a:r>
            <a:r>
              <a:rPr lang="ko-KR" altLang="en-US" sz="1800" dirty="0" smtClean="0">
                <a:latin typeface="+mj-lt"/>
              </a:rPr>
              <a:t>이상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활엽수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도관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통도기능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err="1" smtClean="0">
                <a:latin typeface="+mj-lt"/>
              </a:rPr>
              <a:t>목섬유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지지기능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err="1" smtClean="0">
                <a:latin typeface="+mj-lt"/>
              </a:rPr>
              <a:t>유세포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양분의 저장과 이동을 담당하는 세포</a:t>
            </a:r>
            <a:r>
              <a:rPr lang="en-US" altLang="ko-KR" sz="1800" dirty="0" smtClean="0">
                <a:latin typeface="+mj-lt"/>
              </a:rPr>
              <a:t>)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</a:t>
            </a:r>
            <a:r>
              <a:rPr lang="ko-KR" altLang="en-US" sz="3600" b="1" dirty="0" smtClean="0"/>
              <a:t>성질 </a:t>
            </a:r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침엽수재</a:t>
            </a:r>
            <a:endParaRPr lang="ko-KR" altLang="en-US" sz="3600" b="1" dirty="0"/>
          </a:p>
        </p:txBody>
      </p:sp>
      <p:pic>
        <p:nvPicPr>
          <p:cNvPr id="35842" name="Picture 2" descr="http://t2.gstatic.com/images?q=tbn:ANd9GcS3vbXydwphu5KgGTylP25_uMU-23ZvZnqhsUA9gGlCEQtZvtIv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500330" cy="2357454"/>
          </a:xfrm>
          <a:prstGeom prst="rect">
            <a:avLst/>
          </a:prstGeom>
          <a:noFill/>
        </p:spPr>
      </p:pic>
      <p:pic>
        <p:nvPicPr>
          <p:cNvPr id="35844" name="Picture 4" descr="http://t0.gstatic.com/images?q=tbn:ANd9GcSXI_iPthSnFFhbmWU8QlNurqgkq5CyhIt05l9ZEieana_ISXN-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929066"/>
            <a:ext cx="2500330" cy="2357454"/>
          </a:xfrm>
          <a:prstGeom prst="rect">
            <a:avLst/>
          </a:prstGeom>
          <a:noFill/>
        </p:spPr>
      </p:pic>
      <p:pic>
        <p:nvPicPr>
          <p:cNvPr id="16" name="Picture 6" descr="EMB00000db0002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3116"/>
            <a:ext cx="3673475" cy="3671888"/>
          </a:xfrm>
          <a:prstGeom prst="rect">
            <a:avLst/>
          </a:prstGeom>
          <a:noFill/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042028" y="5888029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침엽수재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</a:t>
            </a:r>
            <a:r>
              <a:rPr lang="ko-KR" altLang="en-US" sz="3600" b="1" dirty="0" smtClean="0"/>
              <a:t>성질 </a:t>
            </a:r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활엽수재</a:t>
            </a:r>
            <a:endParaRPr lang="ko-KR" altLang="en-US" sz="3600" b="1" dirty="0"/>
          </a:p>
        </p:txBody>
      </p:sp>
      <p:pic>
        <p:nvPicPr>
          <p:cNvPr id="7" name="Picture 8" descr="EMB00000db000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78" y="1930418"/>
            <a:ext cx="3706812" cy="3673475"/>
          </a:xfrm>
          <a:prstGeom prst="rect">
            <a:avLst/>
          </a:prstGeom>
          <a:noFill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05528" y="5675331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활엽수재 </a:t>
            </a:r>
          </a:p>
        </p:txBody>
      </p:sp>
      <p:pic>
        <p:nvPicPr>
          <p:cNvPr id="38914" name="Picture 2" descr="http://www.foreston.go.kr/img/spon_culture/wood_02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401955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</a:t>
            </a:r>
            <a:r>
              <a:rPr lang="ko-KR" altLang="en-US" sz="3600" b="1" dirty="0" smtClean="0"/>
              <a:t>성질 </a:t>
            </a:r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활엽수재</a:t>
            </a:r>
            <a:endParaRPr lang="ko-KR" altLang="en-US" sz="3600" b="1" dirty="0"/>
          </a:p>
        </p:txBody>
      </p:sp>
      <p:pic>
        <p:nvPicPr>
          <p:cNvPr id="6" name="Picture 8" descr="UNI00000db0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22562"/>
            <a:ext cx="2243128" cy="2232025"/>
          </a:xfrm>
          <a:prstGeom prst="rect">
            <a:avLst/>
          </a:prstGeom>
          <a:noFill/>
        </p:spPr>
      </p:pic>
      <p:pic>
        <p:nvPicPr>
          <p:cNvPr id="9" name="Picture 10" descr="UNI00000db00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622562"/>
            <a:ext cx="2243128" cy="2232025"/>
          </a:xfrm>
          <a:prstGeom prst="rect">
            <a:avLst/>
          </a:prstGeom>
          <a:noFill/>
        </p:spPr>
      </p:pic>
      <p:pic>
        <p:nvPicPr>
          <p:cNvPr id="10" name="Picture 12" descr="UNI00000db000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571744"/>
            <a:ext cx="2243128" cy="2232025"/>
          </a:xfrm>
          <a:prstGeom prst="rect">
            <a:avLst/>
          </a:prstGeom>
          <a:noFill/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57224" y="4818075"/>
            <a:ext cx="7858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altLang="ko-KR" b="1" dirty="0">
                <a:latin typeface="Arial"/>
              </a:rPr>
              <a:t> </a:t>
            </a:r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환공재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아까시나무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산공재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경단풍나무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반환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산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공재 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호두나무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28596" y="1643049"/>
          <a:ext cx="8229600" cy="457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3721891"/>
                <a:gridCol w="3721891"/>
              </a:tblGrid>
              <a:tr h="6342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침엽수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활엽수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06118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구성요소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err="1" smtClean="0"/>
                        <a:t>가도관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(90% </a:t>
                      </a:r>
                      <a:r>
                        <a:rPr lang="ko-KR" altLang="en-US" dirty="0" smtClean="0"/>
                        <a:t>이상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err="1" smtClean="0"/>
                        <a:t>축방향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방사방향 </a:t>
                      </a:r>
                      <a:r>
                        <a:rPr lang="ko-KR" altLang="en-US" dirty="0" err="1" smtClean="0"/>
                        <a:t>유세포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(2~10%)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smtClean="0"/>
                        <a:t>도관 </a:t>
                      </a:r>
                      <a:r>
                        <a:rPr lang="en-US" altLang="ko-KR" dirty="0" smtClean="0"/>
                        <a:t>(20~30%)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err="1" smtClean="0"/>
                        <a:t>목섬유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(50~70%)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err="1" smtClean="0"/>
                        <a:t>축방향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유세포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(5~15%)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smtClean="0"/>
                        <a:t>방사조직 </a:t>
                      </a:r>
                      <a:r>
                        <a:rPr lang="en-US" altLang="ko-KR" dirty="0" smtClean="0"/>
                        <a:t>(5~15%)</a:t>
                      </a:r>
                      <a:endParaRPr lang="ko-KR" altLang="en-US" dirty="0"/>
                    </a:p>
                  </a:txBody>
                  <a:tcPr/>
                </a:tc>
              </a:tr>
              <a:tr h="18766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식별의 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도관의 유무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수지구의</a:t>
                      </a:r>
                      <a:r>
                        <a:rPr lang="ko-KR" altLang="en-US" dirty="0" smtClean="0"/>
                        <a:t> 유무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조만재 이행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심변재의</a:t>
                      </a:r>
                      <a:r>
                        <a:rPr lang="ko-KR" altLang="en-US" dirty="0" smtClean="0"/>
                        <a:t> 색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방사가도관</a:t>
                      </a:r>
                      <a:r>
                        <a:rPr lang="ko-KR" altLang="en-US" dirty="0" smtClean="0"/>
                        <a:t> 유무 등</a:t>
                      </a:r>
                      <a:r>
                        <a:rPr lang="en-US" altLang="ko-KR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도관의 유무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환공재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산공제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방사공재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문양공재 구별 등</a:t>
                      </a:r>
                      <a:r>
                        <a:rPr lang="en-US" altLang="ko-KR" dirty="0" smtClean="0"/>
                        <a:t>  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196975"/>
            <a:ext cx="4357718" cy="53038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세포벽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식물의 세포는 세포벽과 내용물로 구성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목재는 내용물은 없어지고 죽은 세포로서 세포벽만의 </a:t>
            </a:r>
            <a:r>
              <a:rPr lang="ko-KR" altLang="en-US" sz="1800" dirty="0" err="1" smtClean="0">
                <a:latin typeface="+mj-lt"/>
              </a:rPr>
              <a:t>집적체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일차벽과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이차벽으로</a:t>
            </a:r>
            <a:r>
              <a:rPr lang="ko-KR" altLang="en-US" sz="1800" dirty="0" smtClean="0">
                <a:latin typeface="+mj-lt"/>
              </a:rPr>
              <a:t> 구성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세포와 세포 사이에 </a:t>
            </a:r>
            <a:r>
              <a:rPr lang="ko-KR" altLang="en-US" sz="1800" dirty="0" err="1" smtClean="0">
                <a:latin typeface="+mj-lt"/>
              </a:rPr>
              <a:t>세포간층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err="1" smtClean="0">
                <a:latin typeface="+mj-lt"/>
              </a:rPr>
              <a:t>리그닌층</a:t>
            </a:r>
            <a:r>
              <a:rPr lang="en-US" altLang="ko-KR" sz="1800" dirty="0" smtClean="0">
                <a:latin typeface="+mj-lt"/>
              </a:rPr>
              <a:t>) </a:t>
            </a:r>
            <a:r>
              <a:rPr lang="ko-KR" altLang="en-US" sz="1800" dirty="0" smtClean="0">
                <a:latin typeface="+mj-lt"/>
              </a:rPr>
              <a:t>존재</a:t>
            </a:r>
            <a:endParaRPr lang="en-US" altLang="ko-KR" sz="1800" dirty="0" smtClean="0">
              <a:latin typeface="+mj-lt"/>
            </a:endParaRPr>
          </a:p>
        </p:txBody>
      </p:sp>
      <p:pic>
        <p:nvPicPr>
          <p:cNvPr id="4" name="Picture 8" descr="EMB0000067400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2985"/>
            <a:ext cx="387985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목재의 세포벽</a:t>
            </a:r>
          </a:p>
        </p:txBody>
      </p:sp>
      <p:pic>
        <p:nvPicPr>
          <p:cNvPr id="125957" name="Picture 5" descr="EMB0000067400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3744912" cy="2560638"/>
          </a:xfrm>
          <a:prstGeom prst="rect">
            <a:avLst/>
          </a:prstGeom>
          <a:noFill/>
        </p:spPr>
      </p:pic>
      <p:pic>
        <p:nvPicPr>
          <p:cNvPr id="125959" name="Picture 7" descr="EMB0000067400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05263"/>
            <a:ext cx="3744912" cy="2609850"/>
          </a:xfrm>
          <a:prstGeom prst="rect">
            <a:avLst/>
          </a:prstGeom>
          <a:noFill/>
        </p:spPr>
      </p:pic>
      <p:pic>
        <p:nvPicPr>
          <p:cNvPr id="125961" name="Picture 9" descr="UNI00000674002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700213"/>
            <a:ext cx="3600450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목본식물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목본식물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목재를 생산할 수 있는 고등식물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목본식물의 조건</a:t>
            </a:r>
            <a:r>
              <a:rPr lang="en-US" altLang="ko-KR" sz="1800" dirty="0" smtClean="0">
                <a:latin typeface="+mj-lt"/>
              </a:rPr>
              <a:t>: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유관속식물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err="1" smtClean="0">
                <a:latin typeface="+mj-lt"/>
              </a:rPr>
              <a:t>목부와</a:t>
            </a:r>
            <a:r>
              <a:rPr lang="ko-KR" altLang="en-US" sz="1800" dirty="0" smtClean="0">
                <a:latin typeface="+mj-lt"/>
              </a:rPr>
              <a:t> 사부라고 하는 특수한 통도조직을 보유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다년생식물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err="1" smtClean="0">
                <a:latin typeface="+mj-lt"/>
              </a:rPr>
              <a:t>매년성장하는</a:t>
            </a:r>
            <a:r>
              <a:rPr lang="ko-KR" altLang="en-US" sz="1800" dirty="0" smtClean="0">
                <a:latin typeface="+mj-lt"/>
              </a:rPr>
              <a:t> 줄기를 보유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이차 </a:t>
            </a:r>
            <a:r>
              <a:rPr lang="ko-KR" altLang="en-US" sz="1800" dirty="0" err="1" smtClean="0">
                <a:latin typeface="+mj-lt"/>
              </a:rPr>
              <a:t>비대성장하여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이차목부가</a:t>
            </a:r>
            <a:r>
              <a:rPr lang="ko-KR" altLang="en-US" sz="1800" dirty="0" smtClean="0">
                <a:latin typeface="+mj-lt"/>
              </a:rPr>
              <a:t> 축적하여 충분한 크기의 수간을 형성하는 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목본식물의 생활형에 따른 분류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교목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수고가 </a:t>
            </a:r>
            <a:r>
              <a:rPr lang="en-US" altLang="ko-KR" sz="1800" dirty="0" smtClean="0">
                <a:latin typeface="+mj-lt"/>
              </a:rPr>
              <a:t>5-6m </a:t>
            </a:r>
            <a:r>
              <a:rPr lang="ko-KR" altLang="en-US" sz="1800" dirty="0" smtClean="0">
                <a:latin typeface="+mj-lt"/>
              </a:rPr>
              <a:t>이상이 되는 보통 단간성의 줄기를 갖는 목본식물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관목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수고가 </a:t>
            </a:r>
            <a:r>
              <a:rPr lang="en-US" altLang="ko-KR" sz="1800" dirty="0" smtClean="0">
                <a:latin typeface="+mj-lt"/>
              </a:rPr>
              <a:t>5m </a:t>
            </a:r>
            <a:r>
              <a:rPr lang="ko-KR" altLang="en-US" sz="1800" dirty="0" smtClean="0">
                <a:latin typeface="+mj-lt"/>
              </a:rPr>
              <a:t>이하로써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줄기가 다발로 나는 목본식물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목본만류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스스로 직립하는 것이 아니고 지상으로 기거나 다른 물체를 감아 오르는 줄기를 갖는 덩굴성목본식물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국내 유용수목은 </a:t>
            </a:r>
            <a:r>
              <a:rPr lang="en-US" altLang="ko-KR" sz="1800" dirty="0" smtClean="0">
                <a:latin typeface="+mj-lt"/>
              </a:rPr>
              <a:t>1,300</a:t>
            </a:r>
            <a:r>
              <a:rPr lang="ko-KR" altLang="en-US" sz="1800" dirty="0" smtClean="0">
                <a:latin typeface="+mj-lt"/>
              </a:rPr>
              <a:t>여종 수종의 목본식물 중 경제적으로 이용가치가 높은 것은 수십 종에 불과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물리 기계적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비중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</a:t>
            </a: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err="1" smtClean="0"/>
              <a:t>친수성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smtClean="0"/>
              <a:t>   -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목본식물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16098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식물의 분류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</a:rPr>
              <a:t>종자식물 </a:t>
            </a:r>
            <a:r>
              <a:rPr lang="en-US" altLang="ko-KR" sz="2000" dirty="0" smtClean="0">
                <a:latin typeface="+mj-lt"/>
              </a:rPr>
              <a:t> </a:t>
            </a: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1785918" y="2928934"/>
            <a:ext cx="714380" cy="642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785918" y="3571876"/>
            <a:ext cx="714380" cy="5715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71736" y="271462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나자식물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271462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침엽수 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소나무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전나무 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400050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쌍자엽식물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단풍나무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상수리나무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피자식물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463130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단자엽식물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대나무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야자수 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17" name="직선 연결선 16"/>
          <p:cNvCxnSpPr>
            <a:stCxn id="9" idx="3"/>
            <a:endCxn id="10" idx="1"/>
          </p:cNvCxnSpPr>
          <p:nvPr/>
        </p:nvCxnSpPr>
        <p:spPr>
          <a:xfrm>
            <a:off x="3857620" y="2899286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714744" y="4214818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16200000" flipH="1">
            <a:off x="3536149" y="4321975"/>
            <a:ext cx="642942" cy="42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rot="5400000">
            <a:off x="4286248" y="3286124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rot="5400000" flipH="1" flipV="1">
            <a:off x="7072330" y="3857628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86182" y="342900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침엽수재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2264" y="342900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활엽수재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지구상 최대의 생물은 나무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196975"/>
            <a:ext cx="4429156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제일 키 큰 나무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- 1963</a:t>
            </a:r>
            <a:r>
              <a:rPr lang="ko-KR" altLang="en-US" sz="1800" dirty="0" smtClean="0">
                <a:latin typeface="+mj-lt"/>
              </a:rPr>
              <a:t>년 발견한 </a:t>
            </a:r>
            <a:r>
              <a:rPr lang="en-US" altLang="ko-KR" sz="1800" dirty="0" smtClean="0">
                <a:latin typeface="+mj-lt"/>
              </a:rPr>
              <a:t>National Geographic</a:t>
            </a:r>
            <a:r>
              <a:rPr lang="ko-KR" altLang="en-US" sz="1800" dirty="0" smtClean="0">
                <a:latin typeface="+mj-lt"/>
              </a:rPr>
              <a:t>에서 발견한 레드우드 </a:t>
            </a:r>
            <a:r>
              <a:rPr lang="en-US" altLang="ko-KR" sz="1800" dirty="0" smtClean="0">
                <a:latin typeface="+mj-lt"/>
              </a:rPr>
              <a:t>(Redwood)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미국 서해안 북부 캘리포니아의 </a:t>
            </a:r>
            <a:r>
              <a:rPr lang="en-US" altLang="ko-KR" sz="1800" dirty="0" smtClean="0">
                <a:latin typeface="+mj-lt"/>
              </a:rPr>
              <a:t>Redwood National Park</a:t>
            </a:r>
            <a:r>
              <a:rPr lang="ko-KR" altLang="en-US" sz="1800" dirty="0" smtClean="0">
                <a:latin typeface="+mj-lt"/>
              </a:rPr>
              <a:t>에 생육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수고 </a:t>
            </a:r>
            <a:r>
              <a:rPr lang="en-US" altLang="ko-KR" sz="1800" dirty="0" smtClean="0">
                <a:latin typeface="+mj-lt"/>
              </a:rPr>
              <a:t>112.1 m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흉고직경</a:t>
            </a:r>
            <a:r>
              <a:rPr lang="en-US" altLang="ko-KR" sz="1800" dirty="0" smtClean="0">
                <a:latin typeface="+mj-lt"/>
              </a:rPr>
              <a:t>: 13,4m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나이</a:t>
            </a:r>
            <a:r>
              <a:rPr lang="en-US" altLang="ko-KR" sz="1800" dirty="0" smtClean="0">
                <a:latin typeface="+mj-lt"/>
              </a:rPr>
              <a:t>: 583</a:t>
            </a:r>
            <a:r>
              <a:rPr lang="ko-KR" altLang="en-US" sz="1800" dirty="0" smtClean="0">
                <a:latin typeface="+mj-lt"/>
              </a:rPr>
              <a:t>살</a:t>
            </a:r>
            <a:r>
              <a:rPr lang="en-US" altLang="ko-KR" sz="1800" dirty="0" smtClean="0">
                <a:latin typeface="+mj-lt"/>
              </a:rPr>
              <a:t>  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1032" name="Picture 8" descr="http://img.blog.yahoo.co.kr/ybi/1/55/95/leesangjo/folder/37/img_37_6312_12?1288771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357586" cy="448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지구상 최대의 생물은 나무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196975"/>
            <a:ext cx="4429156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제일 덩치 큰 나무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기네스북에 올라있는 </a:t>
            </a:r>
            <a:r>
              <a:rPr lang="en-US" altLang="ko-KR" sz="1800" dirty="0" smtClean="0">
                <a:latin typeface="+mj-lt"/>
              </a:rPr>
              <a:t>Giant sequoia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미국 캘리포니아의 시에라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네바다산에서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1879</a:t>
            </a:r>
            <a:r>
              <a:rPr lang="ko-KR" altLang="en-US" sz="1800" dirty="0" smtClean="0">
                <a:latin typeface="+mj-lt"/>
              </a:rPr>
              <a:t>년 발견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수고 </a:t>
            </a:r>
            <a:r>
              <a:rPr lang="en-US" altLang="ko-KR" sz="1800" dirty="0" smtClean="0">
                <a:latin typeface="+mj-lt"/>
              </a:rPr>
              <a:t>83.8 m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주위</a:t>
            </a:r>
            <a:r>
              <a:rPr lang="en-US" altLang="ko-KR" sz="1800" dirty="0" smtClean="0">
                <a:latin typeface="+mj-lt"/>
              </a:rPr>
              <a:t>: 31 m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직경</a:t>
            </a:r>
            <a:r>
              <a:rPr lang="en-US" altLang="ko-KR" sz="1800" dirty="0" smtClean="0">
                <a:latin typeface="+mj-lt"/>
              </a:rPr>
              <a:t>: 10.4 m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중량</a:t>
            </a:r>
            <a:r>
              <a:rPr lang="en-US" altLang="ko-KR" sz="1800" dirty="0" smtClean="0">
                <a:latin typeface="+mj-lt"/>
              </a:rPr>
              <a:t>: 2,000</a:t>
            </a:r>
            <a:r>
              <a:rPr lang="ko-KR" altLang="en-US" sz="1800" dirty="0" smtClean="0">
                <a:latin typeface="+mj-lt"/>
              </a:rPr>
              <a:t>톤</a:t>
            </a:r>
            <a:r>
              <a:rPr lang="en-US" altLang="ko-KR" sz="1800" dirty="0" smtClean="0">
                <a:latin typeface="+mj-lt"/>
              </a:rPr>
              <a:t>  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1030" name="Picture 6" descr="http://dicimg.naver.com/100/400/31/23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42902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지구상 최대의 생물은 나무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194627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제일 오래 산 나무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소나무과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프리스토르콘</a:t>
            </a:r>
            <a:r>
              <a:rPr lang="ko-KR" altLang="en-US" sz="1800" dirty="0" smtClean="0">
                <a:latin typeface="+mj-lt"/>
              </a:rPr>
              <a:t> 파인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- 1957</a:t>
            </a:r>
            <a:r>
              <a:rPr lang="ko-KR" altLang="en-US" sz="1800" dirty="0" smtClean="0">
                <a:latin typeface="+mj-lt"/>
              </a:rPr>
              <a:t>년 당시 </a:t>
            </a:r>
            <a:r>
              <a:rPr lang="en-US" altLang="ko-KR" sz="1800" dirty="0" smtClean="0">
                <a:latin typeface="+mj-lt"/>
              </a:rPr>
              <a:t>4733</a:t>
            </a:r>
            <a:r>
              <a:rPr lang="ko-KR" altLang="en-US" sz="1800" dirty="0" smtClean="0">
                <a:latin typeface="+mj-lt"/>
              </a:rPr>
              <a:t>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국내 </a:t>
            </a:r>
            <a:r>
              <a:rPr lang="ko-KR" altLang="en-US" sz="1800" dirty="0" err="1" smtClean="0">
                <a:latin typeface="+mj-lt"/>
              </a:rPr>
              <a:t>최장수</a:t>
            </a:r>
            <a:r>
              <a:rPr lang="ko-KR" altLang="en-US" sz="1800" dirty="0" smtClean="0">
                <a:latin typeface="+mj-lt"/>
              </a:rPr>
              <a:t> 나무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천연기념물 제 </a:t>
            </a:r>
            <a:r>
              <a:rPr lang="en-US" altLang="ko-KR" sz="1800" dirty="0" smtClean="0">
                <a:latin typeface="+mj-lt"/>
              </a:rPr>
              <a:t>433</a:t>
            </a:r>
            <a:r>
              <a:rPr lang="ko-KR" altLang="en-US" sz="1800" dirty="0" smtClean="0">
                <a:latin typeface="+mj-lt"/>
              </a:rPr>
              <a:t>호 정선 </a:t>
            </a:r>
            <a:r>
              <a:rPr lang="ko-KR" altLang="en-US" sz="1800" dirty="0" err="1" smtClean="0">
                <a:latin typeface="+mj-lt"/>
              </a:rPr>
              <a:t>두위봉의</a:t>
            </a:r>
            <a:r>
              <a:rPr lang="ko-KR" altLang="en-US" sz="1800" dirty="0" smtClean="0">
                <a:latin typeface="+mj-lt"/>
              </a:rPr>
              <a:t> 주목나무로 수령이 </a:t>
            </a:r>
            <a:r>
              <a:rPr lang="en-US" altLang="ko-KR" sz="1800" dirty="0" smtClean="0">
                <a:latin typeface="+mj-lt"/>
              </a:rPr>
              <a:t>1400</a:t>
            </a:r>
            <a:r>
              <a:rPr lang="ko-KR" altLang="en-US" sz="1800" dirty="0" smtClean="0">
                <a:latin typeface="+mj-lt"/>
              </a:rPr>
              <a:t>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수고 </a:t>
            </a:r>
            <a:r>
              <a:rPr lang="en-US" altLang="ko-KR" sz="1800" dirty="0" smtClean="0">
                <a:latin typeface="+mj-lt"/>
              </a:rPr>
              <a:t>17m, </a:t>
            </a:r>
            <a:r>
              <a:rPr lang="ko-KR" altLang="en-US" sz="1800" dirty="0" err="1" smtClean="0">
                <a:latin typeface="+mj-lt"/>
              </a:rPr>
              <a:t>흉고직경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4.3m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0482" name="Picture 2" descr="http://cfile201.uf.daum.net/image/11081A404D29C8252E46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14686"/>
            <a:ext cx="2928958" cy="3281356"/>
          </a:xfrm>
          <a:prstGeom prst="rect">
            <a:avLst/>
          </a:prstGeom>
          <a:noFill/>
        </p:spPr>
      </p:pic>
      <p:pic>
        <p:nvPicPr>
          <p:cNvPr id="20484" name="Picture 4" descr="http://cfs9.blog.daum.net/image/34/blog/2007/09/14/12/23/46e9fec57af61&amp;filename=1400%EB%85%84%EB%90%9C%20%EC%A3%BC%EB%AA%A9%EB%82%98%EB%AC%B4(%EA%B0%95%EC%9B%90%EB%8F%84%20%EC%A0%95%EC%84%A0%20%EB%91%90%EC%9C%84%EB%B4%89%EC%97%90%20%EC%9E%88%EB%8A%94%20%EC%B2%9C%EC%97%B0%EA%B8%B0%EB%85%90%EB%AC%BC%20433%ED%98%B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14686"/>
            <a:ext cx="2914650" cy="326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지구상 최대의 생물은 나무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194627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제일 무거운</a:t>
            </a:r>
            <a:r>
              <a:rPr lang="en-US" altLang="ko-KR" sz="2000" b="1" dirty="0" smtClean="0">
                <a:latin typeface="+mj-lt"/>
              </a:rPr>
              <a:t>/</a:t>
            </a:r>
            <a:r>
              <a:rPr lang="ko-KR" altLang="en-US" sz="2000" b="1" dirty="0" smtClean="0">
                <a:latin typeface="+mj-lt"/>
              </a:rPr>
              <a:t>가벼운  나무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기네스북에 있는 남아프리카에 있는 블랙아이언우드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올리브의 </a:t>
            </a:r>
            <a:r>
              <a:rPr lang="ko-KR" altLang="en-US" sz="1800" dirty="0" err="1" smtClean="0">
                <a:latin typeface="+mj-lt"/>
              </a:rPr>
              <a:t>아종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으로 비중이 </a:t>
            </a:r>
            <a:r>
              <a:rPr lang="en-US" altLang="ko-KR" sz="1800" dirty="0" smtClean="0">
                <a:latin typeface="+mj-lt"/>
              </a:rPr>
              <a:t>1.49</a:t>
            </a:r>
            <a:r>
              <a:rPr lang="ko-KR" altLang="en-US" sz="1800" dirty="0" smtClean="0">
                <a:latin typeface="+mj-lt"/>
              </a:rPr>
              <a:t>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중남미산의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리그넘바이터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en-US" altLang="ko-KR" sz="1800" dirty="0" err="1" smtClean="0">
                <a:latin typeface="+mj-lt"/>
              </a:rPr>
              <a:t>lignumvitae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은 평균비중이 </a:t>
            </a:r>
            <a:r>
              <a:rPr lang="en-US" altLang="ko-KR" sz="1800" dirty="0" smtClean="0">
                <a:latin typeface="+mj-lt"/>
              </a:rPr>
              <a:t>1.3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쿠바산 </a:t>
            </a:r>
            <a:r>
              <a:rPr lang="en-US" altLang="ko-KR" sz="1800" dirty="0" err="1" smtClean="0">
                <a:latin typeface="+mj-lt"/>
              </a:rPr>
              <a:t>hispida</a:t>
            </a:r>
            <a:r>
              <a:rPr lang="ko-KR" altLang="en-US" sz="1800" dirty="0" smtClean="0">
                <a:latin typeface="+mj-lt"/>
              </a:rPr>
              <a:t>로 비중이 </a:t>
            </a:r>
            <a:r>
              <a:rPr lang="en-US" altLang="ko-KR" sz="1800" dirty="0" smtClean="0">
                <a:latin typeface="+mj-lt"/>
              </a:rPr>
              <a:t>0.044</a:t>
            </a:r>
            <a:r>
              <a:rPr lang="ko-KR" altLang="en-US" sz="1800" dirty="0" smtClean="0">
                <a:latin typeface="+mj-lt"/>
              </a:rPr>
              <a:t>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중남미산의</a:t>
            </a:r>
            <a:r>
              <a:rPr lang="ko-KR" altLang="en-US" sz="1800" dirty="0" smtClean="0">
                <a:latin typeface="+mj-lt"/>
              </a:rPr>
              <a:t> 발사 </a:t>
            </a:r>
            <a:r>
              <a:rPr lang="en-US" altLang="ko-KR" sz="1800" dirty="0" smtClean="0">
                <a:latin typeface="+mj-lt"/>
              </a:rPr>
              <a:t>(balsa)</a:t>
            </a:r>
            <a:r>
              <a:rPr lang="ko-KR" altLang="en-US" sz="1800" dirty="0" smtClean="0">
                <a:latin typeface="+mj-lt"/>
              </a:rPr>
              <a:t>는 전건비중이 </a:t>
            </a:r>
            <a:r>
              <a:rPr lang="en-US" altLang="ko-KR" sz="1800" dirty="0" smtClean="0">
                <a:latin typeface="+mj-lt"/>
              </a:rPr>
              <a:t>0.1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1506" name="Picture 2" descr="http://rlv.zcache.com/grain_of_an_ironwood_tree_south_africa_mousepad-p144137186437393489trak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2571768" cy="2595554"/>
          </a:xfrm>
          <a:prstGeom prst="rect">
            <a:avLst/>
          </a:prstGeom>
          <a:noFill/>
        </p:spPr>
      </p:pic>
      <p:pic>
        <p:nvPicPr>
          <p:cNvPr id="21508" name="Picture 4" descr="http://t1.gstatic.com/images?q=tbn:ANd9GcSi-C0hRTjbsA8lHnDDh5O9g8txkk0L-2W22LE6DUiPlnuYu1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429000"/>
            <a:ext cx="2571768" cy="2571768"/>
          </a:xfrm>
          <a:prstGeom prst="rect">
            <a:avLst/>
          </a:prstGeom>
          <a:noFill/>
        </p:spPr>
      </p:pic>
      <p:pic>
        <p:nvPicPr>
          <p:cNvPr id="21512" name="Picture 8" descr="http://i.treehugger.com/files/balsa-tre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0"/>
            <a:ext cx="257176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지구상 최대의 생물은 나무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나무가 지구상 최대의 생물로 자라는 이유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활성이 떨어진 노화된 세포를 대신하여 새로운 세포를 항상 </a:t>
            </a:r>
            <a:r>
              <a:rPr lang="ko-KR" altLang="en-US" sz="1800" dirty="0" err="1" smtClean="0">
                <a:latin typeface="+mj-lt"/>
              </a:rPr>
              <a:t>만듬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형성층에서 새로운 세포를 분열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강인한 </a:t>
            </a:r>
            <a:r>
              <a:rPr lang="ko-KR" altLang="en-US" sz="1800" dirty="0" err="1" smtClean="0">
                <a:latin typeface="+mj-lt"/>
              </a:rPr>
              <a:t>목부를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받달시켜</a:t>
            </a:r>
            <a:r>
              <a:rPr lang="ko-KR" altLang="en-US" sz="1800" dirty="0" smtClean="0">
                <a:latin typeface="+mj-lt"/>
              </a:rPr>
              <a:t> 거구를 지탱하는 강도를 보유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상해에 대한 방어반응이나 </a:t>
            </a:r>
            <a:r>
              <a:rPr lang="ko-KR" altLang="en-US" sz="1800" dirty="0" err="1" smtClean="0">
                <a:latin typeface="+mj-lt"/>
              </a:rPr>
              <a:t>심재성분의</a:t>
            </a:r>
            <a:r>
              <a:rPr lang="ko-KR" altLang="en-US" sz="1800" dirty="0" smtClean="0">
                <a:latin typeface="+mj-lt"/>
              </a:rPr>
              <a:t> 축적 등 외적으로부터 자신을 썩지 않게 지키는 기능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뿌리로부터 흡수하여 올리는 수분을 줄기나 가지 끝부분까지 올려 광합성조직인 잎에 충분히 전달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1952</TotalTime>
  <Words>1160</Words>
  <Application>Microsoft PowerPoint</Application>
  <PresentationFormat>화면 슬라이드 쇼(4:3)</PresentationFormat>
  <Paragraphs>170</Paragraphs>
  <Slides>30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점과 선</vt:lpstr>
      <vt:lpstr>환경재료학 개론 </vt:lpstr>
      <vt:lpstr>수목</vt:lpstr>
      <vt:lpstr>목본식물</vt:lpstr>
      <vt:lpstr>목본식물</vt:lpstr>
      <vt:lpstr>지구상 최대의 생물은 나무 </vt:lpstr>
      <vt:lpstr>지구상 최대의 생물은 나무 </vt:lpstr>
      <vt:lpstr>지구상 최대의 생물은 나무 </vt:lpstr>
      <vt:lpstr>지구상 최대의 생물은 나무 </vt:lpstr>
      <vt:lpstr>지구상 최대의 생물은 나무 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 -침엽수재</vt:lpstr>
      <vt:lpstr>목재의 해부학적 성질 -활엽수재</vt:lpstr>
      <vt:lpstr>목재의 해부학적 성질 -활엽수재</vt:lpstr>
      <vt:lpstr>목재의 해부학적 성질</vt:lpstr>
      <vt:lpstr>목재의 해부학적 성질</vt:lpstr>
      <vt:lpstr>목재의 세포벽</vt:lpstr>
      <vt:lpstr>목재의 물리 기계적 성질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128</cp:revision>
  <dcterms:created xsi:type="dcterms:W3CDTF">2005-09-01T06:05:51Z</dcterms:created>
  <dcterms:modified xsi:type="dcterms:W3CDTF">2011-03-20T11:10:20Z</dcterms:modified>
</cp:coreProperties>
</file>