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49"/>
  </p:notesMasterIdLst>
  <p:sldIdLst>
    <p:sldId id="310" r:id="rId2"/>
    <p:sldId id="338" r:id="rId3"/>
    <p:sldId id="339" r:id="rId4"/>
    <p:sldId id="340" r:id="rId5"/>
    <p:sldId id="341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351" r:id="rId14"/>
    <p:sldId id="349" r:id="rId15"/>
    <p:sldId id="350" r:id="rId16"/>
    <p:sldId id="353" r:id="rId17"/>
    <p:sldId id="354" r:id="rId18"/>
    <p:sldId id="352" r:id="rId19"/>
    <p:sldId id="355" r:id="rId20"/>
    <p:sldId id="356" r:id="rId21"/>
    <p:sldId id="357" r:id="rId22"/>
    <p:sldId id="358" r:id="rId23"/>
    <p:sldId id="360" r:id="rId24"/>
    <p:sldId id="359" r:id="rId25"/>
    <p:sldId id="365" r:id="rId26"/>
    <p:sldId id="364" r:id="rId27"/>
    <p:sldId id="361" r:id="rId28"/>
    <p:sldId id="363" r:id="rId29"/>
    <p:sldId id="362" r:id="rId30"/>
    <p:sldId id="366" r:id="rId31"/>
    <p:sldId id="367" r:id="rId32"/>
    <p:sldId id="368" r:id="rId33"/>
    <p:sldId id="378" r:id="rId34"/>
    <p:sldId id="380" r:id="rId35"/>
    <p:sldId id="379" r:id="rId36"/>
    <p:sldId id="382" r:id="rId37"/>
    <p:sldId id="377" r:id="rId38"/>
    <p:sldId id="369" r:id="rId39"/>
    <p:sldId id="370" r:id="rId40"/>
    <p:sldId id="371" r:id="rId41"/>
    <p:sldId id="372" r:id="rId42"/>
    <p:sldId id="373" r:id="rId43"/>
    <p:sldId id="374" r:id="rId44"/>
    <p:sldId id="383" r:id="rId45"/>
    <p:sldId id="384" r:id="rId46"/>
    <p:sldId id="386" r:id="rId47"/>
    <p:sldId id="387" r:id="rId48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8" d="100"/>
          <a:sy n="68" d="100"/>
        </p:scale>
        <p:origin x="-16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B5BAF-941F-480C-9CCD-17EB805C3E29}" type="datetimeFigureOut">
              <a:rPr lang="ko-KR" altLang="en-US" smtClean="0"/>
              <a:pPr/>
              <a:t>2011-04-09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769C8-8ABC-4D9C-A04E-EF38EE05CAC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769C8-8ABC-4D9C-A04E-EF38EE05CAC2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769C8-8ABC-4D9C-A04E-EF38EE05CAC2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22531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2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3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4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5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6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7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8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9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0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1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2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3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4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5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6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7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8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9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0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1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2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3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4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5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6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7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8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9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0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1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2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3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4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5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6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7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8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9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0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1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2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3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4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5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6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7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8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9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0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1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2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3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4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5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6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7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8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9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0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1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2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3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4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5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6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7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8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9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0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1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2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3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4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5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6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7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8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9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0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1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2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3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4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5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6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7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8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9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0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1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2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3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4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5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6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7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8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9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0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1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2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3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4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5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6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7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8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9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0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1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2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3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4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5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6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7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8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9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0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1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2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3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4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5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6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7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8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9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0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1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2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3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4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5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6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7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8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9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0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1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2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3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4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5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6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7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8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9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0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1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2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3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4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5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6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7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8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9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0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1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2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3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4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5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6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7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8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9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0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1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2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3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4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5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6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7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8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9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0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1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2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3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4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5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6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7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8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9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0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1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2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3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4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5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6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7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8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9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0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1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2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3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4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5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6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7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8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9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0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1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2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3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4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5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274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2274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22748" name="Rectangle 2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22749" name="Rectangle 221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22750" name="Rectangle 2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66A9CC0-2B07-40D7-8B2F-6CD178ACB45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EB7213C-3CF1-458C-85A7-08B6134E816F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6CABE8-7A83-4FD6-9705-49CEB8A105DA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제목, 내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23CAF-42A4-4F45-A5BA-1D7C4FE4FB1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A320CC9-B3B9-4616-B573-D6FC5B91C6AD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0ED7207-6715-4896-8B31-0F84362ABB78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079BD4-611F-4963-9879-E579E1F6B337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9DB25F7-596B-4107-84CE-25928A26242F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78CB3D-45F4-4DF8-AB96-ABD272565CEC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바닥글 개체 틀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FBDB9E-2884-4CAA-9763-BEF7DCC84DB2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D2075B-8D46-4898-A763-32B7889F9328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CC54E4-F3D9-4826-965F-BAB7E755BEAA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585EAB-7499-41EA-96AC-AA616A1A0073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2150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0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0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2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2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172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9F37535-88CE-4F61-8BE9-94AF00CEFC24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21723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21724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21725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1726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hyperlink" Target="http://imagesearch.naver.com/search.naver?sm=ext&amp;viewloc=0&amp;where=idetail&amp;rev=11&amp;query=%C7%A5%B0%ED%B9%F6%BC%B8&amp;from=image&amp;sort=0&amp;res_fr=0&amp;res_to=0&amp;merge=0&amp;start=3&amp;img_id=blog40792646%7C129%7C120115353067_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hyperlink" Target="http://imagesearch.naver.com/search.naver?sm=ext&amp;viewloc=0&amp;where=idetail&amp;rev=11&amp;query=%BF%B5%C1%F6%B9%F6%BC%B8&amp;from=image&amp;sort=0&amp;res_fr=0&amp;res_to=0&amp;merge=0&amp;start=3&amp;img_id=blog11196018%7C18%7C40113675710_5" TargetMode="External"/><Relationship Id="rId9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cafe.naver.com/yp8282.cafe?iframe_url=/ArticleRead.nhn%3Farticleid=2816&amp;" TargetMode="External"/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2" Type="http://schemas.openxmlformats.org/officeDocument/2006/relationships/hyperlink" Target="http://imagesearch.naver.com/search.naver?sm=ext&amp;viewloc=1&amp;where=idetail&amp;rev=11&amp;query=%B8%F1%C3%CA%BE%D7&amp;from=image&amp;sort=0&amp;res_fr=0&amp;res_to=0&amp;merge=0&amp;start=5&amp;a_q=&amp;n_q=&amp;o_q=&amp;img_id=blog26987142%7C141%7C120095459422_1&amp;face=0&amp;color=0&amp;ccl=0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shopping.naver.com/search/all_search.nhn?where=all&amp;query=%B8%F1%C3%CA%BE%D7&amp;cat_id=11030200&amp;nv_mid=5714205570&amp;frm=nv_product" TargetMode="External"/><Relationship Id="rId5" Type="http://schemas.openxmlformats.org/officeDocument/2006/relationships/image" Target="../media/image51.jpeg"/><Relationship Id="rId4" Type="http://schemas.openxmlformats.org/officeDocument/2006/relationships/hyperlink" Target="http://imagesearch.naver.com/search.naver?sm=ext&amp;viewloc=1&amp;where=idetail&amp;rev=11&amp;query=%B8%F1%C3%CA%BE%D7&amp;from=image&amp;sort=0&amp;res_fr=0&amp;res_to=0&amp;merge=0&amp;start=6&amp;a_q=&amp;n_q=&amp;o_q=&amp;img_id=blog26773912%7C3%7C10017212517_1&amp;face=0&amp;color=0&amp;ccl=0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5"/>
            <a:ext cx="7847013" cy="1736725"/>
          </a:xfrm>
        </p:spPr>
        <p:txBody>
          <a:bodyPr anchor="ctr" anchorCtr="0"/>
          <a:lstStyle/>
          <a:p>
            <a:r>
              <a:rPr lang="ko-KR" altLang="en-US" b="1" dirty="0" err="1" smtClean="0"/>
              <a:t>환경재료학</a:t>
            </a:r>
            <a:r>
              <a:rPr lang="ko-KR" altLang="en-US" b="1" dirty="0" smtClean="0"/>
              <a:t> 개론</a:t>
            </a:r>
            <a:r>
              <a:rPr lang="en-US" altLang="ko-KR" sz="4800" dirty="0" smtClean="0"/>
              <a:t/>
            </a:r>
            <a:br>
              <a:rPr lang="en-US" altLang="ko-KR" sz="4800" dirty="0" smtClean="0"/>
            </a:br>
            <a:endParaRPr lang="ko-KR" altLang="en-US" sz="4000" dirty="0"/>
          </a:p>
        </p:txBody>
      </p:sp>
      <p:sp>
        <p:nvSpPr>
          <p:cNvPr id="4" name="부제목 3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ko-KR" altLang="en-US" b="1" dirty="0" smtClean="0"/>
              <a:t>제</a:t>
            </a:r>
            <a:r>
              <a:rPr lang="en-US" altLang="ko-KR" b="1" dirty="0" smtClean="0"/>
              <a:t> 2 </a:t>
            </a:r>
            <a:r>
              <a:rPr lang="ko-KR" altLang="en-US" b="1" dirty="0" smtClean="0"/>
              <a:t>편 목재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및 목질재료</a:t>
            </a:r>
            <a:endParaRPr lang="en-US" altLang="ko-KR" b="1" dirty="0" smtClean="0"/>
          </a:p>
          <a:p>
            <a:r>
              <a:rPr lang="ko-KR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제 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ko-KR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장 목재의 이용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목재</a:t>
            </a:r>
            <a:r>
              <a:rPr lang="en-US" altLang="ko-KR" sz="3600" b="1" dirty="0" smtClean="0"/>
              <a:t> </a:t>
            </a:r>
            <a:r>
              <a:rPr lang="ko-KR" altLang="en-US" sz="3600" b="1" dirty="0" smtClean="0"/>
              <a:t>자원과 경제성 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err="1" smtClean="0">
                <a:latin typeface="+mj-lt"/>
              </a:rPr>
              <a:t>국산재</a:t>
            </a:r>
            <a:r>
              <a:rPr lang="ko-KR" altLang="en-US" sz="2000" b="1" dirty="0" smtClean="0">
                <a:latin typeface="+mj-lt"/>
              </a:rPr>
              <a:t> 전망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err="1" smtClean="0">
                <a:latin typeface="+mj-lt"/>
              </a:rPr>
              <a:t>국산재</a:t>
            </a:r>
            <a:r>
              <a:rPr lang="ko-KR" altLang="en-US" sz="1800" dirty="0" smtClean="0">
                <a:latin typeface="+mj-lt"/>
              </a:rPr>
              <a:t> 가격은 </a:t>
            </a:r>
            <a:r>
              <a:rPr lang="ko-KR" altLang="en-US" sz="1800" dirty="0" err="1" smtClean="0">
                <a:latin typeface="+mj-lt"/>
              </a:rPr>
              <a:t>수입재</a:t>
            </a:r>
            <a:r>
              <a:rPr lang="ko-KR" altLang="en-US" sz="1800" dirty="0" smtClean="0">
                <a:latin typeface="+mj-lt"/>
              </a:rPr>
              <a:t> 가격에 의해 결정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err="1" smtClean="0">
                <a:latin typeface="+mj-lt"/>
              </a:rPr>
              <a:t>수입재</a:t>
            </a:r>
            <a:r>
              <a:rPr lang="ko-KR" altLang="en-US" sz="1800" dirty="0" smtClean="0">
                <a:latin typeface="+mj-lt"/>
              </a:rPr>
              <a:t> 가격은 산지 가격의 변동과 원유가격에 따라 결정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산지 가격은 약간의 변동이 있으나 약간씩 증가하고 있으며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원유가격의 상승으로 운송비 부담이 커지고 있어 국내재의 상대적 경쟁력을 확보하고 있음</a:t>
            </a:r>
            <a:r>
              <a:rPr lang="en-US" altLang="ko-KR" sz="1800" dirty="0" smtClean="0">
                <a:latin typeface="+mj-lt"/>
              </a:rPr>
              <a:t>.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현재 값 싼 </a:t>
            </a:r>
            <a:r>
              <a:rPr lang="ko-KR" altLang="en-US" sz="1800" dirty="0" err="1" smtClean="0">
                <a:latin typeface="+mj-lt"/>
              </a:rPr>
              <a:t>펄프재나</a:t>
            </a:r>
            <a:r>
              <a:rPr lang="ko-KR" altLang="en-US" sz="1800" dirty="0" smtClean="0">
                <a:latin typeface="+mj-lt"/>
              </a:rPr>
              <a:t> 보드용으로 판매되고 있는데 </a:t>
            </a:r>
            <a:r>
              <a:rPr lang="ko-KR" altLang="en-US" sz="1800" dirty="0" err="1" smtClean="0">
                <a:latin typeface="+mj-lt"/>
              </a:rPr>
              <a:t>부가가치응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ko-KR" altLang="en-US" sz="1800" dirty="0" err="1" smtClean="0">
                <a:latin typeface="+mj-lt"/>
              </a:rPr>
              <a:t>높힌</a:t>
            </a:r>
            <a:r>
              <a:rPr lang="ko-KR" altLang="en-US" sz="1800" dirty="0" smtClean="0">
                <a:latin typeface="+mj-lt"/>
              </a:rPr>
              <a:t> 용도 개발이 필요  </a:t>
            </a:r>
            <a:endParaRPr lang="en-US" altLang="ko-KR" sz="18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우리나라의 목재산업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294640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개요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펄프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제지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가구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합판보드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제재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방부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포장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몰딩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도어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무늬목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악기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창호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목조주택 산업으로 세분</a:t>
            </a:r>
            <a:r>
              <a:rPr lang="en-US" altLang="ko-KR" sz="1800" dirty="0" smtClean="0">
                <a:latin typeface="+mj-lt"/>
              </a:rPr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목재산업 규모 </a:t>
            </a:r>
            <a:r>
              <a:rPr lang="en-US" altLang="ko-KR" sz="1800" dirty="0" smtClean="0">
                <a:latin typeface="+mj-lt"/>
              </a:rPr>
              <a:t>(2000</a:t>
            </a:r>
            <a:r>
              <a:rPr lang="ko-KR" altLang="en-US" sz="1800" dirty="0" smtClean="0">
                <a:latin typeface="+mj-lt"/>
              </a:rPr>
              <a:t>년 기준</a:t>
            </a:r>
            <a:r>
              <a:rPr lang="en-US" altLang="ko-KR" sz="1800" dirty="0" smtClean="0">
                <a:latin typeface="+mj-lt"/>
              </a:rPr>
              <a:t>): 21</a:t>
            </a:r>
            <a:r>
              <a:rPr lang="ko-KR" altLang="en-US" sz="1800" dirty="0" smtClean="0">
                <a:latin typeface="+mj-lt"/>
              </a:rPr>
              <a:t>조 </a:t>
            </a:r>
            <a:r>
              <a:rPr lang="en-US" altLang="ko-KR" sz="1800" dirty="0" smtClean="0">
                <a:latin typeface="+mj-lt"/>
              </a:rPr>
              <a:t>6</a:t>
            </a:r>
            <a:r>
              <a:rPr lang="ko-KR" altLang="en-US" sz="1800" dirty="0" smtClean="0">
                <a:latin typeface="+mj-lt"/>
              </a:rPr>
              <a:t>천억 원으로 </a:t>
            </a:r>
            <a:r>
              <a:rPr lang="ko-KR" altLang="en-US" sz="1800" dirty="0" err="1" smtClean="0">
                <a:latin typeface="+mj-lt"/>
              </a:rPr>
              <a:t>펄프제지업이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62%</a:t>
            </a:r>
            <a:r>
              <a:rPr lang="ko-KR" altLang="en-US" sz="1800" dirty="0" smtClean="0">
                <a:latin typeface="+mj-lt"/>
              </a:rPr>
              <a:t>를</a:t>
            </a:r>
            <a:r>
              <a:rPr lang="en-US" altLang="ko-KR" sz="1800" dirty="0" smtClean="0">
                <a:latin typeface="+mj-lt"/>
              </a:rPr>
              <a:t> </a:t>
            </a:r>
            <a:r>
              <a:rPr lang="ko-KR" altLang="en-US" sz="1800" dirty="0" smtClean="0">
                <a:latin typeface="+mj-lt"/>
              </a:rPr>
              <a:t>차지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목조주택산업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소득증대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생활양식의 변화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인체 및 환경 친화주거 형태의 관심 증가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생태도시를 지향하는 도시 환경 개선 등으로 발전 추세</a:t>
            </a:r>
            <a:endParaRPr lang="en-US" altLang="ko-KR" sz="18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우리나라의 목재산업</a:t>
            </a:r>
            <a:endParaRPr lang="ko-KR" alt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3786214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643050"/>
            <a:ext cx="3786214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우리나라의 목재산업</a:t>
            </a:r>
            <a:endParaRPr lang="ko-KR" altLang="en-US" sz="3600" b="1" dirty="0"/>
          </a:p>
        </p:txBody>
      </p:sp>
      <p:graphicFrame>
        <p:nvGraphicFramePr>
          <p:cNvPr id="5" name="Group 177"/>
          <p:cNvGraphicFramePr>
            <a:graphicFrameLocks noGrp="1"/>
          </p:cNvGraphicFramePr>
          <p:nvPr/>
        </p:nvGraphicFramePr>
        <p:xfrm>
          <a:off x="431800" y="2030413"/>
          <a:ext cx="8316913" cy="3200400"/>
        </p:xfrm>
        <a:graphic>
          <a:graphicData uri="http://schemas.openxmlformats.org/drawingml/2006/table">
            <a:tbl>
              <a:tblPr/>
              <a:tblGrid>
                <a:gridCol w="1309688"/>
                <a:gridCol w="1631950"/>
                <a:gridCol w="2941637"/>
                <a:gridCol w="2433638"/>
              </a:tblGrid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</a:t>
                      </a:r>
                      <a:endParaRPr kumimoji="1" lang="en-US" altLang="ko-K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</a:t>
                      </a:r>
                      <a:r>
                        <a:rPr kumimoji="1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항  목</a:t>
                      </a:r>
                      <a:endParaRPr kumimoji="1" lang="ko-KR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 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소요량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구성비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(%)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수요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펄프용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제재용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합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/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단판용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보드용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갱  목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기  타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11,479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천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m</a:t>
                      </a:r>
                      <a:r>
                        <a:rPr kumimoji="1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3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6,330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천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m</a:t>
                      </a:r>
                      <a:r>
                        <a:rPr kumimoji="1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3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3,432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천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m</a:t>
                      </a:r>
                      <a:r>
                        <a:rPr kumimoji="1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3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charset="-127"/>
                        <a:ea typeface="굴림" pitchFamily="50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2,701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천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m</a:t>
                      </a:r>
                      <a:r>
                        <a:rPr kumimoji="1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3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charset="-127"/>
                        <a:ea typeface="굴림" pitchFamily="50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   47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천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m</a:t>
                      </a:r>
                      <a:r>
                        <a:rPr kumimoji="1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3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charset="-127"/>
                        <a:ea typeface="굴림" pitchFamily="50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3,211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천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m</a:t>
                      </a:r>
                      <a:r>
                        <a:rPr kumimoji="1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3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 42.2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 23.3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 12.7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  9.8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  0.2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 11.8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합  계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27200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천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m</a:t>
                      </a:r>
                      <a:r>
                        <a:rPr kumimoji="1" lang="en-US" altLang="ko-K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3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  100</a:t>
                      </a:r>
                      <a:endParaRPr kumimoji="1" lang="en-US" altLang="ko-K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공급 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국내재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2,677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천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m</a:t>
                      </a:r>
                      <a:r>
                        <a:rPr kumimoji="1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 9.8%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외  재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24,523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천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m</a:t>
                      </a:r>
                      <a:r>
                        <a:rPr kumimoji="1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90.2%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우리나라의 목재산업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목조주택산업의 전망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- 2005</a:t>
            </a:r>
            <a:r>
              <a:rPr lang="ko-KR" altLang="en-US" sz="1800" dirty="0" smtClean="0">
                <a:latin typeface="+mj-lt"/>
              </a:rPr>
              <a:t>년 개정된 건축물 구조기준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  * </a:t>
            </a:r>
            <a:r>
              <a:rPr lang="ko-KR" altLang="en-US" sz="1800" dirty="0" smtClean="0">
                <a:latin typeface="+mj-lt"/>
              </a:rPr>
              <a:t>내화성능</a:t>
            </a:r>
            <a:r>
              <a:rPr lang="en-US" altLang="ko-KR" sz="1800" dirty="0" smtClean="0">
                <a:latin typeface="+mj-lt"/>
              </a:rPr>
              <a:t>: 1</a:t>
            </a:r>
            <a:r>
              <a:rPr lang="ko-KR" altLang="en-US" sz="1800" dirty="0" smtClean="0">
                <a:latin typeface="+mj-lt"/>
              </a:rPr>
              <a:t>시간 내화성능 구조 허용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  * </a:t>
            </a:r>
            <a:r>
              <a:rPr lang="ko-KR" altLang="en-US" sz="1800" dirty="0" smtClean="0">
                <a:latin typeface="+mj-lt"/>
              </a:rPr>
              <a:t>지붕높이 </a:t>
            </a:r>
            <a:r>
              <a:rPr lang="en-US" altLang="ko-KR" sz="1800" dirty="0" smtClean="0">
                <a:latin typeface="+mj-lt"/>
              </a:rPr>
              <a:t>18m, </a:t>
            </a:r>
            <a:r>
              <a:rPr lang="ko-KR" altLang="en-US" sz="1800" dirty="0" smtClean="0">
                <a:latin typeface="+mj-lt"/>
              </a:rPr>
              <a:t>처마높이 </a:t>
            </a:r>
            <a:r>
              <a:rPr lang="en-US" altLang="ko-KR" sz="1800" dirty="0" smtClean="0">
                <a:latin typeface="+mj-lt"/>
              </a:rPr>
              <a:t>15m</a:t>
            </a:r>
            <a:r>
              <a:rPr lang="ko-KR" altLang="en-US" sz="1800" dirty="0" smtClean="0">
                <a:latin typeface="+mj-lt"/>
              </a:rPr>
              <a:t>로 완화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  * </a:t>
            </a:r>
            <a:r>
              <a:rPr lang="ko-KR" altLang="en-US" sz="1800" dirty="0" smtClean="0">
                <a:latin typeface="+mj-lt"/>
              </a:rPr>
              <a:t>바닥면적은 </a:t>
            </a:r>
            <a:r>
              <a:rPr lang="en-US" altLang="ko-KR" sz="1800" dirty="0" smtClean="0">
                <a:latin typeface="+mj-lt"/>
              </a:rPr>
              <a:t>3,000m</a:t>
            </a:r>
            <a:r>
              <a:rPr lang="en-US" altLang="ko-KR" sz="1800" baseline="30000" dirty="0" smtClean="0">
                <a:latin typeface="+mj-lt"/>
              </a:rPr>
              <a:t>2</a:t>
            </a:r>
            <a:r>
              <a:rPr lang="ko-KR" altLang="en-US" sz="1800" dirty="0" smtClean="0">
                <a:latin typeface="+mj-lt"/>
              </a:rPr>
              <a:t>으로 동일하지만 스프링쿨러 설치하는 경우 바닥면적을 </a:t>
            </a:r>
            <a:r>
              <a:rPr lang="en-US" altLang="ko-KR" sz="1800" dirty="0" smtClean="0">
                <a:latin typeface="+mj-lt"/>
              </a:rPr>
              <a:t>6,000m</a:t>
            </a:r>
            <a:r>
              <a:rPr lang="en-US" altLang="ko-KR" sz="1800" baseline="30000" dirty="0" smtClean="0">
                <a:latin typeface="+mj-lt"/>
              </a:rPr>
              <a:t>2</a:t>
            </a:r>
            <a:r>
              <a:rPr lang="ko-KR" altLang="en-US" sz="1800" dirty="0" smtClean="0">
                <a:latin typeface="+mj-lt"/>
              </a:rPr>
              <a:t>까지 건축 가능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  * </a:t>
            </a:r>
            <a:r>
              <a:rPr lang="ko-KR" altLang="en-US" sz="1800" dirty="0" smtClean="0">
                <a:latin typeface="+mj-lt"/>
              </a:rPr>
              <a:t>다층 다세대 목조 건축의 전제 조건이 되는 내화성능은 </a:t>
            </a:r>
            <a:r>
              <a:rPr lang="en-US" altLang="ko-KR" sz="1800" dirty="0" smtClean="0">
                <a:latin typeface="+mj-lt"/>
              </a:rPr>
              <a:t>4</a:t>
            </a:r>
            <a:r>
              <a:rPr lang="ko-KR" altLang="en-US" sz="1800" dirty="0" smtClean="0">
                <a:latin typeface="+mj-lt"/>
              </a:rPr>
              <a:t>층 또는 높이 </a:t>
            </a:r>
            <a:r>
              <a:rPr lang="en-US" altLang="ko-KR" sz="1800" dirty="0" smtClean="0">
                <a:latin typeface="+mj-lt"/>
              </a:rPr>
              <a:t>20m </a:t>
            </a:r>
            <a:r>
              <a:rPr lang="ko-KR" altLang="en-US" sz="1800" dirty="0" smtClean="0">
                <a:latin typeface="+mj-lt"/>
              </a:rPr>
              <a:t>이하의</a:t>
            </a:r>
            <a:r>
              <a:rPr lang="en-US" altLang="ko-KR" sz="1800" dirty="0" smtClean="0">
                <a:latin typeface="+mj-lt"/>
              </a:rPr>
              <a:t> </a:t>
            </a:r>
            <a:r>
              <a:rPr lang="ko-KR" altLang="en-US" sz="1800" dirty="0" smtClean="0">
                <a:latin typeface="+mj-lt"/>
              </a:rPr>
              <a:t>건축물에 대해서는 </a:t>
            </a:r>
            <a:r>
              <a:rPr lang="en-US" altLang="ko-KR" sz="1800" dirty="0" smtClean="0">
                <a:latin typeface="+mj-lt"/>
              </a:rPr>
              <a:t>1</a:t>
            </a:r>
            <a:r>
              <a:rPr lang="ko-KR" altLang="en-US" sz="1800" dirty="0" smtClean="0">
                <a:latin typeface="+mj-lt"/>
              </a:rPr>
              <a:t>시간 내화성능 구조 가능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  * </a:t>
            </a:r>
            <a:r>
              <a:rPr lang="ko-KR" altLang="en-US" sz="1800" dirty="0" smtClean="0">
                <a:latin typeface="+mj-lt"/>
              </a:rPr>
              <a:t>다세대 목조건축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공공주택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상업용 건물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실버타운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종교건축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박물관 등 </a:t>
            </a:r>
            <a:r>
              <a:rPr lang="ko-KR" altLang="en-US" sz="1800" dirty="0" err="1" smtClean="0">
                <a:latin typeface="+mj-lt"/>
              </a:rPr>
              <a:t>적용성이</a:t>
            </a:r>
            <a:r>
              <a:rPr lang="ko-KR" altLang="en-US" sz="1800" dirty="0" smtClean="0">
                <a:latin typeface="+mj-lt"/>
              </a:rPr>
              <a:t> 확대 </a:t>
            </a:r>
            <a:endParaRPr lang="en-US" altLang="ko-KR" sz="18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smtClean="0"/>
              <a:t>목재산업의 비중과 전망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개요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우리나라 목재산업의 </a:t>
            </a:r>
            <a:r>
              <a:rPr lang="ko-KR" altLang="en-US" sz="1800" dirty="0" err="1" smtClean="0">
                <a:latin typeface="+mj-lt"/>
              </a:rPr>
              <a:t>총산출액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(1995</a:t>
            </a:r>
            <a:r>
              <a:rPr lang="ko-KR" altLang="en-US" sz="1800" dirty="0" smtClean="0">
                <a:latin typeface="+mj-lt"/>
              </a:rPr>
              <a:t>년</a:t>
            </a:r>
            <a:r>
              <a:rPr lang="en-US" altLang="ko-KR" sz="1800" dirty="0" smtClean="0">
                <a:latin typeface="+mj-lt"/>
              </a:rPr>
              <a:t>): 16</a:t>
            </a:r>
            <a:r>
              <a:rPr lang="ko-KR" altLang="en-US" sz="1800" dirty="0" smtClean="0">
                <a:latin typeface="+mj-lt"/>
              </a:rPr>
              <a:t>조 </a:t>
            </a:r>
            <a:r>
              <a:rPr lang="en-US" altLang="ko-KR" sz="1800" dirty="0" smtClean="0">
                <a:latin typeface="+mj-lt"/>
              </a:rPr>
              <a:t>8,479</a:t>
            </a:r>
            <a:r>
              <a:rPr lang="ko-KR" altLang="en-US" sz="1800" dirty="0" smtClean="0">
                <a:latin typeface="+mj-lt"/>
              </a:rPr>
              <a:t>억 원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ko-KR" altLang="en-US" sz="1800" dirty="0" smtClean="0">
                <a:latin typeface="+mj-lt"/>
              </a:rPr>
              <a:t>목재 및 나무가공제품</a:t>
            </a:r>
            <a:r>
              <a:rPr lang="en-US" altLang="ko-KR" sz="1800" dirty="0" smtClean="0">
                <a:latin typeface="+mj-lt"/>
              </a:rPr>
              <a:t>: 3</a:t>
            </a:r>
            <a:r>
              <a:rPr lang="ko-KR" altLang="en-US" sz="1800" dirty="0" smtClean="0">
                <a:latin typeface="+mj-lt"/>
              </a:rPr>
              <a:t>조 </a:t>
            </a:r>
            <a:r>
              <a:rPr lang="en-US" altLang="ko-KR" sz="1800" dirty="0" smtClean="0">
                <a:latin typeface="+mj-lt"/>
              </a:rPr>
              <a:t>4,699</a:t>
            </a:r>
            <a:r>
              <a:rPr lang="ko-KR" altLang="en-US" sz="1800" dirty="0" smtClean="0">
                <a:latin typeface="+mj-lt"/>
              </a:rPr>
              <a:t>억 원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펄프 및 종이 </a:t>
            </a:r>
            <a:r>
              <a:rPr lang="en-US" altLang="ko-KR" sz="1800" dirty="0" smtClean="0">
                <a:latin typeface="+mj-lt"/>
              </a:rPr>
              <a:t>9</a:t>
            </a:r>
            <a:r>
              <a:rPr lang="ko-KR" altLang="en-US" sz="1800" dirty="0" smtClean="0">
                <a:latin typeface="+mj-lt"/>
              </a:rPr>
              <a:t>조 </a:t>
            </a:r>
            <a:r>
              <a:rPr lang="en-US" altLang="ko-KR" sz="1800" dirty="0" smtClean="0">
                <a:latin typeface="+mj-lt"/>
              </a:rPr>
              <a:t>5,757</a:t>
            </a:r>
            <a:r>
              <a:rPr lang="ko-KR" altLang="en-US" sz="1800" dirty="0" smtClean="0">
                <a:latin typeface="+mj-lt"/>
              </a:rPr>
              <a:t>억 원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가구 </a:t>
            </a:r>
            <a:r>
              <a:rPr lang="en-US" altLang="ko-KR" sz="1800" dirty="0" smtClean="0">
                <a:latin typeface="+mj-lt"/>
              </a:rPr>
              <a:t>3</a:t>
            </a:r>
            <a:r>
              <a:rPr lang="ko-KR" altLang="en-US" sz="1800" dirty="0" smtClean="0">
                <a:latin typeface="+mj-lt"/>
              </a:rPr>
              <a:t>조 </a:t>
            </a:r>
            <a:r>
              <a:rPr lang="en-US" altLang="ko-KR" sz="1800" dirty="0" smtClean="0">
                <a:latin typeface="+mj-lt"/>
              </a:rPr>
              <a:t>8,051</a:t>
            </a:r>
            <a:r>
              <a:rPr lang="ko-KR" altLang="en-US" sz="1800" dirty="0" err="1" smtClean="0">
                <a:latin typeface="+mj-lt"/>
              </a:rPr>
              <a:t>억원</a:t>
            </a:r>
            <a:r>
              <a:rPr lang="en-US" altLang="ko-KR" sz="18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전체 산업 </a:t>
            </a:r>
            <a:r>
              <a:rPr lang="en-US" altLang="ko-KR" sz="1800" dirty="0" smtClean="0">
                <a:latin typeface="+mj-lt"/>
              </a:rPr>
              <a:t>(814</a:t>
            </a:r>
            <a:r>
              <a:rPr lang="ko-KR" altLang="en-US" sz="1800" dirty="0" smtClean="0">
                <a:latin typeface="+mj-lt"/>
              </a:rPr>
              <a:t>조 </a:t>
            </a:r>
            <a:r>
              <a:rPr lang="en-US" altLang="ko-KR" sz="1800" dirty="0" smtClean="0">
                <a:latin typeface="+mj-lt"/>
              </a:rPr>
              <a:t>5,186</a:t>
            </a:r>
            <a:r>
              <a:rPr lang="ko-KR" altLang="en-US" sz="1800" dirty="0" smtClean="0">
                <a:latin typeface="+mj-lt"/>
              </a:rPr>
              <a:t>억 원</a:t>
            </a:r>
            <a:r>
              <a:rPr lang="en-US" altLang="ko-KR" sz="1800" dirty="0" smtClean="0">
                <a:latin typeface="+mj-lt"/>
              </a:rPr>
              <a:t>)</a:t>
            </a:r>
            <a:r>
              <a:rPr lang="ko-KR" altLang="en-US" sz="1800" dirty="0" smtClean="0">
                <a:latin typeface="+mj-lt"/>
              </a:rPr>
              <a:t>의 </a:t>
            </a:r>
            <a:r>
              <a:rPr lang="en-US" altLang="ko-KR" sz="1800" dirty="0" smtClean="0">
                <a:latin typeface="+mj-lt"/>
              </a:rPr>
              <a:t>2%, </a:t>
            </a:r>
            <a:r>
              <a:rPr lang="ko-KR" altLang="en-US" sz="1800" dirty="0" smtClean="0">
                <a:latin typeface="+mj-lt"/>
              </a:rPr>
              <a:t>전체 제조업 </a:t>
            </a:r>
            <a:r>
              <a:rPr lang="en-US" altLang="ko-KR" sz="1800" dirty="0" smtClean="0">
                <a:latin typeface="+mj-lt"/>
              </a:rPr>
              <a:t>(400</a:t>
            </a:r>
            <a:r>
              <a:rPr lang="ko-KR" altLang="en-US" sz="1800" dirty="0" smtClean="0">
                <a:latin typeface="+mj-lt"/>
              </a:rPr>
              <a:t>조 </a:t>
            </a:r>
            <a:r>
              <a:rPr lang="en-US" altLang="ko-KR" sz="1800" dirty="0" smtClean="0">
                <a:latin typeface="+mj-lt"/>
              </a:rPr>
              <a:t>8,731</a:t>
            </a:r>
            <a:r>
              <a:rPr lang="ko-KR" altLang="en-US" sz="1800" dirty="0" smtClean="0">
                <a:latin typeface="+mj-lt"/>
              </a:rPr>
              <a:t>억 원</a:t>
            </a:r>
            <a:r>
              <a:rPr lang="en-US" altLang="ko-KR" sz="1800" dirty="0" smtClean="0">
                <a:latin typeface="+mj-lt"/>
              </a:rPr>
              <a:t>)</a:t>
            </a:r>
            <a:r>
              <a:rPr lang="ko-KR" altLang="en-US" sz="1800" dirty="0" smtClean="0">
                <a:latin typeface="+mj-lt"/>
              </a:rPr>
              <a:t>의 </a:t>
            </a:r>
            <a:r>
              <a:rPr lang="en-US" altLang="ko-KR" sz="1800" dirty="0" smtClean="0">
                <a:latin typeface="+mj-lt"/>
              </a:rPr>
              <a:t>4.2%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농림수산업 </a:t>
            </a:r>
            <a:r>
              <a:rPr lang="en-US" altLang="ko-KR" sz="1800" dirty="0" smtClean="0">
                <a:latin typeface="+mj-lt"/>
              </a:rPr>
              <a:t>(31</a:t>
            </a:r>
            <a:r>
              <a:rPr lang="ko-KR" altLang="en-US" sz="1800" dirty="0" smtClean="0">
                <a:latin typeface="+mj-lt"/>
              </a:rPr>
              <a:t>조 </a:t>
            </a:r>
            <a:r>
              <a:rPr lang="en-US" altLang="ko-KR" sz="1800" dirty="0" smtClean="0">
                <a:latin typeface="+mj-lt"/>
              </a:rPr>
              <a:t>9,415</a:t>
            </a:r>
            <a:r>
              <a:rPr lang="ko-KR" altLang="en-US" sz="1800" dirty="0" smtClean="0">
                <a:latin typeface="+mj-lt"/>
              </a:rPr>
              <a:t>억 원</a:t>
            </a:r>
            <a:r>
              <a:rPr lang="en-US" altLang="ko-KR" sz="1800" dirty="0" smtClean="0">
                <a:latin typeface="+mj-lt"/>
              </a:rPr>
              <a:t>)</a:t>
            </a:r>
            <a:r>
              <a:rPr lang="ko-KR" altLang="en-US" sz="1800" dirty="0" smtClean="0">
                <a:latin typeface="+mj-lt"/>
              </a:rPr>
              <a:t>에 대비하여 </a:t>
            </a:r>
            <a:r>
              <a:rPr lang="en-US" altLang="ko-KR" sz="1800" dirty="0" smtClean="0">
                <a:latin typeface="+mj-lt"/>
              </a:rPr>
              <a:t>52.7%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- 2000</a:t>
            </a:r>
            <a:r>
              <a:rPr lang="ko-KR" altLang="en-US" sz="1800" dirty="0" smtClean="0">
                <a:latin typeface="+mj-lt"/>
              </a:rPr>
              <a:t>년 </a:t>
            </a:r>
            <a:r>
              <a:rPr lang="en-US" altLang="ko-KR" sz="1800" dirty="0" smtClean="0">
                <a:latin typeface="+mj-lt"/>
              </a:rPr>
              <a:t>21</a:t>
            </a:r>
            <a:r>
              <a:rPr lang="ko-KR" altLang="en-US" sz="1800" dirty="0" smtClean="0">
                <a:latin typeface="+mj-lt"/>
              </a:rPr>
              <a:t>조 </a:t>
            </a:r>
            <a:r>
              <a:rPr lang="en-US" altLang="ko-KR" sz="1800" dirty="0" smtClean="0">
                <a:latin typeface="+mj-lt"/>
              </a:rPr>
              <a:t>6</a:t>
            </a:r>
            <a:r>
              <a:rPr lang="ko-KR" altLang="en-US" sz="1800" dirty="0" smtClean="0">
                <a:latin typeface="+mj-lt"/>
              </a:rPr>
              <a:t>천억 원</a:t>
            </a:r>
            <a:r>
              <a:rPr lang="en-US" altLang="ko-KR" sz="1800" dirty="0" smtClean="0">
                <a:latin typeface="+mj-lt"/>
              </a:rPr>
              <a:t>, 2005</a:t>
            </a:r>
            <a:r>
              <a:rPr lang="ko-KR" altLang="en-US" sz="1800" dirty="0" smtClean="0">
                <a:latin typeface="+mj-lt"/>
              </a:rPr>
              <a:t>년 </a:t>
            </a:r>
            <a:r>
              <a:rPr lang="en-US" altLang="ko-KR" sz="1800" dirty="0" smtClean="0">
                <a:latin typeface="+mj-lt"/>
              </a:rPr>
              <a:t>28</a:t>
            </a:r>
            <a:r>
              <a:rPr lang="ko-KR" altLang="en-US" sz="1800" dirty="0" smtClean="0">
                <a:latin typeface="+mj-lt"/>
              </a:rPr>
              <a:t>조원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소득증대와 친환경 삶에 대한 희구로 목재 사용이 지속적으로 성장할 것으로 예측</a:t>
            </a:r>
            <a:endParaRPr lang="en-US" altLang="ko-KR" sz="18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한국 목재산업의 특성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개요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</a:t>
            </a:r>
            <a:r>
              <a:rPr lang="en-US" altLang="ko-KR" sz="1800" dirty="0" smtClean="0">
                <a:latin typeface="+mj-lt"/>
              </a:rPr>
              <a:t>- </a:t>
            </a:r>
            <a:r>
              <a:rPr lang="ko-KR" altLang="en-US" sz="1800" dirty="0" smtClean="0">
                <a:latin typeface="+mj-lt"/>
              </a:rPr>
              <a:t>세계의 주요한 목재 자원 수입국으로 향후 목재소비량이 더울 늘 것으로 전망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세계 목재 원료 및 제품 수급시장에서 일정 역할을 담당하고 있는 글로벌화의 영향력을 확보할 것으로 예측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산업구조의 합리화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설비 자동화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원료전환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기술 고도화 등을 통하여 세계의 목질 </a:t>
            </a:r>
            <a:r>
              <a:rPr lang="ko-KR" altLang="en-US" sz="1800" dirty="0" err="1" smtClean="0">
                <a:latin typeface="+mj-lt"/>
              </a:rPr>
              <a:t>페널</a:t>
            </a:r>
            <a:r>
              <a:rPr lang="ko-KR" altLang="en-US" sz="1800" dirty="0" smtClean="0">
                <a:latin typeface="+mj-lt"/>
              </a:rPr>
              <a:t> 생산국으로 전환하는 과정에서 원료 확보라는 최대 과제를 해결</a:t>
            </a:r>
            <a:endParaRPr lang="en-US" altLang="ko-KR" sz="18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목재산업의 전망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개요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</a:t>
            </a:r>
            <a:r>
              <a:rPr lang="en-US" altLang="ko-KR" sz="1800" dirty="0" smtClean="0">
                <a:latin typeface="+mj-lt"/>
              </a:rPr>
              <a:t>- </a:t>
            </a:r>
            <a:r>
              <a:rPr lang="ko-KR" altLang="en-US" sz="1800" dirty="0" smtClean="0">
                <a:latin typeface="+mj-lt"/>
              </a:rPr>
              <a:t>국민의 소득증대와 친환경 삶에 대한 희구로 목재사용이 지속적 성장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전통소재 산업 </a:t>
            </a:r>
            <a:r>
              <a:rPr lang="en-US" altLang="ko-KR" sz="1800" dirty="0" smtClean="0">
                <a:latin typeface="+mj-lt"/>
              </a:rPr>
              <a:t>– </a:t>
            </a:r>
            <a:r>
              <a:rPr lang="ko-KR" altLang="en-US" sz="1800" dirty="0" smtClean="0">
                <a:latin typeface="+mj-lt"/>
              </a:rPr>
              <a:t>최종소비재 시장 </a:t>
            </a:r>
            <a:r>
              <a:rPr lang="en-US" altLang="ko-KR" sz="1800" dirty="0" smtClean="0">
                <a:latin typeface="+mj-lt"/>
              </a:rPr>
              <a:t>– </a:t>
            </a:r>
            <a:r>
              <a:rPr lang="ko-KR" altLang="en-US" sz="1800" dirty="0" smtClean="0">
                <a:latin typeface="+mj-lt"/>
              </a:rPr>
              <a:t>유통사업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첨단산업과 </a:t>
            </a:r>
            <a:r>
              <a:rPr lang="ko-KR" altLang="en-US" sz="1800" dirty="0" err="1" smtClean="0">
                <a:latin typeface="+mj-lt"/>
              </a:rPr>
              <a:t>웰빙</a:t>
            </a:r>
            <a:r>
              <a:rPr lang="ko-KR" altLang="en-US" sz="1800" dirty="0" smtClean="0">
                <a:latin typeface="+mj-lt"/>
              </a:rPr>
              <a:t> 문화사업으로 자리 매김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가구산업은 중국산이나 베트남산 가구에 밀려  저가 생산시장이 계속적으로 붕괴되면서 유통산업이 점차 증가하고 고급 가구시장이 남을 것으로 전망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ko-KR" altLang="en-US" sz="1800" dirty="0" smtClean="0">
                <a:latin typeface="+mj-lt"/>
              </a:rPr>
              <a:t>디자인과 소재 개발요구</a:t>
            </a:r>
            <a:r>
              <a:rPr lang="en-US" altLang="ko-KR" sz="18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마루산업은 양적 질적으로 성장하는 시점에 놓여 있음</a:t>
            </a:r>
            <a:r>
              <a:rPr lang="en-US" altLang="ko-KR" sz="1800" dirty="0" smtClean="0">
                <a:latin typeface="+mj-lt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방부산업은 환경 개선을 위해 중요한 변화가 일어나고 수요 증가 예측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목조주택 시장의 성장 예측   </a:t>
            </a:r>
            <a:r>
              <a:rPr lang="ko-KR" altLang="en-US" sz="1800" dirty="0" smtClean="0">
                <a:latin typeface="+mj-lt"/>
              </a:rPr>
              <a:t> </a:t>
            </a:r>
            <a:endParaRPr lang="en-US" altLang="ko-KR" sz="18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우리나라의 목재산업</a:t>
            </a:r>
            <a:endParaRPr lang="ko-KR" altLang="en-US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643050"/>
            <a:ext cx="700092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국내의 합판보드 생산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개요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</a:t>
            </a:r>
            <a:r>
              <a:rPr lang="en-US" altLang="ko-KR" sz="1800" dirty="0" smtClean="0">
                <a:latin typeface="+mj-lt"/>
              </a:rPr>
              <a:t>- </a:t>
            </a:r>
            <a:r>
              <a:rPr lang="ko-KR" altLang="en-US" sz="1800" dirty="0" smtClean="0">
                <a:latin typeface="+mj-lt"/>
              </a:rPr>
              <a:t>시장 규모는 약 </a:t>
            </a:r>
            <a:r>
              <a:rPr lang="en-US" altLang="ko-KR" sz="1800" dirty="0" smtClean="0">
                <a:latin typeface="+mj-lt"/>
              </a:rPr>
              <a:t>1</a:t>
            </a:r>
            <a:r>
              <a:rPr lang="ko-KR" altLang="en-US" sz="1800" dirty="0" smtClean="0">
                <a:latin typeface="+mj-lt"/>
              </a:rPr>
              <a:t>조 </a:t>
            </a:r>
            <a:r>
              <a:rPr lang="en-US" altLang="ko-KR" sz="1800" dirty="0" smtClean="0">
                <a:latin typeface="+mj-lt"/>
              </a:rPr>
              <a:t>5</a:t>
            </a:r>
            <a:r>
              <a:rPr lang="ko-KR" altLang="en-US" sz="1800" dirty="0" smtClean="0">
                <a:latin typeface="+mj-lt"/>
              </a:rPr>
              <a:t>천억 원 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MDF, PB, </a:t>
            </a:r>
            <a:r>
              <a:rPr lang="ko-KR" altLang="en-US" sz="1800" dirty="0" smtClean="0">
                <a:latin typeface="+mj-lt"/>
              </a:rPr>
              <a:t>합판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마루판 등이 주력 제품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글로벌화 경쟁체제에 대응하여 산업구조 합리화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설비 자동화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원료 전환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기술고도화를 통해 세계 목질 패널생산국으로 자리 매김 </a:t>
            </a:r>
            <a:r>
              <a:rPr lang="en-US" altLang="ko-KR" sz="1800" dirty="0" smtClean="0">
                <a:latin typeface="+mj-lt"/>
              </a:rPr>
              <a:t>(MDF </a:t>
            </a:r>
            <a:r>
              <a:rPr lang="ko-KR" altLang="en-US" sz="1800" dirty="0" smtClean="0">
                <a:latin typeface="+mj-lt"/>
              </a:rPr>
              <a:t>생산량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세계 </a:t>
            </a:r>
            <a:r>
              <a:rPr lang="en-US" altLang="ko-KR" sz="1800" dirty="0" smtClean="0">
                <a:latin typeface="+mj-lt"/>
              </a:rPr>
              <a:t>3</a:t>
            </a:r>
            <a:r>
              <a:rPr lang="ko-KR" altLang="en-US" sz="1800" dirty="0" smtClean="0">
                <a:latin typeface="+mj-lt"/>
              </a:rPr>
              <a:t>위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합판 생산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세계 </a:t>
            </a:r>
            <a:r>
              <a:rPr lang="en-US" altLang="ko-KR" sz="1800" dirty="0" smtClean="0">
                <a:latin typeface="+mj-lt"/>
              </a:rPr>
              <a:t>8</a:t>
            </a:r>
            <a:r>
              <a:rPr lang="ko-KR" altLang="en-US" sz="1800" dirty="0" smtClean="0">
                <a:latin typeface="+mj-lt"/>
              </a:rPr>
              <a:t>위</a:t>
            </a:r>
            <a:r>
              <a:rPr lang="en-US" altLang="ko-KR" sz="1800" dirty="0" smtClean="0">
                <a:latin typeface="+mj-lt"/>
              </a:rPr>
              <a:t>)</a:t>
            </a:r>
            <a:r>
              <a:rPr lang="ko-KR" altLang="en-US" sz="1800" dirty="0" smtClean="0">
                <a:latin typeface="+mj-lt"/>
              </a:rPr>
              <a:t> </a:t>
            </a:r>
            <a:endParaRPr lang="en-US" altLang="ko-KR" sz="18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목재</a:t>
            </a:r>
            <a:r>
              <a:rPr lang="en-US" altLang="ko-KR" sz="3600" b="1" dirty="0" smtClean="0"/>
              <a:t> </a:t>
            </a:r>
            <a:r>
              <a:rPr lang="ko-KR" altLang="en-US" sz="3600" b="1" dirty="0" smtClean="0"/>
              <a:t>이용의 역사 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개요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석기시대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청동기시대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철기시대 등은 있는데 목재시대는 없음</a:t>
            </a:r>
            <a:r>
              <a:rPr lang="en-US" altLang="ko-KR" sz="1800" dirty="0" smtClean="0">
                <a:latin typeface="+mj-lt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아마 인간이 태어난 곳이 숲이고 아득한 원시시대로부터 인간이 공존할 수 있는 먼 미래까지 목재는 우리와 늘 같이 있기 때문에 심리적으로 구별하지 않음</a:t>
            </a:r>
            <a:r>
              <a:rPr lang="en-US" altLang="ko-KR" sz="1800" dirty="0" smtClean="0">
                <a:latin typeface="+mj-lt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원시시대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수목의 열매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상처 치료용 약재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집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각종 도구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- 3,000</a:t>
            </a:r>
            <a:r>
              <a:rPr lang="ko-KR" altLang="en-US" sz="1800" dirty="0" smtClean="0">
                <a:latin typeface="+mj-lt"/>
              </a:rPr>
              <a:t>년 전 이집트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목재로 된 가구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조각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목관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합판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집성재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종이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ko-KR" altLang="en-US" sz="1800" dirty="0" smtClean="0">
                <a:latin typeface="+mj-lt"/>
              </a:rPr>
              <a:t>파피루스</a:t>
            </a:r>
            <a:r>
              <a:rPr lang="en-US" altLang="ko-KR" sz="18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동양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목재무기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공구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용구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예술품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종이 제조기법을 발명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숯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ko-KR" altLang="en-US" sz="1800" dirty="0" smtClean="0">
                <a:latin typeface="+mj-lt"/>
              </a:rPr>
              <a:t>신라시대</a:t>
            </a:r>
            <a:r>
              <a:rPr lang="en-US" altLang="ko-KR" sz="18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중세기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활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대포차대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목조건축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악기제조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선박 등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- 19</a:t>
            </a:r>
            <a:r>
              <a:rPr lang="ko-KR" altLang="en-US" sz="1800" dirty="0" smtClean="0">
                <a:latin typeface="+mj-lt"/>
              </a:rPr>
              <a:t>세기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목재구조 및 목재의 물리화학적 성질이 </a:t>
            </a:r>
            <a:r>
              <a:rPr lang="ko-KR" altLang="en-US" sz="1800" dirty="0" err="1" smtClean="0">
                <a:latin typeface="+mj-lt"/>
              </a:rPr>
              <a:t>밣혀짐</a:t>
            </a:r>
            <a:r>
              <a:rPr lang="en-US" altLang="ko-KR" sz="1800" dirty="0" smtClean="0">
                <a:latin typeface="+mj-lt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오늘날 건축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가구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연료의 원료 등으로 사용</a:t>
            </a:r>
            <a:r>
              <a:rPr lang="en-US" altLang="ko-KR" sz="1800" dirty="0" smtClean="0">
                <a:latin typeface="+mj-lt"/>
              </a:rPr>
              <a:t>   </a:t>
            </a:r>
            <a:endParaRPr lang="en-US" altLang="ko-K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종이산업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개요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</a:t>
            </a:r>
            <a:r>
              <a:rPr lang="en-US" altLang="ko-KR" sz="1800" dirty="0" smtClean="0">
                <a:latin typeface="+mj-lt"/>
              </a:rPr>
              <a:t>- </a:t>
            </a:r>
            <a:r>
              <a:rPr lang="ko-KR" altLang="en-US" sz="1800" dirty="0" smtClean="0">
                <a:latin typeface="+mj-lt"/>
              </a:rPr>
              <a:t>종이 및 인쇄술을 발명함으로써 인류문명은 비약적으로 발전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기존 종이기능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정보기록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포장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흡수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오염물질 청소 등 </a:t>
            </a:r>
            <a:r>
              <a:rPr lang="ko-KR" altLang="en-US" sz="1800" dirty="0" smtClean="0">
                <a:latin typeface="+mj-lt"/>
              </a:rPr>
              <a:t> 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신 기능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의복과 피복의 소재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예술용도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종이 소비량은 국력과 비례하며 문화 경제의 바로미터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국민소득이 </a:t>
            </a:r>
            <a:r>
              <a:rPr lang="en-US" altLang="ko-KR" sz="1800" dirty="0" smtClean="0">
                <a:latin typeface="+mj-lt"/>
              </a:rPr>
              <a:t>590</a:t>
            </a:r>
            <a:r>
              <a:rPr lang="ko-KR" altLang="en-US" sz="1800" dirty="0" smtClean="0">
                <a:latin typeface="+mj-lt"/>
              </a:rPr>
              <a:t>불이 </a:t>
            </a:r>
            <a:r>
              <a:rPr lang="en-US" altLang="ko-KR" sz="1800" dirty="0" smtClean="0">
                <a:latin typeface="+mj-lt"/>
              </a:rPr>
              <a:t>1970</a:t>
            </a:r>
            <a:r>
              <a:rPr lang="ko-KR" altLang="en-US" sz="1800" dirty="0" smtClean="0">
                <a:latin typeface="+mj-lt"/>
              </a:rPr>
              <a:t>년 </a:t>
            </a:r>
            <a:r>
              <a:rPr lang="en-US" altLang="ko-KR" sz="1800" dirty="0" smtClean="0">
                <a:latin typeface="+mj-lt"/>
              </a:rPr>
              <a:t>18.3kg</a:t>
            </a:r>
            <a:r>
              <a:rPr lang="ko-KR" altLang="en-US" sz="1800" dirty="0" smtClean="0">
                <a:latin typeface="+mj-lt"/>
              </a:rPr>
              <a:t>에서 </a:t>
            </a:r>
            <a:r>
              <a:rPr lang="en-US" altLang="ko-KR" sz="1800" dirty="0" smtClean="0">
                <a:latin typeface="+mj-lt"/>
              </a:rPr>
              <a:t>1</a:t>
            </a:r>
            <a:r>
              <a:rPr lang="ko-KR" altLang="en-US" sz="1800" dirty="0" smtClean="0">
                <a:latin typeface="+mj-lt"/>
              </a:rPr>
              <a:t>만 불이 넘은 </a:t>
            </a:r>
            <a:r>
              <a:rPr lang="en-US" altLang="ko-KR" sz="1800" dirty="0" smtClean="0">
                <a:latin typeface="+mj-lt"/>
              </a:rPr>
              <a:t>2000</a:t>
            </a:r>
            <a:r>
              <a:rPr lang="ko-KR" altLang="en-US" sz="1800" dirty="0" smtClean="0">
                <a:latin typeface="+mj-lt"/>
              </a:rPr>
              <a:t>년에 </a:t>
            </a:r>
            <a:r>
              <a:rPr lang="en-US" altLang="ko-KR" sz="1800" dirty="0" smtClean="0">
                <a:latin typeface="+mj-lt"/>
              </a:rPr>
              <a:t>159kg</a:t>
            </a:r>
            <a:r>
              <a:rPr lang="ko-KR" altLang="en-US" sz="1800" dirty="0" smtClean="0">
                <a:latin typeface="+mj-lt"/>
              </a:rPr>
              <a:t>의 종이 소비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- 2002</a:t>
            </a:r>
            <a:r>
              <a:rPr lang="ko-KR" altLang="en-US" sz="1800" dirty="0" smtClean="0">
                <a:latin typeface="+mj-lt"/>
              </a:rPr>
              <a:t>년 전체 종이 소비량은 </a:t>
            </a:r>
            <a:r>
              <a:rPr lang="en-US" altLang="ko-KR" sz="1800" dirty="0" smtClean="0">
                <a:latin typeface="+mj-lt"/>
              </a:rPr>
              <a:t>1</a:t>
            </a:r>
            <a:r>
              <a:rPr lang="ko-KR" altLang="en-US" sz="1800" dirty="0" smtClean="0">
                <a:latin typeface="+mj-lt"/>
              </a:rPr>
              <a:t>천만 톤</a:t>
            </a:r>
            <a:r>
              <a:rPr lang="en-US" altLang="ko-KR" sz="1800" dirty="0" smtClean="0">
                <a:latin typeface="+mj-lt"/>
              </a:rPr>
              <a:t>, 10</a:t>
            </a:r>
            <a:r>
              <a:rPr lang="ko-KR" altLang="en-US" sz="1800" dirty="0" smtClean="0">
                <a:latin typeface="+mj-lt"/>
              </a:rPr>
              <a:t>조 원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세계 </a:t>
            </a:r>
            <a:r>
              <a:rPr lang="en-US" altLang="ko-KR" sz="1800" dirty="0" smtClean="0">
                <a:latin typeface="+mj-lt"/>
              </a:rPr>
              <a:t>9</a:t>
            </a:r>
            <a:r>
              <a:rPr lang="ko-KR" altLang="en-US" sz="1800" dirty="0" smtClean="0">
                <a:latin typeface="+mj-lt"/>
              </a:rPr>
              <a:t>위 종이 소비국 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핀란드 </a:t>
            </a:r>
            <a:r>
              <a:rPr lang="en-US" altLang="ko-KR" sz="1800" dirty="0" smtClean="0">
                <a:latin typeface="+mj-lt"/>
              </a:rPr>
              <a:t>333kg, </a:t>
            </a:r>
            <a:r>
              <a:rPr lang="ko-KR" altLang="en-US" sz="1800" dirty="0" smtClean="0">
                <a:latin typeface="+mj-lt"/>
              </a:rPr>
              <a:t>미국 </a:t>
            </a:r>
            <a:r>
              <a:rPr lang="en-US" altLang="ko-KR" sz="1800" dirty="0" smtClean="0">
                <a:latin typeface="+mj-lt"/>
              </a:rPr>
              <a:t>314kg, </a:t>
            </a:r>
            <a:r>
              <a:rPr lang="ko-KR" altLang="en-US" sz="1800" dirty="0" smtClean="0">
                <a:latin typeface="+mj-lt"/>
              </a:rPr>
              <a:t>스웨덴</a:t>
            </a:r>
            <a:r>
              <a:rPr lang="en-US" altLang="ko-KR" sz="1800" dirty="0" smtClean="0">
                <a:latin typeface="+mj-lt"/>
              </a:rPr>
              <a:t> 268kg, </a:t>
            </a:r>
            <a:r>
              <a:rPr lang="ko-KR" altLang="en-US" sz="1800" dirty="0" smtClean="0">
                <a:latin typeface="+mj-lt"/>
              </a:rPr>
              <a:t>캐나다 </a:t>
            </a:r>
            <a:r>
              <a:rPr lang="en-US" altLang="ko-KR" sz="1800" dirty="0" smtClean="0">
                <a:latin typeface="+mj-lt"/>
              </a:rPr>
              <a:t>244kg, </a:t>
            </a:r>
            <a:r>
              <a:rPr lang="ko-KR" altLang="en-US" sz="1800" dirty="0" smtClean="0">
                <a:latin typeface="+mj-lt"/>
              </a:rPr>
              <a:t>일본 </a:t>
            </a:r>
            <a:r>
              <a:rPr lang="en-US" altLang="ko-KR" sz="1800" dirty="0" smtClean="0">
                <a:latin typeface="+mj-lt"/>
              </a:rPr>
              <a:t>241kg, </a:t>
            </a:r>
            <a:r>
              <a:rPr lang="ko-KR" altLang="en-US" sz="1800" dirty="0" smtClean="0">
                <a:latin typeface="+mj-lt"/>
              </a:rPr>
              <a:t>중국</a:t>
            </a:r>
            <a:r>
              <a:rPr lang="en-US" altLang="ko-KR" sz="1800" dirty="0" smtClean="0">
                <a:latin typeface="+mj-lt"/>
              </a:rPr>
              <a:t> 33kg, </a:t>
            </a:r>
            <a:r>
              <a:rPr lang="ko-KR" altLang="en-US" sz="1800" dirty="0" smtClean="0">
                <a:latin typeface="+mj-lt"/>
              </a:rPr>
              <a:t>인도네시아</a:t>
            </a:r>
            <a:r>
              <a:rPr lang="en-US" altLang="ko-KR" sz="1800" dirty="0" smtClean="0">
                <a:latin typeface="+mj-lt"/>
              </a:rPr>
              <a:t> 23kg, </a:t>
            </a:r>
            <a:r>
              <a:rPr lang="ko-KR" altLang="en-US" sz="1800" dirty="0" smtClean="0">
                <a:latin typeface="+mj-lt"/>
              </a:rPr>
              <a:t>인도 </a:t>
            </a:r>
            <a:r>
              <a:rPr lang="en-US" altLang="ko-KR" sz="1800" dirty="0" smtClean="0">
                <a:latin typeface="+mj-lt"/>
              </a:rPr>
              <a:t>6kg</a:t>
            </a:r>
            <a:r>
              <a:rPr lang="ko-KR" altLang="en-US" sz="1800" dirty="0" smtClean="0">
                <a:latin typeface="+mj-lt"/>
              </a:rPr>
              <a:t>  </a:t>
            </a:r>
            <a:r>
              <a:rPr lang="en-US" altLang="ko-KR" sz="1800" dirty="0" smtClean="0">
                <a:latin typeface="+mj-lt"/>
              </a:rPr>
              <a:t> </a:t>
            </a:r>
            <a:endParaRPr lang="en-US" altLang="ko-KR" sz="18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종이 산업 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기원과 역사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중국의 </a:t>
            </a:r>
            <a:r>
              <a:rPr lang="ko-KR" altLang="en-US" sz="1800" dirty="0" err="1" smtClean="0">
                <a:latin typeface="+mj-lt"/>
              </a:rPr>
              <a:t>갑골문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죽간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목간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인도문명의 </a:t>
            </a:r>
            <a:r>
              <a:rPr lang="ko-KR" altLang="en-US" sz="1800" dirty="0" err="1" smtClean="0">
                <a:latin typeface="+mj-lt"/>
              </a:rPr>
              <a:t>패다라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메소포타미아의 </a:t>
            </a:r>
            <a:r>
              <a:rPr lang="ko-KR" altLang="en-US" sz="1800" dirty="0" err="1" smtClean="0">
                <a:latin typeface="+mj-lt"/>
              </a:rPr>
              <a:t>점토판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이집트의 파피루스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지중해의 양피지 등이 사용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인류 최초의 종이는 </a:t>
            </a:r>
            <a:r>
              <a:rPr lang="en-US" altLang="ko-KR" sz="1800" dirty="0" smtClean="0">
                <a:latin typeface="+mj-lt"/>
              </a:rPr>
              <a:t>AD 105</a:t>
            </a:r>
            <a:r>
              <a:rPr lang="ko-KR" altLang="en-US" sz="1800" dirty="0" smtClean="0">
                <a:latin typeface="+mj-lt"/>
              </a:rPr>
              <a:t>년 중국 </a:t>
            </a:r>
            <a:r>
              <a:rPr lang="ko-KR" altLang="en-US" sz="1800" dirty="0" err="1" smtClean="0">
                <a:latin typeface="+mj-lt"/>
              </a:rPr>
              <a:t>채륜에</a:t>
            </a:r>
            <a:r>
              <a:rPr lang="ko-KR" altLang="en-US" sz="1800" dirty="0" smtClean="0">
                <a:latin typeface="+mj-lt"/>
              </a:rPr>
              <a:t> 의하여 인피섬유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넝마를 원료로 사용하여 제조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우리나라는 백제 </a:t>
            </a:r>
            <a:r>
              <a:rPr lang="ko-KR" altLang="en-US" sz="1800" dirty="0" err="1" smtClean="0">
                <a:latin typeface="+mj-lt"/>
              </a:rPr>
              <a:t>고이왕</a:t>
            </a:r>
            <a:r>
              <a:rPr lang="ko-KR" altLang="en-US" sz="1800" dirty="0" smtClean="0">
                <a:latin typeface="+mj-lt"/>
              </a:rPr>
              <a:t> 때 </a:t>
            </a:r>
            <a:r>
              <a:rPr lang="ko-KR" altLang="en-US" sz="1800" dirty="0" err="1" smtClean="0">
                <a:latin typeface="+mj-lt"/>
              </a:rPr>
              <a:t>왕인박사가</a:t>
            </a:r>
            <a:r>
              <a:rPr lang="ko-KR" altLang="en-US" sz="1800" dirty="0" smtClean="0">
                <a:latin typeface="+mj-lt"/>
              </a:rPr>
              <a:t> 논어 </a:t>
            </a:r>
            <a:r>
              <a:rPr lang="en-US" altLang="ko-KR" sz="1800" dirty="0" smtClean="0">
                <a:latin typeface="+mj-lt"/>
              </a:rPr>
              <a:t>10</a:t>
            </a:r>
            <a:r>
              <a:rPr lang="ko-KR" altLang="en-US" sz="1800" dirty="0" smtClean="0">
                <a:latin typeface="+mj-lt"/>
              </a:rPr>
              <a:t>권과 천자문 </a:t>
            </a:r>
            <a:r>
              <a:rPr lang="en-US" altLang="ko-KR" sz="1800" dirty="0" smtClean="0">
                <a:latin typeface="+mj-lt"/>
              </a:rPr>
              <a:t>1</a:t>
            </a:r>
            <a:r>
              <a:rPr lang="ko-KR" altLang="en-US" sz="1800" dirty="0" smtClean="0">
                <a:latin typeface="+mj-lt"/>
              </a:rPr>
              <a:t>권을 갖고 일본을 갔다는 기록은 있으나 전래 연대는 미상</a:t>
            </a:r>
            <a:r>
              <a:rPr lang="ko-KR" altLang="en-US" sz="1800" dirty="0" smtClean="0">
                <a:latin typeface="+mj-lt"/>
              </a:rPr>
              <a:t> 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고구려 담징이 </a:t>
            </a:r>
            <a:r>
              <a:rPr lang="en-US" altLang="ko-KR" sz="1800" dirty="0" smtClean="0">
                <a:latin typeface="+mj-lt"/>
              </a:rPr>
              <a:t>610</a:t>
            </a:r>
            <a:r>
              <a:rPr lang="ko-KR" altLang="en-US" sz="1800" dirty="0" smtClean="0">
                <a:latin typeface="+mj-lt"/>
              </a:rPr>
              <a:t>년 제지기술을 일본에 전래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서양의 제지기술은 </a:t>
            </a:r>
            <a:r>
              <a:rPr lang="en-US" altLang="ko-KR" sz="1800" dirty="0" smtClean="0">
                <a:latin typeface="+mj-lt"/>
              </a:rPr>
              <a:t>715</a:t>
            </a:r>
            <a:r>
              <a:rPr lang="ko-KR" altLang="en-US" sz="1800" dirty="0" smtClean="0">
                <a:latin typeface="+mj-lt"/>
              </a:rPr>
              <a:t>년 중국과 사라센의 전쟁에서 중국 포로들에 의해 전래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- 12</a:t>
            </a:r>
            <a:r>
              <a:rPr lang="ko-KR" altLang="en-US" sz="1800" dirty="0" smtClean="0">
                <a:latin typeface="+mj-lt"/>
              </a:rPr>
              <a:t>세기 중앙아시아를 통해 유럽에 전달</a:t>
            </a:r>
            <a:endParaRPr lang="en-US" altLang="ko-KR" sz="18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err="1" smtClean="0"/>
              <a:t>천년한지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한지의 기원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삼국시대의 종이 원료나 제지방법에 관해서는 역사서에 </a:t>
            </a:r>
            <a:r>
              <a:rPr lang="ko-KR" altLang="en-US" sz="1800" dirty="0" smtClean="0"/>
              <a:t>그 </a:t>
            </a:r>
            <a:r>
              <a:rPr lang="ko-KR" altLang="en-US" sz="1800" dirty="0" smtClean="0"/>
              <a:t>기록이 전혀 </a:t>
            </a:r>
            <a:r>
              <a:rPr lang="ko-KR" altLang="en-US" sz="1800" dirty="0" smtClean="0"/>
              <a:t>없고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증보문헌비고예문고에</a:t>
            </a:r>
            <a:r>
              <a:rPr lang="ko-KR" altLang="en-US" sz="1800" dirty="0" smtClean="0"/>
              <a:t> </a:t>
            </a:r>
            <a:r>
              <a:rPr lang="ko-KR" altLang="en-US" sz="1800" dirty="0" smtClean="0"/>
              <a:t>짤막한 기록이 있음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삼국유사에는 </a:t>
            </a:r>
            <a:r>
              <a:rPr lang="ko-KR" altLang="en-US" sz="1800" dirty="0" smtClean="0"/>
              <a:t>신라 </a:t>
            </a:r>
            <a:r>
              <a:rPr lang="ko-KR" altLang="en-US" sz="1800" dirty="0" err="1" smtClean="0"/>
              <a:t>진덕여왕</a:t>
            </a:r>
            <a:r>
              <a:rPr lang="ko-KR" altLang="en-US" sz="1800" dirty="0" smtClean="0"/>
              <a:t> </a:t>
            </a:r>
            <a:r>
              <a:rPr lang="ko-KR" altLang="en-US" sz="1800" dirty="0" smtClean="0"/>
              <a:t>원년 </a:t>
            </a:r>
            <a:r>
              <a:rPr lang="en-US" altLang="ko-KR" sz="1800" dirty="0" smtClean="0"/>
              <a:t>(648) </a:t>
            </a:r>
            <a:r>
              <a:rPr lang="ko-KR" altLang="en-US" sz="1800" dirty="0" smtClean="0"/>
              <a:t>종이 연에 관한 </a:t>
            </a:r>
            <a:r>
              <a:rPr lang="ko-KR" altLang="en-US" sz="1800" dirty="0" smtClean="0"/>
              <a:t>기록이 있어 종이가 일상생활에까지 </a:t>
            </a:r>
            <a:r>
              <a:rPr lang="ko-KR" altLang="en-US" sz="1800" dirty="0" smtClean="0"/>
              <a:t>널리 쓰일 정도로 </a:t>
            </a:r>
            <a:r>
              <a:rPr lang="ko-KR" altLang="en-US" sz="1800" dirty="0" smtClean="0"/>
              <a:t>풍족한 것을 짐작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r>
              <a:rPr lang="en-US" altLang="ko-KR" sz="1800" dirty="0" smtClean="0"/>
              <a:t>  - </a:t>
            </a:r>
            <a:r>
              <a:rPr lang="ko-KR" altLang="en-US" sz="1800" dirty="0" smtClean="0"/>
              <a:t>고려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조선시대를 거치며 개량되고 발전되었으나 일제시대에 서양 종이 </a:t>
            </a:r>
            <a:r>
              <a:rPr lang="ko-KR" altLang="en-US" sz="1800" dirty="0" err="1" smtClean="0"/>
              <a:t>젯법의</a:t>
            </a:r>
            <a:r>
              <a:rPr lang="ko-KR" altLang="en-US" sz="1800" dirty="0" smtClean="0"/>
              <a:t> 대량생산 공정에 밀려 사양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한지는 닥나무 </a:t>
            </a:r>
            <a:r>
              <a:rPr lang="ko-KR" altLang="en-US" sz="1800" dirty="0" smtClean="0"/>
              <a:t>인피섬유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평균 섬유 길이 </a:t>
            </a:r>
            <a:r>
              <a:rPr lang="en-US" altLang="ko-KR" sz="1800" dirty="0" smtClean="0"/>
              <a:t>8.72mm), </a:t>
            </a:r>
            <a:r>
              <a:rPr lang="ko-KR" altLang="en-US" sz="1800" dirty="0" smtClean="0"/>
              <a:t>일본의 </a:t>
            </a:r>
            <a:r>
              <a:rPr lang="ko-KR" altLang="en-US" sz="1800" dirty="0" smtClean="0"/>
              <a:t>화지는 삼지닥나무의 </a:t>
            </a:r>
            <a:r>
              <a:rPr lang="ko-KR" altLang="en-US" sz="1800" dirty="0" smtClean="0"/>
              <a:t>인피섬유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평균섬유</a:t>
            </a:r>
            <a:r>
              <a:rPr lang="en-US" altLang="ko-KR" sz="1800" dirty="0" smtClean="0"/>
              <a:t> </a:t>
            </a:r>
            <a:r>
              <a:rPr lang="ko-KR" altLang="en-US" sz="1800" dirty="0" smtClean="0"/>
              <a:t>길이</a:t>
            </a:r>
            <a:r>
              <a:rPr lang="en-US" altLang="ko-KR" sz="1800" dirty="0" smtClean="0"/>
              <a:t>: 3.91mm), </a:t>
            </a:r>
            <a:r>
              <a:rPr lang="ko-KR" altLang="en-US" sz="1800" dirty="0" smtClean="0"/>
              <a:t>중국의 </a:t>
            </a:r>
            <a:r>
              <a:rPr lang="ko-KR" altLang="en-US" sz="1800" dirty="0" smtClean="0"/>
              <a:t>선지는 중국 고유의 나무인 </a:t>
            </a:r>
            <a:r>
              <a:rPr lang="ko-KR" altLang="en-US" sz="1800" dirty="0" smtClean="0"/>
              <a:t>청단나무</a:t>
            </a:r>
            <a:r>
              <a:rPr lang="en-US" altLang="ko-KR" sz="1800" dirty="0" smtClean="0"/>
              <a:t>,</a:t>
            </a:r>
            <a:r>
              <a:rPr lang="ko-KR" altLang="en-US" sz="1800" dirty="0" smtClean="0"/>
              <a:t> </a:t>
            </a:r>
            <a:r>
              <a:rPr lang="ko-KR" altLang="en-US" sz="1800" dirty="0" smtClean="0"/>
              <a:t>볏짚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대나무 펄프를 </a:t>
            </a:r>
            <a:r>
              <a:rPr lang="ko-KR" altLang="en-US" sz="1800" dirty="0" smtClean="0"/>
              <a:t>혼합하여 제조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ChangeArrowheads="1"/>
          </p:cNvSpPr>
          <p:nvPr/>
        </p:nvSpPr>
        <p:spPr bwMode="auto">
          <a:xfrm>
            <a:off x="3841750" y="6127750"/>
            <a:ext cx="1090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닥나무</a:t>
            </a:r>
            <a:r>
              <a:rPr lang="ko-KR" altLang="en-US"/>
              <a:t> </a:t>
            </a: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259077" name="Picture 5" descr="EMB000008dc003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04813"/>
            <a:ext cx="3889375" cy="2700337"/>
          </a:xfrm>
          <a:prstGeom prst="rect">
            <a:avLst/>
          </a:prstGeom>
          <a:noFill/>
        </p:spPr>
      </p:pic>
      <p:pic>
        <p:nvPicPr>
          <p:cNvPr id="259079" name="Picture 7" descr="EMB000008dc00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357563"/>
            <a:ext cx="3889375" cy="2663825"/>
          </a:xfrm>
          <a:prstGeom prst="rect">
            <a:avLst/>
          </a:prstGeom>
          <a:noFill/>
        </p:spPr>
      </p:pic>
      <p:pic>
        <p:nvPicPr>
          <p:cNvPr id="259081" name="Picture 9" descr="EMB000008dc003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268413"/>
            <a:ext cx="4249737" cy="3816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err="1" smtClean="0"/>
              <a:t>천년한지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한지 제조법 및 용도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en-US" altLang="ko-KR" sz="1800" dirty="0" smtClean="0"/>
              <a:t>11</a:t>
            </a:r>
            <a:r>
              <a:rPr lang="ko-KR" altLang="en-US" sz="1800" dirty="0" smtClean="0"/>
              <a:t>월에서 이듬해 </a:t>
            </a:r>
            <a:r>
              <a:rPr lang="en-US" altLang="ko-KR" sz="1800" dirty="0" smtClean="0"/>
              <a:t>2</a:t>
            </a:r>
            <a:r>
              <a:rPr lang="ko-KR" altLang="en-US" sz="1800" dirty="0" smtClean="0"/>
              <a:t>월 사이에 </a:t>
            </a:r>
            <a:r>
              <a:rPr lang="en-US" altLang="ko-KR" sz="1800" dirty="0" smtClean="0"/>
              <a:t>1</a:t>
            </a:r>
            <a:r>
              <a:rPr lang="ko-KR" altLang="en-US" sz="1800" dirty="0" smtClean="0"/>
              <a:t>년생 </a:t>
            </a:r>
            <a:r>
              <a:rPr lang="ko-KR" altLang="en-US" sz="1800" dirty="0" err="1" smtClean="0"/>
              <a:t>햇닥의</a:t>
            </a:r>
            <a:r>
              <a:rPr lang="ko-KR" altLang="en-US" sz="1800" dirty="0" smtClean="0"/>
              <a:t> 하얀 </a:t>
            </a:r>
            <a:r>
              <a:rPr lang="ko-KR" altLang="en-US" sz="1800" dirty="0" smtClean="0"/>
              <a:t>속껍질을 양잿물에 넣고 삶아 섬유질을 부드럽게 한 다음 찬물로 몇 번이고 </a:t>
            </a:r>
            <a:r>
              <a:rPr lang="ko-KR" altLang="en-US" sz="1800" dirty="0" err="1" smtClean="0"/>
              <a:t>행구어</a:t>
            </a:r>
            <a:r>
              <a:rPr lang="ko-KR" altLang="en-US" sz="1800" dirty="0" smtClean="0"/>
              <a:t> 양잿물을 제거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err="1" smtClean="0"/>
              <a:t>지통에</a:t>
            </a:r>
            <a:r>
              <a:rPr lang="ko-KR" altLang="en-US" sz="1800" dirty="0" smtClean="0"/>
              <a:t> 넣어 방망이로 두들겨 섬유질을 푼 다음 </a:t>
            </a:r>
            <a:r>
              <a:rPr lang="ko-KR" altLang="en-US" sz="1800" dirty="0" err="1" smtClean="0"/>
              <a:t>닥풀과</a:t>
            </a:r>
            <a:r>
              <a:rPr lang="ko-KR" altLang="en-US" sz="1800" dirty="0" smtClean="0"/>
              <a:t> 물을 넣고 섬유질이 균일하게 엉기게 한 다음 촘촘한 발모양의 틀로 종이를 뜸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열판에</a:t>
            </a:r>
            <a:r>
              <a:rPr lang="ko-KR" altLang="en-US" sz="1800" dirty="0" smtClean="0"/>
              <a:t> 붙여 건조시킨 후 떼어내면 종이가 완성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한지의 특성은 질기고 만지면 촉감이 부드럽고 통기성과 보온성이 </a:t>
            </a:r>
            <a:r>
              <a:rPr lang="ko-KR" altLang="en-US" sz="1800" dirty="0" smtClean="0"/>
              <a:t>우수</a:t>
            </a:r>
            <a:endParaRPr lang="ko-KR" alt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1" y="428604"/>
            <a:ext cx="7715304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ChangeArrowheads="1"/>
          </p:cNvSpPr>
          <p:nvPr/>
        </p:nvSpPr>
        <p:spPr bwMode="auto">
          <a:xfrm>
            <a:off x="3059113" y="5084763"/>
            <a:ext cx="3082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한지의 초지 및 건조공정</a:t>
            </a:r>
            <a:r>
              <a:rPr lang="ko-KR" altLang="en-US"/>
              <a:t> </a:t>
            </a: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264199" name="Picture 7" descr="EMB000008dc00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916113"/>
            <a:ext cx="4079875" cy="3097212"/>
          </a:xfrm>
          <a:prstGeom prst="rect">
            <a:avLst/>
          </a:prstGeom>
          <a:noFill/>
        </p:spPr>
      </p:pic>
      <p:pic>
        <p:nvPicPr>
          <p:cNvPr id="264201" name="Picture 9" descr="EMB000008dc00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916113"/>
            <a:ext cx="4079875" cy="306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err="1" smtClean="0"/>
              <a:t>천년한지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한지의 용도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문을 바르는 종이인 창호지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장판지 방바닥을 바르는 종이인 장판지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그림이나 글씨를 쓰는 종이인 화선지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소지 제사를 지낼 때 태우는 종이인 소지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짚을 부수어 섞어서 만든 종이인 마분지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지금은 사라졌지만 우산이나 양산을 만드는데 사용한 종이 등 </a:t>
            </a:r>
          </a:p>
          <a:p>
            <a:pPr>
              <a:lnSpc>
                <a:spcPct val="13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한지는 내구성이 강하면서도 부드럽고 미려한 종이의 특성을 이용하여 크고 작은 생활용품을 만들어 사용</a:t>
            </a:r>
          </a:p>
          <a:p>
            <a:pPr>
              <a:lnSpc>
                <a:spcPct val="13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크고 작은 작은 상자나 반짇고리 그릇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예단함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문갑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삼층장 등 가구류에 이르기 까지 </a:t>
            </a:r>
            <a:r>
              <a:rPr lang="en-US" altLang="ko-KR" sz="1800" dirty="0" smtClean="0"/>
              <a:t>5</a:t>
            </a:r>
            <a:r>
              <a:rPr lang="ko-KR" altLang="en-US" sz="1800" dirty="0" smtClean="0"/>
              <a:t>색의 색지를 이용해 갖가지 문양으로 장식을 한 오색전지 공예</a:t>
            </a:r>
          </a:p>
          <a:p>
            <a:pPr>
              <a:lnSpc>
                <a:spcPct val="13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좁고 길게 </a:t>
            </a:r>
            <a:r>
              <a:rPr lang="ko-KR" altLang="en-US" sz="1800" dirty="0" err="1" smtClean="0"/>
              <a:t>짜른</a:t>
            </a:r>
            <a:r>
              <a:rPr lang="ko-KR" altLang="en-US" sz="1800" dirty="0" smtClean="0"/>
              <a:t> 종이를 손으로 꼬아 만든 끈으로 </a:t>
            </a:r>
            <a:r>
              <a:rPr lang="ko-KR" altLang="en-US" sz="1800" dirty="0" err="1" smtClean="0"/>
              <a:t>화살집이나</a:t>
            </a:r>
            <a:r>
              <a:rPr lang="ko-KR" altLang="en-US" sz="1800" dirty="0" smtClean="0"/>
              <a:t> 갑옷을 비롯하여 밥상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주전자 반짇고리 등 각종 생활용품을 제작하는 </a:t>
            </a:r>
            <a:r>
              <a:rPr lang="ko-KR" altLang="en-US" sz="1800" dirty="0" err="1" smtClean="0"/>
              <a:t>지승공예</a:t>
            </a:r>
            <a:r>
              <a:rPr lang="en-US" altLang="ko-KR" sz="1800" dirty="0" smtClean="0"/>
              <a:t>,</a:t>
            </a:r>
            <a:r>
              <a:rPr lang="en-US" altLang="ko-KR" sz="1800" dirty="0" smtClean="0">
                <a:latin typeface="Arial"/>
              </a:rPr>
              <a:t> </a:t>
            </a:r>
            <a:r>
              <a:rPr lang="en-US" altLang="ko-KR" sz="1800" dirty="0" smtClean="0"/>
              <a:t> </a:t>
            </a:r>
            <a:r>
              <a:rPr lang="ko-KR" altLang="en-US" sz="1800" dirty="0" smtClean="0"/>
              <a:t>종이에 풀을 섞어 절구에 찢거나 주물러 </a:t>
            </a:r>
            <a:r>
              <a:rPr lang="ko-KR" altLang="en-US" sz="1800" dirty="0" err="1" smtClean="0"/>
              <a:t>종이죽을</a:t>
            </a:r>
            <a:r>
              <a:rPr lang="ko-KR" altLang="en-US" sz="1800" dirty="0" smtClean="0"/>
              <a:t> 만들어 일정한 틀에 부어 그릇과 탈을 만드는 </a:t>
            </a:r>
            <a:r>
              <a:rPr lang="ko-KR" altLang="en-US" sz="1800" dirty="0" err="1" smtClean="0"/>
              <a:t>지호공예</a:t>
            </a:r>
            <a:r>
              <a:rPr lang="ko-KR" altLang="en-US" sz="1800" dirty="0" smtClean="0"/>
              <a:t> 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ChangeArrowheads="1"/>
          </p:cNvSpPr>
          <p:nvPr/>
        </p:nvSpPr>
        <p:spPr bwMode="auto">
          <a:xfrm>
            <a:off x="468313" y="4456113"/>
            <a:ext cx="2343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지승기법으로 만든 </a:t>
            </a:r>
          </a:p>
          <a:p>
            <a:pPr algn="ctr"/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반짇고리</a:t>
            </a:r>
            <a:r>
              <a:rPr lang="ko-KR" altLang="en-US"/>
              <a:t> </a:t>
            </a:r>
          </a:p>
        </p:txBody>
      </p:sp>
      <p:pic>
        <p:nvPicPr>
          <p:cNvPr id="266246" name="Picture 6" descr="EMB000008dc0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557338"/>
            <a:ext cx="2879725" cy="2808287"/>
          </a:xfrm>
          <a:prstGeom prst="rect">
            <a:avLst/>
          </a:prstGeom>
          <a:noFill/>
        </p:spPr>
      </p:pic>
      <p:pic>
        <p:nvPicPr>
          <p:cNvPr id="266248" name="Picture 8" descr="EMB000008dc00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1557338"/>
            <a:ext cx="2879725" cy="2808287"/>
          </a:xfrm>
          <a:prstGeom prst="rect">
            <a:avLst/>
          </a:prstGeom>
          <a:noFill/>
        </p:spPr>
      </p:pic>
      <p:pic>
        <p:nvPicPr>
          <p:cNvPr id="266250" name="Picture 10" descr="EMB000008dc00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1557338"/>
            <a:ext cx="2881312" cy="2808287"/>
          </a:xfrm>
          <a:prstGeom prst="rect">
            <a:avLst/>
          </a:prstGeom>
          <a:noFill/>
        </p:spPr>
      </p:pic>
      <p:sp>
        <p:nvSpPr>
          <p:cNvPr id="266251" name="Rectangle 11"/>
          <p:cNvSpPr>
            <a:spLocks noChangeArrowheads="1"/>
          </p:cNvSpPr>
          <p:nvPr/>
        </p:nvSpPr>
        <p:spPr bwMode="auto">
          <a:xfrm>
            <a:off x="3492500" y="4456113"/>
            <a:ext cx="2260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색지공예기법으로 </a:t>
            </a:r>
          </a:p>
          <a:p>
            <a:pPr algn="ctr"/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만든 삼합상자</a:t>
            </a:r>
            <a:r>
              <a:rPr lang="ko-KR" altLang="en-US"/>
              <a:t> </a:t>
            </a:r>
          </a:p>
        </p:txBody>
      </p:sp>
      <p:sp>
        <p:nvSpPr>
          <p:cNvPr id="266252" name="Rectangle 12"/>
          <p:cNvSpPr>
            <a:spLocks noChangeArrowheads="1"/>
          </p:cNvSpPr>
          <p:nvPr/>
        </p:nvSpPr>
        <p:spPr bwMode="auto">
          <a:xfrm>
            <a:off x="6046788" y="4437063"/>
            <a:ext cx="2917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지호기법으로 만든 그릇</a:t>
            </a:r>
            <a:r>
              <a:rPr lang="ko-KR" alt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기타 </a:t>
            </a:r>
            <a:r>
              <a:rPr lang="en-US" altLang="ko-KR" sz="3600" b="1" dirty="0" smtClean="0"/>
              <a:t>– </a:t>
            </a:r>
            <a:r>
              <a:rPr lang="ko-KR" altLang="en-US" sz="3600" b="1" dirty="0" smtClean="0"/>
              <a:t>신비한 버섯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식용 버섯의 종류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err="1" smtClean="0">
                <a:latin typeface="+mj-lt"/>
              </a:rPr>
              <a:t>사물기생하는</a:t>
            </a:r>
            <a:r>
              <a:rPr lang="ko-KR" altLang="en-US" sz="1800" dirty="0" smtClean="0">
                <a:latin typeface="+mj-lt"/>
              </a:rPr>
              <a:t> 담자균류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표고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느타리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팽나무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양송이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목이 버섯 등으로 목재를 분해하여 이를 이용해서 생활하고 있는 </a:t>
            </a:r>
            <a:r>
              <a:rPr lang="ko-KR" altLang="en-US" sz="1800" dirty="0" err="1" smtClean="0">
                <a:latin typeface="+mj-lt"/>
              </a:rPr>
              <a:t>군류로써</a:t>
            </a:r>
            <a:r>
              <a:rPr lang="ko-KR" altLang="en-US" sz="1800" dirty="0" smtClean="0">
                <a:latin typeface="+mj-lt"/>
              </a:rPr>
              <a:t> 인공재배 가능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err="1" smtClean="0">
                <a:latin typeface="+mj-lt"/>
              </a:rPr>
              <a:t>활물기생하는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ko-KR" altLang="en-US" sz="1800" dirty="0" err="1" smtClean="0">
                <a:latin typeface="+mj-lt"/>
              </a:rPr>
              <a:t>담자균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송이버섯이 대료적이며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인공재배 불가능</a:t>
            </a:r>
            <a:r>
              <a:rPr lang="en-US" altLang="ko-KR" sz="1800" dirty="0" smtClean="0">
                <a:latin typeface="+mj-lt"/>
              </a:rPr>
              <a:t> </a:t>
            </a:r>
          </a:p>
          <a:p>
            <a:pPr>
              <a:lnSpc>
                <a:spcPct val="150000"/>
              </a:lnSpc>
              <a:buNone/>
            </a:pP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 smtClean="0"/>
              <a:t>버섯의 효능</a:t>
            </a:r>
            <a:endParaRPr lang="en-US" altLang="ko-KR" sz="2000" b="1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맛 외에 약리작용을 하는 물질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r>
              <a:rPr lang="en-US" altLang="ko-KR" sz="1800" dirty="0" smtClean="0"/>
              <a:t>  - 10~50%</a:t>
            </a:r>
            <a:r>
              <a:rPr lang="ko-KR" altLang="en-US" sz="1800" dirty="0" smtClean="0"/>
              <a:t>의 식이섬유를 포함하고 있어 체내에서 소화 흡수되지 않고 배설되어 장의 연동운동이 촉진되고 체내의 독성물질과 발암물질 등의 해로운 물질이 흡착되어 체외로 배설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r>
              <a:rPr lang="en-US" altLang="ko-KR" sz="1800" dirty="0" smtClean="0"/>
              <a:t>  - </a:t>
            </a:r>
            <a:r>
              <a:rPr lang="ko-KR" altLang="en-US" sz="1800" dirty="0" smtClean="0"/>
              <a:t>낮은 열량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r>
              <a:rPr lang="en-US" altLang="ko-KR" sz="1800" dirty="0" smtClean="0"/>
              <a:t>  - </a:t>
            </a:r>
            <a:r>
              <a:rPr lang="ko-KR" altLang="en-US" sz="1800" dirty="0" smtClean="0"/>
              <a:t>표고버섯과 영지버섯은 불로장수의 약으로 예부터 유명</a:t>
            </a:r>
            <a:endParaRPr lang="ko-KR" alt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목재</a:t>
            </a:r>
            <a:r>
              <a:rPr lang="en-US" altLang="ko-KR" sz="3600" b="1" dirty="0" smtClean="0"/>
              <a:t> </a:t>
            </a:r>
            <a:r>
              <a:rPr lang="ko-KR" altLang="en-US" sz="3600" b="1" dirty="0" smtClean="0"/>
              <a:t>이용의 일차 혁명은 톱 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톱의 개발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구석기 시대 후기 </a:t>
            </a:r>
            <a:r>
              <a:rPr lang="en-US" altLang="ko-KR" sz="1800" dirty="0" smtClean="0">
                <a:latin typeface="+mj-lt"/>
              </a:rPr>
              <a:t>(BC 50</a:t>
            </a:r>
            <a:r>
              <a:rPr lang="ko-KR" altLang="en-US" sz="1800" dirty="0" smtClean="0">
                <a:latin typeface="+mj-lt"/>
              </a:rPr>
              <a:t>만 년전</a:t>
            </a:r>
            <a:r>
              <a:rPr lang="en-US" altLang="ko-KR" sz="1800" dirty="0" smtClean="0">
                <a:latin typeface="+mj-lt"/>
              </a:rPr>
              <a:t>): </a:t>
            </a:r>
            <a:r>
              <a:rPr lang="ko-KR" altLang="en-US" sz="1800" dirty="0" err="1" smtClean="0">
                <a:latin typeface="+mj-lt"/>
              </a:rPr>
              <a:t>플린트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ko-KR" altLang="en-US" sz="1800" dirty="0" smtClean="0">
                <a:latin typeface="+mj-lt"/>
              </a:rPr>
              <a:t>부싯돌</a:t>
            </a:r>
            <a:r>
              <a:rPr lang="en-US" altLang="ko-KR" sz="1800" dirty="0" smtClean="0">
                <a:latin typeface="+mj-lt"/>
              </a:rPr>
              <a:t>)</a:t>
            </a:r>
            <a:r>
              <a:rPr lang="ko-KR" altLang="en-US" sz="1800" dirty="0" smtClean="0">
                <a:latin typeface="+mj-lt"/>
              </a:rPr>
              <a:t>제 톱이 인류 최초의 톱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고대 이집트 제 </a:t>
            </a:r>
            <a:r>
              <a:rPr lang="en-US" altLang="ko-KR" sz="1800" dirty="0" smtClean="0">
                <a:latin typeface="+mj-lt"/>
              </a:rPr>
              <a:t>18</a:t>
            </a:r>
            <a:r>
              <a:rPr lang="ko-KR" altLang="en-US" sz="1800" dirty="0" smtClean="0">
                <a:latin typeface="+mj-lt"/>
              </a:rPr>
              <a:t>대 왕조 </a:t>
            </a:r>
            <a:r>
              <a:rPr lang="en-US" altLang="ko-KR" sz="1800" dirty="0" smtClean="0">
                <a:latin typeface="+mj-lt"/>
              </a:rPr>
              <a:t>(BC 1,500</a:t>
            </a:r>
            <a:r>
              <a:rPr lang="ko-KR" altLang="en-US" sz="1800" dirty="0" smtClean="0">
                <a:latin typeface="+mj-lt"/>
              </a:rPr>
              <a:t>년</a:t>
            </a:r>
            <a:r>
              <a:rPr lang="en-US" altLang="ko-KR" sz="1800" dirty="0" smtClean="0">
                <a:latin typeface="+mj-lt"/>
              </a:rPr>
              <a:t>): </a:t>
            </a:r>
            <a:r>
              <a:rPr lang="ko-KR" altLang="en-US" sz="1800" dirty="0" err="1" smtClean="0">
                <a:latin typeface="+mj-lt"/>
              </a:rPr>
              <a:t>구리톱</a:t>
            </a:r>
            <a:r>
              <a:rPr lang="ko-KR" altLang="en-US" sz="1800" dirty="0" smtClean="0">
                <a:latin typeface="+mj-lt"/>
              </a:rPr>
              <a:t> 사용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이집트 테베시대 </a:t>
            </a:r>
            <a:r>
              <a:rPr lang="en-US" altLang="ko-KR" sz="1800" dirty="0" smtClean="0">
                <a:latin typeface="+mj-lt"/>
              </a:rPr>
              <a:t>(BC 8</a:t>
            </a:r>
            <a:r>
              <a:rPr lang="ko-KR" altLang="en-US" sz="1800" dirty="0" smtClean="0">
                <a:latin typeface="+mj-lt"/>
              </a:rPr>
              <a:t>세기</a:t>
            </a:r>
            <a:r>
              <a:rPr lang="en-US" altLang="ko-KR" sz="1800" dirty="0" smtClean="0">
                <a:latin typeface="+mj-lt"/>
              </a:rPr>
              <a:t>): </a:t>
            </a:r>
            <a:r>
              <a:rPr lang="ko-KR" altLang="en-US" sz="1800" dirty="0" smtClean="0">
                <a:latin typeface="+mj-lt"/>
              </a:rPr>
              <a:t>철재 미는 톱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고대 로마시대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나무로 테를 짜고 띠 모양의 톱날을 </a:t>
            </a:r>
            <a:r>
              <a:rPr lang="ko-KR" altLang="en-US" sz="1800" dirty="0" err="1" smtClean="0">
                <a:latin typeface="+mj-lt"/>
              </a:rPr>
              <a:t>붙힌</a:t>
            </a:r>
            <a:r>
              <a:rPr lang="ko-KR" altLang="en-US" sz="1800" dirty="0" smtClean="0">
                <a:latin typeface="+mj-lt"/>
              </a:rPr>
              <a:t> 큰톱 형식의 톱을 사용하기 시작 했으며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이것은 한국 고유의 </a:t>
            </a:r>
            <a:r>
              <a:rPr lang="ko-KR" altLang="en-US" sz="1800" dirty="0" err="1" smtClean="0">
                <a:latin typeface="+mj-lt"/>
              </a:rPr>
              <a:t>탕개톱과</a:t>
            </a:r>
            <a:r>
              <a:rPr lang="ko-KR" altLang="en-US" sz="1800" dirty="0" smtClean="0">
                <a:latin typeface="+mj-lt"/>
              </a:rPr>
              <a:t> 유사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손대패도</a:t>
            </a:r>
            <a:r>
              <a:rPr lang="ko-KR" altLang="en-US" sz="1800" dirty="0" smtClean="0">
                <a:latin typeface="+mj-lt"/>
              </a:rPr>
              <a:t> 로마인이 발명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- 13</a:t>
            </a:r>
            <a:r>
              <a:rPr lang="ko-KR" altLang="en-US" sz="1800" dirty="0" smtClean="0">
                <a:latin typeface="+mj-lt"/>
              </a:rPr>
              <a:t>세기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err="1" smtClean="0">
                <a:latin typeface="+mj-lt"/>
              </a:rPr>
              <a:t>수차동력을</a:t>
            </a:r>
            <a:r>
              <a:rPr lang="ko-KR" altLang="en-US" sz="1800" dirty="0" smtClean="0">
                <a:latin typeface="+mj-lt"/>
              </a:rPr>
              <a:t> 이용한 </a:t>
            </a:r>
            <a:r>
              <a:rPr lang="ko-KR" altLang="en-US" sz="1800" dirty="0" err="1" smtClean="0">
                <a:latin typeface="+mj-lt"/>
              </a:rPr>
              <a:t>톱수차에</a:t>
            </a:r>
            <a:r>
              <a:rPr lang="ko-KR" altLang="en-US" sz="1800" dirty="0" smtClean="0">
                <a:latin typeface="+mj-lt"/>
              </a:rPr>
              <a:t> 대한 기록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산업혁명 이후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대형 목공기계톱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원형톱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(1777</a:t>
            </a:r>
            <a:r>
              <a:rPr lang="ko-KR" altLang="en-US" sz="1800" dirty="0" smtClean="0">
                <a:latin typeface="+mj-lt"/>
              </a:rPr>
              <a:t>년 영국에서 특허</a:t>
            </a:r>
            <a:r>
              <a:rPr lang="en-US" altLang="ko-KR" sz="1800" dirty="0" smtClean="0">
                <a:latin typeface="+mj-lt"/>
              </a:rPr>
              <a:t>), </a:t>
            </a:r>
            <a:r>
              <a:rPr lang="ko-KR" altLang="en-US" sz="1800" dirty="0" smtClean="0">
                <a:latin typeface="+mj-lt"/>
              </a:rPr>
              <a:t>띠톱 </a:t>
            </a:r>
            <a:r>
              <a:rPr lang="en-US" altLang="ko-KR" sz="1800" dirty="0" smtClean="0">
                <a:latin typeface="+mj-lt"/>
              </a:rPr>
              <a:t>(1802</a:t>
            </a:r>
            <a:r>
              <a:rPr lang="ko-KR" altLang="en-US" sz="1800" dirty="0" smtClean="0">
                <a:latin typeface="+mj-lt"/>
              </a:rPr>
              <a:t>년 영구에서 특허</a:t>
            </a:r>
            <a:r>
              <a:rPr lang="en-US" altLang="ko-KR" sz="18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- 1849</a:t>
            </a:r>
            <a:r>
              <a:rPr lang="ko-KR" altLang="en-US" sz="1800" dirty="0" smtClean="0">
                <a:latin typeface="+mj-lt"/>
              </a:rPr>
              <a:t>년 이후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오랜 사용에 견딜 수 있는 강철대가 사용    </a:t>
            </a:r>
            <a:r>
              <a:rPr lang="en-US" altLang="ko-KR" sz="1800" dirty="0" smtClean="0">
                <a:latin typeface="+mj-lt"/>
              </a:rPr>
              <a:t> 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</a:t>
            </a:r>
            <a:endParaRPr lang="en-US" altLang="ko-K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tv01.search.naver.net/thumbnails?q=http://blogfiles.naver.net/20100920_204/lightwalk_1284941154486MomYT_jpg/%C7%A5%B0%ED%B9%F6%BC%B8_lightwalk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642918"/>
            <a:ext cx="2071702" cy="2286016"/>
          </a:xfrm>
          <a:prstGeom prst="rect">
            <a:avLst/>
          </a:prstGeom>
          <a:noFill/>
        </p:spPr>
      </p:pic>
      <p:pic>
        <p:nvPicPr>
          <p:cNvPr id="4100" name="Picture 4" descr="http://tv01.search.naver.net/thumbnails?q=http://blogfiles.naver.net/20100902_11/kangga45_1283361824450OGSIa_JPEG/%BF%B5%C1%F6%B9%F6%BC%B8-%BD%C9%C7%D0%BB%EA_%284%29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642918"/>
            <a:ext cx="2071702" cy="2286016"/>
          </a:xfrm>
          <a:prstGeom prst="rect">
            <a:avLst/>
          </a:prstGeom>
          <a:noFill/>
        </p:spPr>
      </p:pic>
      <p:pic>
        <p:nvPicPr>
          <p:cNvPr id="4102" name="Picture 6" descr="음식재료정보 썸네일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98" y="642918"/>
            <a:ext cx="2071702" cy="2286016"/>
          </a:xfrm>
          <a:prstGeom prst="rect">
            <a:avLst/>
          </a:prstGeom>
          <a:noFill/>
        </p:spPr>
      </p:pic>
      <p:pic>
        <p:nvPicPr>
          <p:cNvPr id="4104" name="Picture 8" descr="사전 썸네일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4414" y="3571876"/>
            <a:ext cx="2071702" cy="2286016"/>
          </a:xfrm>
          <a:prstGeom prst="rect">
            <a:avLst/>
          </a:prstGeom>
          <a:noFill/>
        </p:spPr>
      </p:pic>
      <p:pic>
        <p:nvPicPr>
          <p:cNvPr id="4106" name="Picture 10" descr="음식재료정보 썸네일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43306" y="3571876"/>
            <a:ext cx="2071702" cy="2286016"/>
          </a:xfrm>
          <a:prstGeom prst="rect">
            <a:avLst/>
          </a:prstGeom>
          <a:noFill/>
        </p:spPr>
      </p:pic>
      <p:pic>
        <p:nvPicPr>
          <p:cNvPr id="4108" name="Picture 12" descr="음식재료정보 썸네일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72198" y="3571876"/>
            <a:ext cx="2071702" cy="228601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214414" y="3000372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표고버섯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43306" y="3000372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영지버섯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72198" y="3000372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느타리버섯</a:t>
            </a:r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14414" y="5929330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팽나무버섯</a:t>
            </a:r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643306" y="5929330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양송이버섯</a:t>
            </a:r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072198" y="5929330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송이버섯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기타 </a:t>
            </a:r>
            <a:r>
              <a:rPr lang="en-US" altLang="ko-KR" sz="3600" b="1" dirty="0" smtClean="0"/>
              <a:t>– </a:t>
            </a:r>
            <a:r>
              <a:rPr lang="ko-KR" altLang="en-US" sz="3600" b="1" dirty="0" smtClean="0"/>
              <a:t>신비한 버섯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버섯의 화학적 성분 및 인체의 작용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송편버섯의 균사체에서</a:t>
            </a:r>
            <a:r>
              <a:rPr lang="en-US" altLang="ko-KR" sz="1800" dirty="0" smtClean="0">
                <a:latin typeface="+mj-lt"/>
              </a:rPr>
              <a:t> </a:t>
            </a:r>
            <a:r>
              <a:rPr lang="ko-KR" altLang="en-US" sz="1800" dirty="0" smtClean="0">
                <a:latin typeface="+mj-lt"/>
              </a:rPr>
              <a:t>얻는 </a:t>
            </a:r>
            <a:r>
              <a:rPr lang="ko-KR" altLang="en-US" sz="1800" dirty="0" err="1" smtClean="0">
                <a:latin typeface="+mj-lt"/>
              </a:rPr>
              <a:t>크레스틴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en-US" altLang="ko-KR" sz="1800" dirty="0" err="1" smtClean="0">
                <a:latin typeface="+mj-lt"/>
              </a:rPr>
              <a:t>crestine</a:t>
            </a:r>
            <a:r>
              <a:rPr lang="en-US" altLang="ko-KR" sz="1800" dirty="0" smtClean="0">
                <a:latin typeface="+mj-lt"/>
              </a:rPr>
              <a:t>), </a:t>
            </a:r>
            <a:r>
              <a:rPr lang="ko-KR" altLang="en-US" sz="1800" dirty="0" smtClean="0">
                <a:latin typeface="+mj-lt"/>
              </a:rPr>
              <a:t>표고버섯의 </a:t>
            </a:r>
            <a:r>
              <a:rPr lang="ko-KR" altLang="en-US" sz="1800" dirty="0" err="1" smtClean="0">
                <a:latin typeface="+mj-lt"/>
              </a:rPr>
              <a:t>렌티난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en-US" altLang="ko-KR" sz="1800" dirty="0" err="1" smtClean="0">
                <a:latin typeface="+mj-lt"/>
              </a:rPr>
              <a:t>lentinane</a:t>
            </a:r>
            <a:r>
              <a:rPr lang="en-US" altLang="ko-KR" sz="1800" dirty="0" smtClean="0">
                <a:latin typeface="+mj-lt"/>
              </a:rPr>
              <a:t>), </a:t>
            </a:r>
            <a:r>
              <a:rPr lang="ko-KR" altLang="en-US" sz="1800" dirty="0" smtClean="0">
                <a:latin typeface="+mj-lt"/>
              </a:rPr>
              <a:t>치마버섯의 시조피란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en-US" altLang="ko-KR" sz="1800" dirty="0" err="1" smtClean="0">
                <a:latin typeface="+mj-lt"/>
              </a:rPr>
              <a:t>schizophyllan</a:t>
            </a:r>
            <a:r>
              <a:rPr lang="en-US" altLang="ko-KR" sz="1800" dirty="0" smtClean="0">
                <a:latin typeface="+mj-lt"/>
              </a:rPr>
              <a:t>) </a:t>
            </a:r>
            <a:r>
              <a:rPr lang="ko-KR" altLang="en-US" sz="1800" dirty="0" smtClean="0">
                <a:latin typeface="+mj-lt"/>
              </a:rPr>
              <a:t>성분이 </a:t>
            </a:r>
            <a:r>
              <a:rPr lang="ko-KR" altLang="en-US" sz="1800" dirty="0" err="1" smtClean="0">
                <a:latin typeface="+mj-lt"/>
              </a:rPr>
              <a:t>함암제로</a:t>
            </a:r>
            <a:r>
              <a:rPr lang="ko-KR" altLang="en-US" sz="1800" dirty="0" smtClean="0">
                <a:latin typeface="+mj-lt"/>
              </a:rPr>
              <a:t> 사용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면역부활 작용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표고버섯은 </a:t>
            </a:r>
            <a:r>
              <a:rPr lang="ko-KR" altLang="en-US" sz="1800" dirty="0" err="1" smtClean="0">
                <a:latin typeface="+mj-lt"/>
              </a:rPr>
              <a:t>콜레스트롤</a:t>
            </a:r>
            <a:r>
              <a:rPr lang="ko-KR" altLang="en-US" sz="1800" dirty="0" smtClean="0">
                <a:latin typeface="+mj-lt"/>
              </a:rPr>
              <a:t> 농도를 저하시키는 </a:t>
            </a:r>
            <a:r>
              <a:rPr lang="ko-KR" altLang="en-US" sz="1800" dirty="0" err="1" smtClean="0">
                <a:latin typeface="+mj-lt"/>
              </a:rPr>
              <a:t>에리타데닌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en-US" altLang="ko-KR" sz="1800" dirty="0" err="1" smtClean="0">
                <a:latin typeface="+mj-lt"/>
              </a:rPr>
              <a:t>eriadenine</a:t>
            </a:r>
            <a:r>
              <a:rPr lang="en-US" altLang="ko-KR" sz="1800" dirty="0" smtClean="0">
                <a:latin typeface="+mj-lt"/>
              </a:rPr>
              <a:t>)</a:t>
            </a:r>
            <a:r>
              <a:rPr lang="ko-KR" altLang="en-US" sz="1800" dirty="0" smtClean="0">
                <a:latin typeface="+mj-lt"/>
              </a:rPr>
              <a:t>이라는 아데닌</a:t>
            </a:r>
            <a:r>
              <a:rPr lang="en-US" altLang="ko-KR" sz="1800" dirty="0" smtClean="0">
                <a:latin typeface="+mj-lt"/>
              </a:rPr>
              <a:t> (adenine, </a:t>
            </a:r>
            <a:r>
              <a:rPr lang="ko-KR" altLang="en-US" sz="1800" dirty="0" smtClean="0">
                <a:latin typeface="+mj-lt"/>
              </a:rPr>
              <a:t>핵산의</a:t>
            </a:r>
            <a:r>
              <a:rPr lang="en-US" altLang="ko-KR" sz="1800" dirty="0" smtClean="0">
                <a:latin typeface="+mj-lt"/>
              </a:rPr>
              <a:t> </a:t>
            </a:r>
            <a:r>
              <a:rPr lang="ko-KR" altLang="en-US" sz="1800" dirty="0" smtClean="0">
                <a:latin typeface="+mj-lt"/>
              </a:rPr>
              <a:t>한 종류</a:t>
            </a:r>
            <a:r>
              <a:rPr lang="en-US" altLang="ko-KR" sz="1800" dirty="0" smtClean="0">
                <a:latin typeface="+mj-lt"/>
              </a:rPr>
              <a:t>) </a:t>
            </a:r>
            <a:r>
              <a:rPr lang="ko-KR" altLang="en-US" sz="1800" dirty="0" smtClean="0">
                <a:latin typeface="+mj-lt"/>
              </a:rPr>
              <a:t>유도체 </a:t>
            </a:r>
            <a:r>
              <a:rPr lang="ko-KR" altLang="en-US" sz="1800" dirty="0" err="1" smtClean="0">
                <a:latin typeface="+mj-lt"/>
              </a:rPr>
              <a:t>단리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팽나무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목이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잎새버섯의 추출성분도 혈액 중에 </a:t>
            </a:r>
            <a:r>
              <a:rPr lang="ko-KR" altLang="en-US" sz="1800" dirty="0" err="1" smtClean="0">
                <a:latin typeface="+mj-lt"/>
              </a:rPr>
              <a:t>콜레스트롤</a:t>
            </a:r>
            <a:r>
              <a:rPr lang="ko-KR" altLang="en-US" sz="1800" dirty="0" smtClean="0">
                <a:latin typeface="+mj-lt"/>
              </a:rPr>
              <a:t> 저하와 관련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송이버섯에 들어 있는 </a:t>
            </a:r>
            <a:r>
              <a:rPr lang="en-US" altLang="ko-KR" sz="1800" dirty="0" smtClean="0">
                <a:latin typeface="+mj-lt"/>
              </a:rPr>
              <a:t>MAP</a:t>
            </a:r>
            <a:r>
              <a:rPr lang="ko-KR" altLang="en-US" sz="1800" dirty="0" smtClean="0">
                <a:latin typeface="+mj-lt"/>
              </a:rPr>
              <a:t>는 암세포를 공격하여 항암제의 대안으로 연구 진행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리그닌을 분해하는 균류는 펄프 공업 또는 석유 대체 에너지 생산에 응용하는 연구 진행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비닐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플라스틱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다이옥신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폴리염화바이페닐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ko-KR" altLang="en-US" sz="1800" dirty="0" smtClean="0">
                <a:latin typeface="+mj-lt"/>
              </a:rPr>
              <a:t>등과 </a:t>
            </a:r>
            <a:r>
              <a:rPr lang="ko-KR" altLang="en-US" sz="1800" dirty="0" smtClean="0">
                <a:latin typeface="+mj-lt"/>
              </a:rPr>
              <a:t>같이 분해가 어려운 물질의 분해를 통한 환경 보호 관련 연구도 진행  </a:t>
            </a:r>
            <a:endParaRPr lang="ko-KR" alt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기타 </a:t>
            </a:r>
            <a:r>
              <a:rPr lang="en-US" altLang="ko-KR" sz="3600" b="1" dirty="0" smtClean="0"/>
              <a:t>– </a:t>
            </a:r>
            <a:r>
              <a:rPr lang="ko-KR" altLang="en-US" sz="3600" b="1" dirty="0" smtClean="0"/>
              <a:t>숯</a:t>
            </a:r>
            <a:endParaRPr lang="ko-KR" altLang="en-US" sz="3600" b="1" dirty="0"/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839788" y="1412875"/>
            <a:ext cx="6934200" cy="993775"/>
            <a:chOff x="414" y="544"/>
            <a:chExt cx="4961" cy="693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414" y="544"/>
              <a:ext cx="4961" cy="482"/>
              <a:chOff x="442" y="544"/>
              <a:chExt cx="4961" cy="482"/>
            </a:xfrm>
          </p:grpSpPr>
          <p:sp>
            <p:nvSpPr>
              <p:cNvPr id="7" name="Rectangle 13"/>
              <p:cNvSpPr>
                <a:spLocks noChangeArrowheads="1"/>
              </p:cNvSpPr>
              <p:nvPr/>
            </p:nvSpPr>
            <p:spPr bwMode="auto">
              <a:xfrm>
                <a:off x="442" y="544"/>
                <a:ext cx="4961" cy="482"/>
              </a:xfrm>
              <a:prstGeom prst="rect">
                <a:avLst/>
              </a:prstGeom>
              <a:solidFill>
                <a:srgbClr val="000000">
                  <a:alpha val="3999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8" name="Rectangle 14"/>
              <p:cNvSpPr>
                <a:spLocks noChangeArrowheads="1"/>
              </p:cNvSpPr>
              <p:nvPr/>
            </p:nvSpPr>
            <p:spPr bwMode="auto">
              <a:xfrm>
                <a:off x="442" y="544"/>
                <a:ext cx="85" cy="482"/>
              </a:xfrm>
              <a:prstGeom prst="rect">
                <a:avLst/>
              </a:prstGeom>
              <a:solidFill>
                <a:srgbClr val="000000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" name="Rectangle 15"/>
              <p:cNvSpPr>
                <a:spLocks noChangeArrowheads="1"/>
              </p:cNvSpPr>
              <p:nvPr/>
            </p:nvSpPr>
            <p:spPr bwMode="auto">
              <a:xfrm>
                <a:off x="5318" y="544"/>
                <a:ext cx="85" cy="482"/>
              </a:xfrm>
              <a:prstGeom prst="rect">
                <a:avLst/>
              </a:prstGeom>
              <a:solidFill>
                <a:srgbClr val="000000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6" name="Text Box 16"/>
            <p:cNvSpPr txBox="1">
              <a:spLocks noChangeArrowheads="1"/>
            </p:cNvSpPr>
            <p:nvPr/>
          </p:nvSpPr>
          <p:spPr bwMode="auto">
            <a:xfrm>
              <a:off x="555" y="641"/>
              <a:ext cx="4735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Wingdings" pitchFamily="2" charset="2"/>
                <a:buChar char="§"/>
                <a:defRPr/>
              </a:pPr>
              <a:r>
                <a:rPr lang="en-US" altLang="ko-KR" sz="200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200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숯은 순수한 우리말고 신선하고 힘이 좋다라는 뜻 </a:t>
              </a:r>
              <a:endParaRPr lang="ko-KR" altLang="en-US" sz="2000" b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>
                <a:spcBef>
                  <a:spcPct val="50000"/>
                </a:spcBef>
                <a:buFont typeface="Wingdings" pitchFamily="2" charset="2"/>
                <a:buChar char="§"/>
                <a:defRPr/>
              </a:pPr>
              <a:endParaRPr lang="en-US" altLang="ko-KR" sz="20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aphicFrame>
        <p:nvGraphicFramePr>
          <p:cNvPr id="10" name="Object 17"/>
          <p:cNvGraphicFramePr>
            <a:graphicFrameLocks noChangeAspect="1"/>
          </p:cNvGraphicFramePr>
          <p:nvPr/>
        </p:nvGraphicFramePr>
        <p:xfrm>
          <a:off x="839788" y="2251075"/>
          <a:ext cx="7620000" cy="3810000"/>
        </p:xfrm>
        <a:graphic>
          <a:graphicData uri="http://schemas.openxmlformats.org/presentationml/2006/ole">
            <p:oleObj spid="_x0000_s45058" name="Photo Editor 사진" r:id="rId4" imgW="5742857" imgH="2295238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3820"/>
            <a:ext cx="8229600" cy="633412"/>
          </a:xfrm>
        </p:spPr>
        <p:txBody>
          <a:bodyPr/>
          <a:lstStyle/>
          <a:p>
            <a:r>
              <a:rPr lang="ko-KR" altLang="en-US" sz="3600" b="1" dirty="0" smtClean="0"/>
              <a:t>숯</a:t>
            </a:r>
            <a:endParaRPr lang="ko-KR" altLang="en-US" sz="3600" b="1" dirty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142984"/>
            <a:ext cx="8640763" cy="5526104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Blip>
                <a:blip r:embed="rId2"/>
              </a:buBlip>
            </a:pPr>
            <a:r>
              <a:rPr lang="ko-KR" altLang="en-US" sz="2000" b="1" dirty="0"/>
              <a:t>특징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숯을 공기 중에 연소시키면 흑탄은 </a:t>
            </a:r>
            <a:r>
              <a:rPr lang="en-US" altLang="ko-KR" sz="1800" dirty="0"/>
              <a:t>360</a:t>
            </a:r>
            <a:r>
              <a:rPr lang="en-US" altLang="ko-KR" sz="1800" dirty="0">
                <a:cs typeface="Arial" pitchFamily="34" charset="0"/>
              </a:rPr>
              <a:t>°C </a:t>
            </a:r>
            <a:r>
              <a:rPr lang="ko-KR" altLang="en-US" sz="1800" dirty="0">
                <a:cs typeface="Arial" pitchFamily="34" charset="0"/>
              </a:rPr>
              <a:t>정도</a:t>
            </a:r>
            <a:r>
              <a:rPr lang="en-US" altLang="ko-KR" sz="1800" dirty="0">
                <a:cs typeface="Arial" pitchFamily="34" charset="0"/>
              </a:rPr>
              <a:t>, </a:t>
            </a:r>
            <a:r>
              <a:rPr lang="ko-KR" altLang="en-US" sz="1800" dirty="0">
                <a:cs typeface="Arial" pitchFamily="34" charset="0"/>
              </a:rPr>
              <a:t>백탄은 </a:t>
            </a:r>
            <a:r>
              <a:rPr lang="en-US" altLang="ko-KR" sz="1800" dirty="0">
                <a:cs typeface="Arial" pitchFamily="34" charset="0"/>
              </a:rPr>
              <a:t>460°C</a:t>
            </a:r>
            <a:r>
              <a:rPr lang="ko-KR" altLang="en-US" sz="1800" dirty="0">
                <a:cs typeface="Arial" pitchFamily="34" charset="0"/>
              </a:rPr>
              <a:t>에서 불이 붙기 시작 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>
                <a:cs typeface="Arial" pitchFamily="34" charset="0"/>
              </a:rPr>
              <a:t>   </a:t>
            </a:r>
            <a:r>
              <a:rPr lang="en-US" altLang="ko-KR" sz="1800" dirty="0">
                <a:cs typeface="Arial" pitchFamily="34" charset="0"/>
              </a:rPr>
              <a:t>- </a:t>
            </a:r>
            <a:r>
              <a:rPr lang="ko-KR" altLang="en-US" sz="1800" dirty="0">
                <a:cs typeface="Arial" pitchFamily="34" charset="0"/>
              </a:rPr>
              <a:t>숯은 미세한 구멍을 많이 보유하고 있어 숯 </a:t>
            </a:r>
            <a:r>
              <a:rPr lang="en-US" altLang="ko-KR" sz="1800" dirty="0">
                <a:cs typeface="Arial" pitchFamily="34" charset="0"/>
              </a:rPr>
              <a:t>1g</a:t>
            </a:r>
            <a:r>
              <a:rPr lang="ko-KR" altLang="en-US" sz="1800" dirty="0">
                <a:cs typeface="Arial" pitchFamily="34" charset="0"/>
              </a:rPr>
              <a:t>당 표면적은 </a:t>
            </a:r>
            <a:r>
              <a:rPr lang="en-US" altLang="ko-KR" sz="1800" dirty="0">
                <a:cs typeface="Arial" pitchFamily="34" charset="0"/>
              </a:rPr>
              <a:t>300m</a:t>
            </a:r>
            <a:r>
              <a:rPr lang="en-US" altLang="ko-KR" sz="1800" baseline="30000" dirty="0">
                <a:cs typeface="Arial" pitchFamily="34" charset="0"/>
              </a:rPr>
              <a:t>2</a:t>
            </a:r>
            <a:r>
              <a:rPr lang="ko-KR" altLang="en-US" sz="1800" dirty="0">
                <a:cs typeface="Arial" pitchFamily="34" charset="0"/>
              </a:rPr>
              <a:t>정도로 표면적이 넓음</a:t>
            </a:r>
            <a:r>
              <a:rPr lang="en-US" altLang="ko-KR" sz="1800" dirty="0"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en-US" altLang="ko-KR" sz="1800" dirty="0">
                <a:cs typeface="Arial" pitchFamily="34" charset="0"/>
              </a:rPr>
              <a:t>   - </a:t>
            </a:r>
            <a:r>
              <a:rPr lang="ko-KR" altLang="en-US" sz="1800" dirty="0"/>
              <a:t>표면적이 넓고 </a:t>
            </a:r>
            <a:r>
              <a:rPr lang="ko-KR" altLang="en-US" sz="1800" dirty="0" err="1"/>
              <a:t>다공성이기</a:t>
            </a:r>
            <a:r>
              <a:rPr lang="ko-KR" altLang="en-US" sz="1800" dirty="0"/>
              <a:t> 때문에 다량의 유기물을 흡착하고 미생물의 번식을 위한 환경을 제공하는데 이는 환경을 정화시키는 역할을 담당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일본의 경우 하천의 악취 제거를 위해 숯을 이용한 처리를 한 실험에서 </a:t>
            </a:r>
            <a:r>
              <a:rPr lang="en-US" altLang="ko-KR" sz="1800" dirty="0"/>
              <a:t>1</a:t>
            </a:r>
            <a:r>
              <a:rPr lang="ko-KR" altLang="en-US" sz="1800" dirty="0"/>
              <a:t>개월 반 후에 악취가 제거되었으며 이는 숯 표면에 미생물이 번식하여 숯에 의해 흡착된 유기물을 분해 </a:t>
            </a:r>
          </a:p>
          <a:p>
            <a:pPr>
              <a:lnSpc>
                <a:spcPct val="120000"/>
              </a:lnSpc>
              <a:spcBef>
                <a:spcPct val="30000"/>
              </a:spcBef>
              <a:buFont typeface="Wingdings" pitchFamily="2" charset="2"/>
              <a:buNone/>
            </a:pPr>
            <a:endParaRPr lang="ko-KR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5258"/>
            <a:ext cx="8229600" cy="633412"/>
          </a:xfrm>
        </p:spPr>
        <p:txBody>
          <a:bodyPr/>
          <a:lstStyle/>
          <a:p>
            <a:r>
              <a:rPr lang="ko-KR" altLang="en-US" sz="3600" b="1" smtClean="0"/>
              <a:t>숯</a:t>
            </a:r>
            <a:endParaRPr lang="ko-KR" altLang="en-US" sz="3600" b="1" dirty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282" y="1214422"/>
            <a:ext cx="8750331" cy="5454666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30000"/>
              </a:spcBef>
            </a:pPr>
            <a:r>
              <a:rPr lang="ko-KR" altLang="en-US" sz="2000" b="1" dirty="0" smtClean="0"/>
              <a:t>용도</a:t>
            </a:r>
            <a:endParaRPr lang="ko-KR" altLang="en-US" sz="2000" b="1" dirty="0"/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 err="1"/>
              <a:t>토양개량제</a:t>
            </a:r>
            <a:r>
              <a:rPr lang="en-US" altLang="ko-KR" sz="1800" dirty="0"/>
              <a:t>: </a:t>
            </a:r>
            <a:r>
              <a:rPr lang="ko-KR" altLang="en-US" sz="1800" dirty="0"/>
              <a:t>산성화된 물질을 중화 또는 알칼리화시키는 능력이 있어 산성토양 개량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무기질비료</a:t>
            </a:r>
            <a:r>
              <a:rPr lang="en-US" altLang="ko-KR" sz="1800" dirty="0"/>
              <a:t>, </a:t>
            </a:r>
            <a:r>
              <a:rPr lang="ko-KR" altLang="en-US" sz="1800" dirty="0"/>
              <a:t>토양살균제</a:t>
            </a:r>
            <a:r>
              <a:rPr lang="en-US" altLang="ko-KR" sz="1800" dirty="0"/>
              <a:t>, </a:t>
            </a:r>
            <a:r>
              <a:rPr lang="ko-KR" altLang="en-US" sz="1800" dirty="0" err="1"/>
              <a:t>발근촉진제</a:t>
            </a:r>
            <a:r>
              <a:rPr lang="en-US" altLang="ko-KR" sz="1800" dirty="0"/>
              <a:t>, </a:t>
            </a:r>
            <a:r>
              <a:rPr lang="ko-KR" altLang="en-US" sz="1800" dirty="0"/>
              <a:t>미생물증식제로 사용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폐수처리</a:t>
            </a:r>
            <a:r>
              <a:rPr lang="en-US" altLang="ko-KR" sz="1800" dirty="0"/>
              <a:t>, </a:t>
            </a:r>
            <a:r>
              <a:rPr lang="ko-KR" altLang="en-US" sz="1800" dirty="0"/>
              <a:t>하천정화</a:t>
            </a:r>
            <a:r>
              <a:rPr lang="en-US" altLang="ko-KR" sz="1800" dirty="0"/>
              <a:t>, </a:t>
            </a:r>
            <a:r>
              <a:rPr lang="ko-KR" altLang="en-US" sz="1800" dirty="0"/>
              <a:t>주택의 </a:t>
            </a:r>
            <a:r>
              <a:rPr lang="ko-KR" altLang="en-US" sz="1800" dirty="0" err="1"/>
              <a:t>조습</a:t>
            </a:r>
            <a:r>
              <a:rPr lang="en-US" altLang="ko-KR" sz="1800" dirty="0"/>
              <a:t>, </a:t>
            </a:r>
            <a:r>
              <a:rPr lang="ko-KR" altLang="en-US" sz="1800" dirty="0"/>
              <a:t>내장재로 이용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최근 </a:t>
            </a:r>
            <a:r>
              <a:rPr lang="ko-KR" altLang="en-US" sz="1800" dirty="0" err="1"/>
              <a:t>바베큐용</a:t>
            </a:r>
            <a:r>
              <a:rPr lang="ko-KR" altLang="en-US" sz="1800" dirty="0"/>
              <a:t> 연료로 사용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인체의 음이온을 공급하여 몸을 상쾌하게 하는 역할 </a:t>
            </a:r>
            <a:r>
              <a:rPr lang="en-US" altLang="ko-KR" sz="1800" dirty="0"/>
              <a:t>(</a:t>
            </a:r>
            <a:r>
              <a:rPr lang="ko-KR" altLang="en-US" sz="1800" dirty="0"/>
              <a:t>백탄이 가장 효과적</a:t>
            </a:r>
            <a:r>
              <a:rPr lang="en-US" altLang="ko-KR" sz="1800" dirty="0"/>
              <a:t>)</a:t>
            </a:r>
            <a:endParaRPr lang="en-US" altLang="ko-KR" sz="1800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33412"/>
          </a:xfrm>
        </p:spPr>
        <p:txBody>
          <a:bodyPr/>
          <a:lstStyle/>
          <a:p>
            <a:r>
              <a:rPr lang="ko-KR" altLang="en-US" sz="3600" b="1" dirty="0" smtClean="0"/>
              <a:t>숯 </a:t>
            </a:r>
            <a:r>
              <a:rPr lang="en-US" altLang="ko-KR" sz="3600" b="1" dirty="0">
                <a:latin typeface="Arial"/>
              </a:rPr>
              <a:t>–</a:t>
            </a:r>
            <a:r>
              <a:rPr lang="en-US" altLang="ko-KR" sz="3600" b="1" dirty="0"/>
              <a:t> </a:t>
            </a:r>
            <a:r>
              <a:rPr lang="ko-KR" altLang="en-US" sz="3600" b="1" dirty="0"/>
              <a:t>원적외선 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79488"/>
            <a:ext cx="8640763" cy="56896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Blip>
                <a:blip r:embed="rId2"/>
              </a:buBlip>
            </a:pPr>
            <a:r>
              <a:rPr lang="ko-KR" altLang="en-US" sz="2000" b="1" dirty="0"/>
              <a:t>개요 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원적외선은 가시광선 중 파장이 긴 적색 바깥쪽의 파장이 긴 적외선 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모든 물질은 열을 받으면 원적외선을 방사하지만 방사효율이 낮아 미 활용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원적외선은 지구상 모든 물질에서 방산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숯이나 황토 맥반석 등은 원적외선을 방산하는데 </a:t>
            </a:r>
            <a:r>
              <a:rPr lang="ko-KR" altLang="en-US" sz="1800" dirty="0" err="1"/>
              <a:t>방사율이</a:t>
            </a:r>
            <a:r>
              <a:rPr lang="ko-KR" altLang="en-US" sz="1800" dirty="0"/>
              <a:t> 높음</a:t>
            </a:r>
            <a:r>
              <a:rPr lang="en-US" altLang="ko-KR" sz="1800" dirty="0"/>
              <a:t>.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en-US" altLang="ko-KR" sz="1800" dirty="0"/>
              <a:t>   - </a:t>
            </a:r>
            <a:r>
              <a:rPr lang="ko-KR" altLang="en-US" sz="1800" dirty="0"/>
              <a:t>숯을 이용한 요리는 숯이 타면서 원적외선을 다량 방출하기 때문이며 고기 내부까지 열의 전달이 잘되기 때문에 고기가 균일하게 요리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숯의 연소가스는 수분이 거의 없고 숯에 포함된 유황성분은 석유의 </a:t>
            </a:r>
            <a:r>
              <a:rPr lang="en-US" altLang="ko-KR" sz="1800" dirty="0"/>
              <a:t>1/100</a:t>
            </a:r>
            <a:r>
              <a:rPr lang="ko-KR" altLang="en-US" sz="1800" dirty="0"/>
              <a:t>이하이므로 악취가 나지 않음</a:t>
            </a:r>
            <a:r>
              <a:rPr lang="en-US" altLang="ko-KR" sz="1800" dirty="0"/>
              <a:t>.   </a:t>
            </a:r>
            <a:endParaRPr lang="ko-KR" altLang="en-US" sz="1800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33412"/>
          </a:xfrm>
        </p:spPr>
        <p:txBody>
          <a:bodyPr/>
          <a:lstStyle/>
          <a:p>
            <a:r>
              <a:rPr lang="ko-KR" altLang="en-US" sz="3600" b="1" dirty="0" smtClean="0"/>
              <a:t>숯 </a:t>
            </a:r>
            <a:r>
              <a:rPr lang="en-US" altLang="ko-KR" sz="3600" b="1" dirty="0">
                <a:latin typeface="Arial"/>
              </a:rPr>
              <a:t>–</a:t>
            </a:r>
            <a:r>
              <a:rPr lang="en-US" altLang="ko-KR" sz="3600" b="1" dirty="0"/>
              <a:t> </a:t>
            </a:r>
            <a:r>
              <a:rPr lang="ko-KR" altLang="en-US" sz="3600" b="1" dirty="0"/>
              <a:t>원적외선 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79488"/>
            <a:ext cx="8640763" cy="56896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30000"/>
              </a:spcBef>
            </a:pPr>
            <a:r>
              <a:rPr lang="ko-KR" altLang="en-US" sz="2000" b="1" dirty="0" smtClean="0"/>
              <a:t>용도</a:t>
            </a:r>
            <a:endParaRPr lang="ko-KR" altLang="en-US" sz="2000" b="1" dirty="0"/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원적외선이 인체 내부에 깊숙이 전달되어 흡수하여 물질고유의 파장과 공명하여 물질의 분자운동을 활성화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원적외선이 인체에 들어오면 피부 밑의 혈관부위의 온도를 상승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미세혈관이 확장</a:t>
            </a:r>
            <a:r>
              <a:rPr lang="en-US" altLang="ko-KR" sz="1800" dirty="0"/>
              <a:t>, </a:t>
            </a:r>
            <a:r>
              <a:rPr lang="ko-KR" altLang="en-US" sz="1800" dirty="0"/>
              <a:t>혈액순환이 촉진</a:t>
            </a:r>
            <a:r>
              <a:rPr lang="en-US" altLang="ko-KR" sz="1800" dirty="0"/>
              <a:t>, </a:t>
            </a:r>
            <a:r>
              <a:rPr lang="ko-KR" altLang="en-US" sz="1800" dirty="0"/>
              <a:t>신진대사 강화</a:t>
            </a:r>
            <a:r>
              <a:rPr lang="en-US" altLang="ko-KR" sz="1800" dirty="0"/>
              <a:t>, </a:t>
            </a:r>
            <a:r>
              <a:rPr lang="ko-KR" altLang="en-US" sz="1800" dirty="0"/>
              <a:t>조직의 재생능력 증가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건강한 체력을 유지</a:t>
            </a:r>
            <a:r>
              <a:rPr lang="en-US" altLang="ko-KR" sz="1800" dirty="0"/>
              <a:t>, </a:t>
            </a:r>
            <a:r>
              <a:rPr lang="ko-KR" altLang="en-US" sz="1800" dirty="0"/>
              <a:t>질병 예방과 치료에 효과적       </a:t>
            </a:r>
            <a:r>
              <a:rPr lang="ko-KR" altLang="en-US" sz="1800" dirty="0"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3820"/>
            <a:ext cx="8229600" cy="633412"/>
          </a:xfrm>
        </p:spPr>
        <p:txBody>
          <a:bodyPr/>
          <a:lstStyle/>
          <a:p>
            <a:r>
              <a:rPr lang="ko-KR" altLang="en-US" sz="3600" b="1" dirty="0" smtClean="0"/>
              <a:t>숯</a:t>
            </a:r>
            <a:endParaRPr lang="ko-KR" altLang="en-US" sz="3600" b="1" dirty="0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142984"/>
            <a:ext cx="8640763" cy="531179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30000"/>
              </a:spcBef>
            </a:pPr>
            <a:r>
              <a:rPr lang="ko-KR" altLang="en-US" sz="2000" b="1" dirty="0" smtClean="0"/>
              <a:t>제조 </a:t>
            </a:r>
            <a:r>
              <a:rPr lang="ko-KR" altLang="en-US" sz="2000" b="1" dirty="0"/>
              <a:t>및 종류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공기를 차단한 상태에서 </a:t>
            </a:r>
            <a:r>
              <a:rPr lang="en-US" altLang="ko-KR" sz="1800" dirty="0"/>
              <a:t>600~900</a:t>
            </a:r>
            <a:r>
              <a:rPr lang="en-US" altLang="ko-KR" sz="1800" dirty="0">
                <a:cs typeface="Arial" pitchFamily="34" charset="0"/>
              </a:rPr>
              <a:t>°C</a:t>
            </a:r>
            <a:r>
              <a:rPr lang="ko-KR" altLang="en-US" sz="1800" dirty="0">
                <a:cs typeface="Arial" pitchFamily="34" charset="0"/>
              </a:rPr>
              <a:t>의 온도에서 나무를 가열하여 제조된 것이며 목재의 조직구조를 그대로 유지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>
                <a:cs typeface="Arial" pitchFamily="34" charset="0"/>
              </a:rPr>
              <a:t>   </a:t>
            </a:r>
            <a:r>
              <a:rPr lang="en-US" altLang="ko-KR" sz="1800" dirty="0">
                <a:cs typeface="Arial" pitchFamily="34" charset="0"/>
              </a:rPr>
              <a:t>- </a:t>
            </a:r>
            <a:r>
              <a:rPr lang="ko-KR" altLang="en-US" sz="1800" dirty="0">
                <a:cs typeface="Arial" pitchFamily="34" charset="0"/>
              </a:rPr>
              <a:t>백탄</a:t>
            </a:r>
            <a:r>
              <a:rPr lang="en-US" altLang="ko-KR" sz="1800" dirty="0">
                <a:cs typeface="Arial" pitchFamily="34" charset="0"/>
              </a:rPr>
              <a:t>: 1,000°C</a:t>
            </a:r>
            <a:r>
              <a:rPr lang="ko-KR" altLang="en-US" sz="1800" dirty="0">
                <a:cs typeface="Arial" pitchFamily="34" charset="0"/>
              </a:rPr>
              <a:t>의 고온에서 연소시켜 숯 굽기가 끝날 단계에서 숯을 가마에서 꺼내어 소분이라는 흙을 덮어 소화시킨 것으로 숯의 가장자리에 회분이 남아있고 </a:t>
            </a:r>
            <a:r>
              <a:rPr lang="ko-KR" altLang="en-US" sz="1800" dirty="0" err="1">
                <a:cs typeface="Arial" pitchFamily="34" charset="0"/>
              </a:rPr>
              <a:t>소분가루에</a:t>
            </a:r>
            <a:r>
              <a:rPr lang="ko-KR" altLang="en-US" sz="1800" dirty="0">
                <a:cs typeface="Arial" pitchFamily="34" charset="0"/>
              </a:rPr>
              <a:t> 의해 표면에 하얀 가루가 붙어 있는 숯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>
                <a:cs typeface="Arial" pitchFamily="34" charset="0"/>
              </a:rPr>
              <a:t>   </a:t>
            </a:r>
            <a:r>
              <a:rPr lang="en-US" altLang="ko-KR" sz="1800" dirty="0">
                <a:cs typeface="Arial" pitchFamily="34" charset="0"/>
              </a:rPr>
              <a:t>- </a:t>
            </a:r>
            <a:r>
              <a:rPr lang="ko-KR" altLang="en-US" sz="1800" dirty="0">
                <a:cs typeface="Arial" pitchFamily="34" charset="0"/>
              </a:rPr>
              <a:t>흑탄</a:t>
            </a:r>
            <a:r>
              <a:rPr lang="en-US" altLang="ko-KR" sz="1800" dirty="0">
                <a:cs typeface="Arial" pitchFamily="34" charset="0"/>
              </a:rPr>
              <a:t>: </a:t>
            </a:r>
            <a:r>
              <a:rPr lang="ko-KR" altLang="en-US" sz="1800" dirty="0">
                <a:cs typeface="Arial" pitchFamily="34" charset="0"/>
              </a:rPr>
              <a:t>약 </a:t>
            </a:r>
            <a:r>
              <a:rPr lang="en-US" altLang="ko-KR" sz="1800" dirty="0">
                <a:cs typeface="Arial" pitchFamily="34" charset="0"/>
              </a:rPr>
              <a:t>400~700°C</a:t>
            </a:r>
            <a:r>
              <a:rPr lang="ko-KR" altLang="en-US" sz="1800" dirty="0">
                <a:cs typeface="Arial" pitchFamily="34" charset="0"/>
              </a:rPr>
              <a:t>에서 탄화시킨 후 가마입구나 굴뚝을 돌이나 진흙으로 밀폐한 후 공기를 차단한 상태에서 연소를 한 후 냉각을 해서 제조한 숯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>
                <a:cs typeface="Arial" pitchFamily="34" charset="0"/>
              </a:rPr>
              <a:t>   </a:t>
            </a:r>
            <a:r>
              <a:rPr lang="en-US" altLang="ko-KR" sz="1800" dirty="0">
                <a:cs typeface="Arial" pitchFamily="34" charset="0"/>
              </a:rPr>
              <a:t>- </a:t>
            </a:r>
            <a:r>
              <a:rPr lang="ko-KR" altLang="en-US" sz="1800" dirty="0">
                <a:cs typeface="Arial" pitchFamily="34" charset="0"/>
              </a:rPr>
              <a:t>흑탄은 나무중량의 </a:t>
            </a:r>
            <a:r>
              <a:rPr lang="en-US" altLang="ko-KR" sz="1800" dirty="0">
                <a:cs typeface="Arial" pitchFamily="34" charset="0"/>
              </a:rPr>
              <a:t>15~20%, </a:t>
            </a:r>
            <a:r>
              <a:rPr lang="ko-KR" altLang="en-US" sz="1800" dirty="0">
                <a:cs typeface="Arial" pitchFamily="34" charset="0"/>
              </a:rPr>
              <a:t>백탄은 </a:t>
            </a:r>
            <a:r>
              <a:rPr lang="en-US" altLang="ko-KR" sz="1800" dirty="0">
                <a:cs typeface="Arial" pitchFamily="34" charset="0"/>
              </a:rPr>
              <a:t>10~14% </a:t>
            </a:r>
            <a:r>
              <a:rPr lang="ko-KR" altLang="en-US" sz="1800" dirty="0">
                <a:cs typeface="Arial" pitchFamily="34" charset="0"/>
              </a:rPr>
              <a:t>정도 숯으로 생산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>
                <a:cs typeface="Arial" pitchFamily="34" charset="0"/>
              </a:rPr>
              <a:t>   </a:t>
            </a:r>
            <a:r>
              <a:rPr lang="en-US" altLang="ko-KR" sz="1800" dirty="0">
                <a:cs typeface="Arial" pitchFamily="34" charset="0"/>
              </a:rPr>
              <a:t>- </a:t>
            </a:r>
            <a:r>
              <a:rPr lang="ko-KR" altLang="en-US" sz="1800" dirty="0">
                <a:cs typeface="Arial" pitchFamily="34" charset="0"/>
              </a:rPr>
              <a:t>재료로 국내에서 참나무가 주로 이용되며 외국에서 수입한 </a:t>
            </a:r>
            <a:r>
              <a:rPr lang="ko-KR" altLang="en-US" sz="1800" dirty="0" err="1">
                <a:cs typeface="Arial" pitchFamily="34" charset="0"/>
              </a:rPr>
              <a:t>망그로브</a:t>
            </a:r>
            <a:r>
              <a:rPr lang="en-US" altLang="ko-KR" sz="1800" dirty="0">
                <a:cs typeface="Arial" pitchFamily="34" charset="0"/>
              </a:rPr>
              <a:t>, </a:t>
            </a:r>
            <a:r>
              <a:rPr lang="ko-KR" altLang="en-US" sz="1800" dirty="0">
                <a:cs typeface="Arial" pitchFamily="34" charset="0"/>
              </a:rPr>
              <a:t>야자껍질</a:t>
            </a:r>
            <a:r>
              <a:rPr lang="en-US" altLang="ko-KR" sz="1800" dirty="0">
                <a:cs typeface="Arial" pitchFamily="34" charset="0"/>
              </a:rPr>
              <a:t>, </a:t>
            </a:r>
            <a:r>
              <a:rPr lang="ko-KR" altLang="en-US" sz="1800" dirty="0">
                <a:cs typeface="Arial" pitchFamily="34" charset="0"/>
              </a:rPr>
              <a:t>고무나무를 이용한 숯도 유통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rect">
            <a:avLst/>
          </a:prstGeom>
          <a:solidFill>
            <a:schemeClr val="bg2">
              <a:alpha val="50195"/>
            </a:schemeClr>
          </a:solidFill>
          <a:ln w="38100" cmpd="dbl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395288" y="260350"/>
            <a:ext cx="849788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ko-KR" alt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숯의 역사 및 유용성</a:t>
            </a:r>
            <a:r>
              <a:rPr lang="ko-KR" altLang="en-US" sz="3200" b="1">
                <a:solidFill>
                  <a:srgbClr val="000000"/>
                </a:solidFill>
              </a:rPr>
              <a:t> </a:t>
            </a:r>
            <a:endParaRPr lang="ko-KR" altLang="ko-KR" sz="3200" b="1" noProof="1">
              <a:latin typeface="Tahoma" pitchFamily="34" charset="0"/>
            </a:endParaRP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381000" y="1524000"/>
            <a:ext cx="800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220000"/>
              </a:lnSpc>
              <a:defRPr/>
            </a:pPr>
            <a:endParaRPr lang="en-US" altLang="ko-KR" sz="2000" b="1">
              <a:solidFill>
                <a:schemeClr val="hlink"/>
              </a:solidFill>
              <a:latin typeface="Tahoma" pitchFamily="34" charset="0"/>
            </a:endParaRPr>
          </a:p>
          <a:p>
            <a:pPr>
              <a:lnSpc>
                <a:spcPct val="220000"/>
              </a:lnSpc>
              <a:buFontTx/>
              <a:buChar char="-"/>
              <a:defRPr/>
            </a:pP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마왕퇴고분의 여성 유체</a:t>
            </a:r>
          </a:p>
          <a:p>
            <a:pPr>
              <a:lnSpc>
                <a:spcPct val="220000"/>
              </a:lnSpc>
              <a:buFontTx/>
              <a:buChar char="-"/>
              <a:defRPr/>
            </a:pP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실생활에의 이용  </a:t>
            </a:r>
          </a:p>
          <a:p>
            <a:pPr>
              <a:lnSpc>
                <a:spcPct val="220000"/>
              </a:lnSpc>
              <a:buFontTx/>
              <a:buChar char="-"/>
              <a:defRPr/>
            </a:pP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팔만대장경의 보존</a:t>
            </a:r>
            <a:r>
              <a:rPr lang="ko-KR" altLang="en-US" sz="2000" b="1">
                <a:solidFill>
                  <a:schemeClr val="hlink"/>
                </a:solidFill>
              </a:rPr>
              <a:t> </a:t>
            </a:r>
          </a:p>
          <a:p>
            <a:pPr>
              <a:lnSpc>
                <a:spcPct val="220000"/>
              </a:lnSpc>
              <a:defRPr/>
            </a:pPr>
            <a:endParaRPr lang="ko-KR" altLang="en-US" sz="2000" b="1">
              <a:solidFill>
                <a:schemeClr val="hlink"/>
              </a:solidFill>
              <a:latin typeface="Tahoma" pitchFamily="34" charset="0"/>
            </a:endParaRPr>
          </a:p>
          <a:p>
            <a:pPr>
              <a:lnSpc>
                <a:spcPct val="220000"/>
              </a:lnSpc>
              <a:defRPr/>
            </a:pPr>
            <a:endParaRPr lang="ko-KR" altLang="en-US" sz="2000" b="1">
              <a:solidFill>
                <a:schemeClr val="hlink"/>
              </a:solidFill>
              <a:latin typeface="Tahoma" pitchFamily="34" charset="0"/>
            </a:endParaRPr>
          </a:p>
          <a:p>
            <a:pPr>
              <a:lnSpc>
                <a:spcPct val="220000"/>
              </a:lnSpc>
              <a:defRPr/>
            </a:pPr>
            <a:endParaRPr lang="en-US" altLang="ko-KR" sz="2000" b="1">
              <a:solidFill>
                <a:schemeClr val="hlink"/>
              </a:solidFill>
              <a:latin typeface="Tahoma" pitchFamily="34" charset="0"/>
            </a:endParaRPr>
          </a:p>
        </p:txBody>
      </p:sp>
      <p:pic>
        <p:nvPicPr>
          <p:cNvPr id="104454" name="Picture 6" descr="5-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1600200"/>
            <a:ext cx="2743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7" descr="스캔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1600200"/>
            <a:ext cx="2203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6" name="Picture 8" descr="스캔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2895600"/>
            <a:ext cx="2209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7" name="Picture 9" descr="5-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0" y="4038600"/>
            <a:ext cx="2743200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8" name="Picture 10" descr="5-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4114800"/>
            <a:ext cx="2743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9" name="Picture 11" descr="5-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0" y="4953000"/>
            <a:ext cx="266700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rect">
            <a:avLst/>
          </a:prstGeom>
          <a:solidFill>
            <a:schemeClr val="bg2">
              <a:alpha val="50195"/>
            </a:schemeClr>
          </a:solidFill>
          <a:ln w="38100" cmpd="dbl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395288" y="188913"/>
            <a:ext cx="8353425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ko-KR" alt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숯의 이용</a:t>
            </a:r>
            <a:endParaRPr lang="ko-KR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381000" y="1371600"/>
            <a:ext cx="800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>
              <a:lnSpc>
                <a:spcPct val="220000"/>
              </a:lnSpc>
              <a:buFontTx/>
              <a:buAutoNum type="arabicPeriod"/>
              <a:defRPr/>
            </a:pPr>
            <a:endParaRPr lang="en-US" altLang="ko-KR" sz="2000" b="1">
              <a:solidFill>
                <a:schemeClr val="hlink"/>
              </a:solidFill>
              <a:latin typeface="굴림체" pitchFamily="49" charset="-127"/>
              <a:ea typeface="굴림체" pitchFamily="49" charset="-127"/>
            </a:endParaRPr>
          </a:p>
          <a:p>
            <a:pPr marL="342900" indent="-342900">
              <a:lnSpc>
                <a:spcPct val="220000"/>
              </a:lnSpc>
              <a:defRPr/>
            </a:pPr>
            <a:endParaRPr lang="en-US" altLang="ko-KR" sz="2000" b="1">
              <a:latin typeface="굴림체" pitchFamily="49" charset="-127"/>
              <a:ea typeface="굴림체" pitchFamily="49" charset="-127"/>
            </a:endParaRPr>
          </a:p>
          <a:p>
            <a:pPr marL="342900" indent="-342900">
              <a:lnSpc>
                <a:spcPct val="220000"/>
              </a:lnSpc>
              <a:buFontTx/>
              <a:buAutoNum type="arabicPeriod"/>
              <a:defRPr/>
            </a:pP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정수및 공기정화 기능</a:t>
            </a:r>
          </a:p>
          <a:p>
            <a:pPr marL="342900" indent="-342900">
              <a:lnSpc>
                <a:spcPct val="220000"/>
              </a:lnSpc>
              <a:buFontTx/>
              <a:buAutoNum type="arabicPeriod"/>
              <a:defRPr/>
            </a:pP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탈취기능</a:t>
            </a:r>
          </a:p>
          <a:p>
            <a:pPr marL="342900" indent="-342900">
              <a:lnSpc>
                <a:spcPct val="220000"/>
              </a:lnSpc>
              <a:buFontTx/>
              <a:buAutoNum type="arabicPeriod"/>
              <a:defRPr/>
            </a:pP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항균 및 해독효과</a:t>
            </a:r>
          </a:p>
          <a:p>
            <a:pPr marL="342900" indent="-342900">
              <a:lnSpc>
                <a:spcPct val="220000"/>
              </a:lnSpc>
              <a:buFontTx/>
              <a:buAutoNum type="arabicPeriod"/>
              <a:defRPr/>
            </a:pP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집먼지 진드기 </a:t>
            </a:r>
            <a:r>
              <a:rPr lang="en-US" altLang="ko-K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/ </a:t>
            </a: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아토피피부 연구</a:t>
            </a:r>
          </a:p>
          <a:p>
            <a:pPr marL="342900" indent="-342900">
              <a:lnSpc>
                <a:spcPct val="220000"/>
              </a:lnSpc>
              <a:buFontTx/>
              <a:buAutoNum type="arabicPeriod"/>
              <a:defRPr/>
            </a:pPr>
            <a:endParaRPr lang="en-US" altLang="ko-KR" sz="2000" b="1">
              <a:solidFill>
                <a:schemeClr val="hlink"/>
              </a:solidFill>
            </a:endParaRPr>
          </a:p>
        </p:txBody>
      </p:sp>
      <p:pic>
        <p:nvPicPr>
          <p:cNvPr id="105478" name="Picture 6" descr="숯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1905000"/>
            <a:ext cx="1752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9" name="Picture 7" descr="숯의이용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048000"/>
            <a:ext cx="1752600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0" name="Picture 8" descr="숯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4114800"/>
            <a:ext cx="1719263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목재</a:t>
            </a:r>
            <a:r>
              <a:rPr lang="en-US" altLang="ko-KR" sz="3600" b="1" dirty="0" smtClean="0"/>
              <a:t> </a:t>
            </a:r>
            <a:r>
              <a:rPr lang="ko-KR" altLang="en-US" sz="3600" b="1" dirty="0" smtClean="0"/>
              <a:t>이용의 일차 혁명은 톱 </a:t>
            </a:r>
            <a:endParaRPr lang="ko-KR" altLang="en-US" sz="3600" b="1" dirty="0"/>
          </a:p>
        </p:txBody>
      </p:sp>
      <p:pic>
        <p:nvPicPr>
          <p:cNvPr id="1026" name="Picture 2" descr="http://postfiles2.naver.net/20091231_225/ebaymall_1262221924924bkI7t_jpg/소반과_탕개톱_3_ebaymall.jpg?type=w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142984"/>
            <a:ext cx="3929090" cy="2714644"/>
          </a:xfrm>
          <a:prstGeom prst="rect">
            <a:avLst/>
          </a:prstGeom>
          <a:noFill/>
        </p:spPr>
      </p:pic>
      <p:pic>
        <p:nvPicPr>
          <p:cNvPr id="1034" name="Picture 10" descr="http://postfiles15.naver.net/data42/2009/4/3/94/img_3414-1_selooun.jpg?type=w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142984"/>
            <a:ext cx="3905228" cy="2714644"/>
          </a:xfrm>
          <a:prstGeom prst="rect">
            <a:avLst/>
          </a:prstGeom>
          <a:noFill/>
        </p:spPr>
      </p:pic>
      <p:pic>
        <p:nvPicPr>
          <p:cNvPr id="1036" name="Picture 12" descr="http://postfiles8.naver.net/data42/2009/4/3/231/img_%C0%DA%B1%CD_selooun.jpg?type=w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000504"/>
            <a:ext cx="3929090" cy="2643206"/>
          </a:xfrm>
          <a:prstGeom prst="rect">
            <a:avLst/>
          </a:prstGeom>
          <a:noFill/>
        </p:spPr>
      </p:pic>
      <p:pic>
        <p:nvPicPr>
          <p:cNvPr id="1038" name="Picture 14" descr="http://postfiles8.naver.net/data42/2009/4/3/23/img_6682-1_selooun.jpg?type=w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967206"/>
            <a:ext cx="3929090" cy="267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chemeClr val="bg2">
              <a:alpha val="50195"/>
            </a:schemeClr>
          </a:solidFill>
          <a:ln w="38100" cmpd="dbl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>
              <a:lnSpc>
                <a:spcPct val="220000"/>
              </a:lnSpc>
            </a:pPr>
            <a:r>
              <a:rPr lang="en-US" altLang="ko-KR" sz="2000" b="1">
                <a:solidFill>
                  <a:srgbClr val="000000"/>
                </a:solidFill>
                <a:latin typeface="굴림체" pitchFamily="49" charset="-127"/>
                <a:ea typeface="한컴바탕" pitchFamily="18" charset="2"/>
                <a:cs typeface="한컴바탕" pitchFamily="18" charset="2"/>
              </a:rPr>
              <a:t> </a:t>
            </a: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395288" y="188913"/>
            <a:ext cx="8280400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ko-KR" alt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숯의 이용</a:t>
            </a:r>
            <a:endParaRPr lang="ko-KR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81000" y="1371600"/>
            <a:ext cx="800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220000"/>
              </a:lnSpc>
            </a:pPr>
            <a:r>
              <a:rPr lang="en-US" altLang="ko-KR" sz="2000" b="1">
                <a:solidFill>
                  <a:schemeClr val="hlink"/>
                </a:solidFill>
                <a:latin typeface="Tahoma" pitchFamily="34" charset="0"/>
              </a:rPr>
              <a:t> </a:t>
            </a:r>
          </a:p>
          <a:p>
            <a:pPr>
              <a:lnSpc>
                <a:spcPct val="220000"/>
              </a:lnSpc>
            </a:pPr>
            <a:endParaRPr lang="en-US" altLang="ko-KR" sz="2000" b="1">
              <a:solidFill>
                <a:schemeClr val="hlink"/>
              </a:solidFill>
              <a:latin typeface="Tahoma" pitchFamily="34" charset="0"/>
            </a:endParaRPr>
          </a:p>
          <a:p>
            <a:pPr>
              <a:lnSpc>
                <a:spcPct val="220000"/>
              </a:lnSpc>
            </a:pPr>
            <a:endParaRPr lang="en-US" altLang="ko-KR" sz="2000" b="1">
              <a:solidFill>
                <a:schemeClr val="hlink"/>
              </a:solidFill>
              <a:latin typeface="Tahoma" pitchFamily="34" charset="0"/>
            </a:endParaRPr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304800" y="1752600"/>
            <a:ext cx="8001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>
              <a:lnSpc>
                <a:spcPct val="220000"/>
              </a:lnSpc>
              <a:defRPr/>
            </a:pPr>
            <a:endParaRPr lang="en-US" altLang="ko-KR" sz="2000" b="1">
              <a:solidFill>
                <a:schemeClr val="hlink"/>
              </a:solidFill>
              <a:latin typeface="굴림체" pitchFamily="49" charset="-127"/>
              <a:ea typeface="굴림체" pitchFamily="49" charset="-127"/>
            </a:endParaRPr>
          </a:p>
          <a:p>
            <a:pPr marL="342900" indent="-342900">
              <a:lnSpc>
                <a:spcPct val="220000"/>
              </a:lnSpc>
              <a:defRPr/>
            </a:pPr>
            <a:r>
              <a:rPr lang="en-US" altLang="ko-K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5. </a:t>
            </a: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식물 생장 촉진</a:t>
            </a:r>
          </a:p>
          <a:p>
            <a:pPr marL="342900" indent="-342900">
              <a:lnSpc>
                <a:spcPct val="220000"/>
              </a:lnSpc>
              <a:defRPr/>
            </a:pPr>
            <a:r>
              <a:rPr lang="en-US" altLang="ko-K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6. </a:t>
            </a: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전자파의 차단</a:t>
            </a:r>
          </a:p>
          <a:p>
            <a:pPr marL="342900" indent="-342900">
              <a:lnSpc>
                <a:spcPct val="220000"/>
              </a:lnSpc>
              <a:defRPr/>
            </a:pPr>
            <a:r>
              <a:rPr lang="en-US" altLang="ko-K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7. </a:t>
            </a: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원적외선 및 음이온 방사</a:t>
            </a:r>
          </a:p>
          <a:p>
            <a:pPr marL="342900" indent="-342900">
              <a:lnSpc>
                <a:spcPct val="220000"/>
              </a:lnSpc>
              <a:defRPr/>
            </a:pPr>
            <a:r>
              <a:rPr lang="en-US" altLang="ko-K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 </a:t>
            </a: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습도 조절 효과</a:t>
            </a:r>
          </a:p>
        </p:txBody>
      </p:sp>
      <p:pic>
        <p:nvPicPr>
          <p:cNvPr id="106503" name="Picture 7" descr="숯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2057400"/>
            <a:ext cx="182880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4" name="Picture 8" descr="채소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3124200"/>
            <a:ext cx="1905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5" name="Picture 9" descr="숯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4343400"/>
            <a:ext cx="1905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395288" y="188913"/>
            <a:ext cx="8280400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ko-KR" alt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숯의 이용</a:t>
            </a:r>
            <a:endParaRPr lang="ko-KR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5" name="Rectangle 4"/>
          <p:cNvSpPr>
            <a:spLocks noChangeArrowheads="1"/>
          </p:cNvSpPr>
          <p:nvPr/>
        </p:nvSpPr>
        <p:spPr bwMode="auto">
          <a:xfrm>
            <a:off x="381000" y="1371600"/>
            <a:ext cx="800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220000"/>
              </a:lnSpc>
            </a:pPr>
            <a:r>
              <a:rPr lang="en-US" altLang="ko-KR" sz="2000" b="1">
                <a:solidFill>
                  <a:schemeClr val="hlink"/>
                </a:solidFill>
                <a:latin typeface="Tahoma" pitchFamily="34" charset="0"/>
              </a:rPr>
              <a:t> </a:t>
            </a:r>
          </a:p>
          <a:p>
            <a:pPr>
              <a:lnSpc>
                <a:spcPct val="220000"/>
              </a:lnSpc>
            </a:pPr>
            <a:endParaRPr lang="en-US" altLang="ko-KR" sz="2000" b="1">
              <a:solidFill>
                <a:schemeClr val="hlink"/>
              </a:solidFill>
              <a:latin typeface="Tahoma" pitchFamily="34" charset="0"/>
            </a:endParaRPr>
          </a:p>
          <a:p>
            <a:pPr>
              <a:lnSpc>
                <a:spcPct val="220000"/>
              </a:lnSpc>
            </a:pPr>
            <a:endParaRPr lang="en-US" altLang="ko-KR" sz="2000" b="1">
              <a:solidFill>
                <a:schemeClr val="hlink"/>
              </a:solidFill>
              <a:latin typeface="Tahoma" pitchFamily="34" charset="0"/>
            </a:endParaRPr>
          </a:p>
        </p:txBody>
      </p:sp>
      <p:graphicFrame>
        <p:nvGraphicFramePr>
          <p:cNvPr id="2050" name="Object 9"/>
          <p:cNvGraphicFramePr>
            <a:graphicFrameLocks noChangeAspect="1"/>
          </p:cNvGraphicFramePr>
          <p:nvPr/>
        </p:nvGraphicFramePr>
        <p:xfrm>
          <a:off x="4800600" y="4673600"/>
          <a:ext cx="3438525" cy="2068513"/>
        </p:xfrm>
        <a:graphic>
          <a:graphicData uri="http://schemas.openxmlformats.org/presentationml/2006/ole">
            <p:oleObj spid="_x0000_s46082" name="Photo Editor 사진" r:id="rId3" imgW="1076475" imgH="647619" progId="MSPhotoEd.3">
              <p:embed/>
            </p:oleObj>
          </a:graphicData>
        </a:graphic>
      </p:graphicFrame>
      <p:graphicFrame>
        <p:nvGraphicFramePr>
          <p:cNvPr id="2051" name="Object 10"/>
          <p:cNvGraphicFramePr>
            <a:graphicFrameLocks noChangeAspect="1"/>
          </p:cNvGraphicFramePr>
          <p:nvPr/>
        </p:nvGraphicFramePr>
        <p:xfrm>
          <a:off x="914400" y="1168400"/>
          <a:ext cx="2819400" cy="2819400"/>
        </p:xfrm>
        <a:graphic>
          <a:graphicData uri="http://schemas.openxmlformats.org/presentationml/2006/ole">
            <p:oleObj spid="_x0000_s46083" name="Photo Editor 사진" r:id="rId4" imgW="1009791" imgH="1009791" progId="MSPhotoEd.3">
              <p:embed/>
            </p:oleObj>
          </a:graphicData>
        </a:graphic>
      </p:graphicFrame>
      <p:graphicFrame>
        <p:nvGraphicFramePr>
          <p:cNvPr id="2052" name="Object 11"/>
          <p:cNvGraphicFramePr>
            <a:graphicFrameLocks noChangeAspect="1"/>
          </p:cNvGraphicFramePr>
          <p:nvPr/>
        </p:nvGraphicFramePr>
        <p:xfrm>
          <a:off x="685800" y="4064000"/>
          <a:ext cx="3733800" cy="2489200"/>
        </p:xfrm>
        <a:graphic>
          <a:graphicData uri="http://schemas.openxmlformats.org/presentationml/2006/ole">
            <p:oleObj spid="_x0000_s46084" name="Photo Editor 사진" r:id="rId5" imgW="1257476" imgH="838095" progId="MSPhotoEd.3">
              <p:embed/>
            </p:oleObj>
          </a:graphicData>
        </a:graphic>
      </p:graphicFrame>
      <p:graphicFrame>
        <p:nvGraphicFramePr>
          <p:cNvPr id="2053" name="Object 12"/>
          <p:cNvGraphicFramePr>
            <a:graphicFrameLocks noChangeAspect="1"/>
          </p:cNvGraphicFramePr>
          <p:nvPr/>
        </p:nvGraphicFramePr>
        <p:xfrm>
          <a:off x="5257800" y="1168400"/>
          <a:ext cx="3429000" cy="3429000"/>
        </p:xfrm>
        <a:graphic>
          <a:graphicData uri="http://schemas.openxmlformats.org/presentationml/2006/ole">
            <p:oleObj spid="_x0000_s46085" name="Photo Editor 사진" r:id="rId6" imgW="1209524" imgH="1209524" progId="MSPhotoEd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395288" y="188913"/>
            <a:ext cx="8280400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ko-KR" alt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숯의 이용</a:t>
            </a:r>
            <a:endParaRPr lang="ko-KR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3074" name="Object 8"/>
          <p:cNvGraphicFramePr>
            <a:graphicFrameLocks noChangeAspect="1"/>
          </p:cNvGraphicFramePr>
          <p:nvPr/>
        </p:nvGraphicFramePr>
        <p:xfrm>
          <a:off x="1246188" y="1431925"/>
          <a:ext cx="3048000" cy="2424113"/>
        </p:xfrm>
        <a:graphic>
          <a:graphicData uri="http://schemas.openxmlformats.org/presentationml/2006/ole">
            <p:oleObj spid="_x0000_s47106" name="Photo Editor 사진" r:id="rId3" imgW="1257476" imgH="1000000" progId="MSPhotoEd.3">
              <p:embed/>
            </p:oleObj>
          </a:graphicData>
        </a:graphic>
      </p:graphicFrame>
      <p:graphicFrame>
        <p:nvGraphicFramePr>
          <p:cNvPr id="3075" name="Object 9"/>
          <p:cNvGraphicFramePr>
            <a:graphicFrameLocks noChangeAspect="1"/>
          </p:cNvGraphicFramePr>
          <p:nvPr/>
        </p:nvGraphicFramePr>
        <p:xfrm>
          <a:off x="4979988" y="1470025"/>
          <a:ext cx="3048000" cy="2286000"/>
        </p:xfrm>
        <a:graphic>
          <a:graphicData uri="http://schemas.openxmlformats.org/presentationml/2006/ole">
            <p:oleObj spid="_x0000_s47107" name="Photo Editor 사진" r:id="rId4" imgW="4877481" imgH="3657143" progId="MSPhotoEd.3">
              <p:embed/>
            </p:oleObj>
          </a:graphicData>
        </a:graphic>
      </p:graphicFrame>
      <p:graphicFrame>
        <p:nvGraphicFramePr>
          <p:cNvPr id="3076" name="Object 10"/>
          <p:cNvGraphicFramePr>
            <a:graphicFrameLocks noChangeAspect="1"/>
          </p:cNvGraphicFramePr>
          <p:nvPr/>
        </p:nvGraphicFramePr>
        <p:xfrm>
          <a:off x="1246188" y="4022725"/>
          <a:ext cx="3048000" cy="2286000"/>
        </p:xfrm>
        <a:graphic>
          <a:graphicData uri="http://schemas.openxmlformats.org/presentationml/2006/ole">
            <p:oleObj spid="_x0000_s47108" name="Photo Editor 사진" r:id="rId5" imgW="4877481" imgH="3657143" progId="MSPhotoEd.3">
              <p:embed/>
            </p:oleObj>
          </a:graphicData>
        </a:graphic>
      </p:graphicFrame>
      <p:graphicFrame>
        <p:nvGraphicFramePr>
          <p:cNvPr id="3077" name="Object 11"/>
          <p:cNvGraphicFramePr>
            <a:graphicFrameLocks noChangeAspect="1"/>
          </p:cNvGraphicFramePr>
          <p:nvPr/>
        </p:nvGraphicFramePr>
        <p:xfrm>
          <a:off x="4979988" y="4022725"/>
          <a:ext cx="3048000" cy="2211388"/>
        </p:xfrm>
        <a:graphic>
          <a:graphicData uri="http://schemas.openxmlformats.org/presentationml/2006/ole">
            <p:oleObj spid="_x0000_s47109" name="Photo Editor 사진" r:id="rId6" imgW="4877481" imgH="3657143" progId="MSPhotoEd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ChangeArrowheads="1"/>
          </p:cNvSpPr>
          <p:nvPr/>
        </p:nvSpPr>
        <p:spPr bwMode="auto">
          <a:xfrm>
            <a:off x="395288" y="188913"/>
            <a:ext cx="8280400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ko-KR" alt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숯의 이용</a:t>
            </a:r>
            <a:endParaRPr lang="ko-KR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4098" name="Object 8"/>
          <p:cNvGraphicFramePr>
            <a:graphicFrameLocks noChangeAspect="1"/>
          </p:cNvGraphicFramePr>
          <p:nvPr/>
        </p:nvGraphicFramePr>
        <p:xfrm>
          <a:off x="5068888" y="1255713"/>
          <a:ext cx="2743200" cy="2743200"/>
        </p:xfrm>
        <a:graphic>
          <a:graphicData uri="http://schemas.openxmlformats.org/presentationml/2006/ole">
            <p:oleObj spid="_x0000_s48130" name="Photo Editor 사진" r:id="rId3" imgW="857143" imgH="857143" progId="MSPhotoEd.3">
              <p:embed/>
            </p:oleObj>
          </a:graphicData>
        </a:graphic>
      </p:graphicFrame>
      <p:graphicFrame>
        <p:nvGraphicFramePr>
          <p:cNvPr id="4099" name="Object 9"/>
          <p:cNvGraphicFramePr>
            <a:graphicFrameLocks noChangeAspect="1"/>
          </p:cNvGraphicFramePr>
          <p:nvPr/>
        </p:nvGraphicFramePr>
        <p:xfrm>
          <a:off x="4916488" y="3998913"/>
          <a:ext cx="2743200" cy="2743200"/>
        </p:xfrm>
        <a:graphic>
          <a:graphicData uri="http://schemas.openxmlformats.org/presentationml/2006/ole">
            <p:oleObj spid="_x0000_s48131" name="Photo Editor 사진" r:id="rId4" imgW="876190" imgH="876190" progId="MSPhotoEd.3">
              <p:embed/>
            </p:oleObj>
          </a:graphicData>
        </a:graphic>
      </p:graphicFrame>
      <p:graphicFrame>
        <p:nvGraphicFramePr>
          <p:cNvPr id="4100" name="Object 10"/>
          <p:cNvGraphicFramePr>
            <a:graphicFrameLocks noChangeAspect="1"/>
          </p:cNvGraphicFramePr>
          <p:nvPr/>
        </p:nvGraphicFramePr>
        <p:xfrm>
          <a:off x="1335088" y="1179513"/>
          <a:ext cx="2514600" cy="2514600"/>
        </p:xfrm>
        <a:graphic>
          <a:graphicData uri="http://schemas.openxmlformats.org/presentationml/2006/ole">
            <p:oleObj spid="_x0000_s48132" name="Photo Editor 사진" r:id="rId5" imgW="942857" imgH="942857" progId="MSPhotoEd.3">
              <p:embed/>
            </p:oleObj>
          </a:graphicData>
        </a:graphic>
      </p:graphicFrame>
      <p:graphicFrame>
        <p:nvGraphicFramePr>
          <p:cNvPr id="4101" name="Object 11"/>
          <p:cNvGraphicFramePr>
            <a:graphicFrameLocks noChangeAspect="1"/>
          </p:cNvGraphicFramePr>
          <p:nvPr/>
        </p:nvGraphicFramePr>
        <p:xfrm>
          <a:off x="1335088" y="3694113"/>
          <a:ext cx="2925762" cy="2971800"/>
        </p:xfrm>
        <a:graphic>
          <a:graphicData uri="http://schemas.openxmlformats.org/presentationml/2006/ole">
            <p:oleObj spid="_x0000_s48133" name="Photo Editor 사진" r:id="rId6" imgW="1162212" imgH="1181265" progId="MSPhotoEd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sz="3600" b="1" smtClean="0"/>
              <a:t>목초액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288" y="979488"/>
            <a:ext cx="8353425" cy="540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kumimoji="1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개요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정의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탄화 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액화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과정 중에 배출되는 연기를 채집하여 냉각시켜 얻음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- 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숯을 만드는 과정에서 굴뚝을 통해 나오는 연기가 바깥공기에 의해 냉각 응축되어 액체가 되는 것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kumimoji="1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제조공정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숯은 만드는 과정에서 처음에 수증기가 많이 포함된 연기가 배출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연기의 온도가 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80℃ 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이상이 되면 백색의 연기가 방출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양질의 </a:t>
            </a:r>
            <a:r>
              <a:rPr kumimoji="1" lang="ko-KR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목초액을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얻기 위해 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80~150℃ 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사이에서 채취해야 하며 청색의 연기가 나오기 전까지 </a:t>
            </a:r>
            <a:r>
              <a:rPr kumimoji="1" lang="ko-KR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목초액을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채취  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연기가 청색을 띠게 되면 연기의 온도가 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200℃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가 넘으면 리그닌이 분해되어 점착물과 타르가 많아져 유해물질의 양이 증가</a:t>
            </a:r>
            <a:endParaRPr kumimoji="1" lang="ko-KR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sz="3600" b="1" smtClean="0"/>
              <a:t>목초액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0825" y="979488"/>
            <a:ext cx="8713788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kumimoji="1" lang="ko-KR" alt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목초액의 구성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층으로 구성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침강타르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가장 아래층으로 점성이 높은 액체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목초액 또는 조목초액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가운데 층으로 홍차색이나 황갈색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목타르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조목초액 표면에는 얇은 기름층 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kumimoji="1" lang="ko-KR" alt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ko-KR" alt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조목초액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조목초액에는 일부의 타르성분이 녹아있어 이를 용해타르라 함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  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용해타르의 함량이 적은 정제 목초액을 얻기 위해 조목초액을 증류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정제목초액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조목초액응 증류하면 담황색이나 적갈색의 투명한 증류목초액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채취한 조목초액을 용기에 담아두면 용기의 벽에 까만 흑타르가 부착되는 되거나 용액이 현탁되거나 색이 짙어져 점점 불투명해 짐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이는 성분이 불안정하거나 성분끼리 산화중합을 일으켜 변질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변색이 발생</a:t>
            </a:r>
          </a:p>
          <a:p>
            <a:pPr marL="342900" marR="0" lvl="0" indent="-342900" algn="l" defTabSz="914400" rtl="0" eaLnBrk="1" fontAlgn="base" latin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sz="3600" b="1" smtClean="0"/>
              <a:t>목초액의 용도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288" y="979488"/>
            <a:ext cx="8353425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1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kumimoji="1" lang="ko-KR" alt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일반 사용</a:t>
            </a:r>
          </a:p>
          <a:p>
            <a:pPr marL="342900" marR="0" lvl="0" indent="-342900" algn="l" defTabSz="914400" rtl="0" eaLnBrk="1" fontAlgn="base" latinLnBrk="1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농작물의 생산을 증가시키기 위해 성장촉진제로 사용</a:t>
            </a:r>
          </a:p>
          <a:p>
            <a:pPr marL="342900" marR="0" lvl="0" indent="-342900" algn="l" defTabSz="914400" rtl="0" eaLnBrk="1" fontAlgn="base" latinLnBrk="1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악취제거제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살균살충제로 많이 사용 </a:t>
            </a:r>
          </a:p>
          <a:p>
            <a:pPr marL="342900" marR="0" lvl="0" indent="-342900" algn="l" defTabSz="914400" rtl="0" eaLnBrk="1" fontAlgn="base" latinLnBrk="1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</a:p>
          <a:p>
            <a:pPr marL="342900" marR="0" lvl="0" indent="-342900" algn="l" defTabSz="914400" rtl="0" eaLnBrk="1" fontAlgn="base" latinLnBrk="1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kumimoji="1" lang="ko-KR" alt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최근 사용 </a:t>
            </a:r>
          </a:p>
          <a:p>
            <a:pPr marL="342900" marR="0" lvl="0" indent="-342900" algn="l" defTabSz="914400" rtl="0" eaLnBrk="1" fontAlgn="base" latinLnBrk="1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유기농산물의 소비가 증가함에 따라 농약대신 목초액의 사용량이 큰폭으로 증가 </a:t>
            </a:r>
          </a:p>
          <a:p>
            <a:pPr marL="342900" marR="0" lvl="0" indent="-342900" algn="l" defTabSz="914400" rtl="0" eaLnBrk="1" fontAlgn="base" latinLnBrk="1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목초액을 토양에 살포하거나 엽면에 살포하면 종자의 발아 및 농작물의 성장에 도움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1" fontAlgn="base" latinLnBrk="1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병해충해 방제에 효과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토마토나 오이재배시 잎이나 뿌리에 살포하면 선충피해와 토양의 병해충을 방지 </a:t>
            </a:r>
          </a:p>
          <a:p>
            <a:pPr marL="342900" marR="0" lvl="0" indent="-342900" algn="l" defTabSz="914400" rtl="0" eaLnBrk="1" fontAlgn="base" latinLnBrk="1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역병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노균병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입고병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곰팡이에 의해 발생되는 병을 방제</a:t>
            </a:r>
          </a:p>
          <a:p>
            <a:pPr marL="342900" marR="0" lvl="0" indent="-342900" algn="l" defTabSz="914400" rtl="0" eaLnBrk="1" fontAlgn="base" latinLnBrk="1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냄세제거를 위해 축사의 분뇨처리장에 사용</a:t>
            </a:r>
          </a:p>
          <a:p>
            <a:pPr marL="342900" marR="0" lvl="0" indent="-342900" algn="l" defTabSz="914400" rtl="0" eaLnBrk="1" fontAlgn="base" latinLnBrk="1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식품첨가제로 사용되며 생선이나 육류에 사용하여 훈제제품으로 사용 </a:t>
            </a:r>
          </a:p>
          <a:p>
            <a:pPr marL="342900" marR="0" lvl="0" indent="-342900" algn="l" defTabSz="914400" rtl="0" eaLnBrk="1" fontAlgn="base" latinLnBrk="1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연기의 온도가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80℃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이상이 되면 백색의 연기가 방출</a:t>
            </a:r>
            <a:r>
              <a:rPr kumimoji="1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1" lang="ko-KR" alt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sz="3600" b="1" smtClean="0"/>
              <a:t>목초액의 용도 </a:t>
            </a:r>
          </a:p>
        </p:txBody>
      </p:sp>
      <p:pic>
        <p:nvPicPr>
          <p:cNvPr id="49154" name="Picture 2" descr="http://tv02.search.naver.net/thumbnails?type=r150&amp;q=http://blogfiles.naver.net/20091123_229/bonaventuras_1258941473426D5FfJ_jpg/%B9%AB%C7%E3%B0%A1%B8%F1%C3%CA%BE%D71_bonaventuras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071678"/>
            <a:ext cx="2143140" cy="2143140"/>
          </a:xfrm>
          <a:prstGeom prst="rect">
            <a:avLst/>
          </a:prstGeom>
          <a:noFill/>
        </p:spPr>
      </p:pic>
      <p:pic>
        <p:nvPicPr>
          <p:cNvPr id="49156" name="Picture 4" descr="http://tv01.search.naver.net/thumbnails?type=r150&amp;q=http://blogfiles.naver.net/data19/2007/5/11/227/%B8%F1%C3%CA%BE%D7%BA%F1%B4%A9_1-binuda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2071678"/>
            <a:ext cx="2143140" cy="2143140"/>
          </a:xfrm>
          <a:prstGeom prst="rect">
            <a:avLst/>
          </a:prstGeom>
          <a:noFill/>
        </p:spPr>
      </p:pic>
      <p:pic>
        <p:nvPicPr>
          <p:cNvPr id="49158" name="Picture 6" descr="지식쇼핑 썸네일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84" y="2071678"/>
            <a:ext cx="2143140" cy="2143140"/>
          </a:xfrm>
          <a:prstGeom prst="rect">
            <a:avLst/>
          </a:prstGeom>
          <a:noFill/>
        </p:spPr>
      </p:pic>
      <p:sp>
        <p:nvSpPr>
          <p:cNvPr id="8" name="직사각형 7"/>
          <p:cNvSpPr/>
          <p:nvPr/>
        </p:nvSpPr>
        <p:spPr>
          <a:xfrm>
            <a:off x="500034" y="4782933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hlinkClick r:id="rId8"/>
              </a:rPr>
              <a:t>http://cafe.naver.com/yp8282.cafe?iframe_url=/ArticleRead.nhn%3Farticleid=2816</a:t>
            </a:r>
            <a:r>
              <a:rPr lang="en-US" altLang="ko-KR" dirty="0" smtClean="0">
                <a:hlinkClick r:id="rId8"/>
              </a:rPr>
              <a:t>&amp;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목재</a:t>
            </a:r>
            <a:r>
              <a:rPr lang="en-US" altLang="ko-KR" sz="3600" b="1" dirty="0" smtClean="0"/>
              <a:t> </a:t>
            </a:r>
            <a:r>
              <a:rPr lang="ko-KR" altLang="en-US" sz="3600" b="1" dirty="0" smtClean="0"/>
              <a:t>자원과 경제성 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세계의 목재 자원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세계의 산림 면적 </a:t>
            </a:r>
            <a:r>
              <a:rPr lang="en-US" altLang="ko-KR" sz="1800" dirty="0" smtClean="0">
                <a:latin typeface="+mj-lt"/>
              </a:rPr>
              <a:t>35</a:t>
            </a:r>
            <a:r>
              <a:rPr lang="ko-KR" altLang="en-US" sz="1800" dirty="0" smtClean="0">
                <a:latin typeface="+mj-lt"/>
              </a:rPr>
              <a:t>억 </a:t>
            </a:r>
            <a:r>
              <a:rPr lang="en-US" altLang="ko-KR" sz="1800" dirty="0" smtClean="0">
                <a:latin typeface="+mj-lt"/>
              </a:rPr>
              <a:t>ha, </a:t>
            </a:r>
            <a:r>
              <a:rPr lang="ko-KR" altLang="en-US" sz="1800" dirty="0" smtClean="0">
                <a:latin typeface="+mj-lt"/>
              </a:rPr>
              <a:t>총 </a:t>
            </a:r>
            <a:r>
              <a:rPr lang="ko-KR" altLang="en-US" sz="1800" dirty="0" err="1" smtClean="0">
                <a:latin typeface="+mj-lt"/>
              </a:rPr>
              <a:t>축적량은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3,837</a:t>
            </a:r>
            <a:r>
              <a:rPr lang="ko-KR" altLang="en-US" sz="1800" dirty="0" smtClean="0">
                <a:latin typeface="+mj-lt"/>
              </a:rPr>
              <a:t>억 </a:t>
            </a:r>
            <a:r>
              <a:rPr lang="en-US" altLang="ko-KR" sz="1800" dirty="0" smtClean="0">
                <a:latin typeface="+mj-lt"/>
              </a:rPr>
              <a:t>m</a:t>
            </a:r>
            <a:r>
              <a:rPr lang="en-US" altLang="ko-KR" sz="1800" baseline="30000" dirty="0" smtClean="0">
                <a:latin typeface="+mj-lt"/>
              </a:rPr>
              <a:t>3</a:t>
            </a:r>
            <a:r>
              <a:rPr lang="ko-KR" altLang="en-US" sz="1800" dirty="0" smtClean="0">
                <a:latin typeface="+mj-lt"/>
              </a:rPr>
              <a:t>으로 추정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목재 소비량은 인구와 비례하여 계속 증가하고 </a:t>
            </a:r>
            <a:r>
              <a:rPr lang="en-US" altLang="ko-KR" sz="1800" dirty="0" smtClean="0">
                <a:latin typeface="+mj-lt"/>
              </a:rPr>
              <a:t>1</a:t>
            </a:r>
            <a:r>
              <a:rPr lang="ko-KR" altLang="en-US" sz="1800" dirty="0" smtClean="0">
                <a:latin typeface="+mj-lt"/>
              </a:rPr>
              <a:t>인당 연간 목재 소비량은 약 </a:t>
            </a:r>
            <a:r>
              <a:rPr lang="en-US" altLang="ko-KR" sz="1800" dirty="0" smtClean="0">
                <a:latin typeface="+mj-lt"/>
              </a:rPr>
              <a:t>0.7 m</a:t>
            </a:r>
            <a:r>
              <a:rPr lang="en-US" altLang="ko-KR" sz="1800" baseline="30000" dirty="0" smtClean="0">
                <a:latin typeface="+mj-lt"/>
              </a:rPr>
              <a:t>3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- 2005</a:t>
            </a:r>
            <a:r>
              <a:rPr lang="ko-KR" altLang="en-US" sz="1800" dirty="0" smtClean="0">
                <a:latin typeface="+mj-lt"/>
              </a:rPr>
              <a:t>년</a:t>
            </a:r>
            <a:r>
              <a:rPr lang="en-US" altLang="ko-KR" sz="1800" dirty="0" smtClean="0">
                <a:latin typeface="+mj-lt"/>
              </a:rPr>
              <a:t> </a:t>
            </a:r>
            <a:r>
              <a:rPr lang="ko-KR" altLang="en-US" sz="1800" dirty="0" smtClean="0">
                <a:latin typeface="+mj-lt"/>
              </a:rPr>
              <a:t>말</a:t>
            </a:r>
            <a:r>
              <a:rPr lang="en-US" altLang="ko-KR" sz="1800" dirty="0" smtClean="0">
                <a:latin typeface="+mj-lt"/>
              </a:rPr>
              <a:t> 65</a:t>
            </a:r>
            <a:r>
              <a:rPr lang="ko-KR" altLang="en-US" sz="1800" dirty="0" smtClean="0">
                <a:latin typeface="+mj-lt"/>
              </a:rPr>
              <a:t>억을 돌파한 인구는 </a:t>
            </a:r>
            <a:r>
              <a:rPr lang="en-US" altLang="ko-KR" sz="1800" dirty="0" smtClean="0">
                <a:latin typeface="+mj-lt"/>
              </a:rPr>
              <a:t>2010</a:t>
            </a:r>
            <a:r>
              <a:rPr lang="ko-KR" altLang="en-US" sz="1800" dirty="0" smtClean="0">
                <a:latin typeface="+mj-lt"/>
              </a:rPr>
              <a:t>년 이후 </a:t>
            </a:r>
            <a:r>
              <a:rPr lang="en-US" altLang="ko-KR" sz="1800" dirty="0" smtClean="0">
                <a:latin typeface="+mj-lt"/>
              </a:rPr>
              <a:t>70</a:t>
            </a:r>
            <a:r>
              <a:rPr lang="ko-KR" altLang="en-US" sz="1800" dirty="0" smtClean="0">
                <a:latin typeface="+mj-lt"/>
              </a:rPr>
              <a:t>억 이상으로 증가될 것으로 예상되며 목재 소비량은 </a:t>
            </a:r>
            <a:r>
              <a:rPr lang="en-US" altLang="ko-KR" sz="1800" dirty="0" smtClean="0">
                <a:latin typeface="+mj-lt"/>
              </a:rPr>
              <a:t>50</a:t>
            </a:r>
            <a:r>
              <a:rPr lang="ko-KR" altLang="en-US" sz="1800" dirty="0" smtClean="0">
                <a:latin typeface="+mj-lt"/>
              </a:rPr>
              <a:t>억</a:t>
            </a:r>
            <a:r>
              <a:rPr lang="en-US" altLang="ko-KR" sz="1800" dirty="0" smtClean="0">
                <a:latin typeface="+mj-lt"/>
              </a:rPr>
              <a:t>m</a:t>
            </a:r>
            <a:r>
              <a:rPr lang="en-US" altLang="ko-KR" sz="1800" baseline="30000" dirty="0" smtClean="0">
                <a:latin typeface="+mj-lt"/>
              </a:rPr>
              <a:t>3</a:t>
            </a:r>
            <a:r>
              <a:rPr lang="ko-KR" altLang="en-US" sz="1800" dirty="0" smtClean="0">
                <a:latin typeface="+mj-lt"/>
              </a:rPr>
              <a:t> 예상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이 수요량은 공급에 문제가 없을 것으로 예상되나 지역적인 불균형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선진 공업지역의 과도 벌채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자연환경 보존 등 공익기능이 높아져 목재 가격이 일반 물가 상승 속도보다 빨리 상승 </a:t>
            </a:r>
            <a:r>
              <a:rPr lang="en-US" altLang="ko-KR" sz="1800" dirty="0" smtClean="0">
                <a:latin typeface="+mj-lt"/>
              </a:rPr>
              <a:t> </a:t>
            </a:r>
            <a:endParaRPr lang="en-US" altLang="ko-K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목재</a:t>
            </a:r>
            <a:r>
              <a:rPr lang="en-US" altLang="ko-KR" sz="3600" b="1" dirty="0" smtClean="0"/>
              <a:t> </a:t>
            </a:r>
            <a:r>
              <a:rPr lang="ko-KR" altLang="en-US" sz="3600" b="1" dirty="0" smtClean="0"/>
              <a:t>자원과 경제성 </a:t>
            </a:r>
            <a:endParaRPr lang="ko-KR" altLang="en-US" sz="3600" b="1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285722" y="1397000"/>
          <a:ext cx="8643995" cy="5104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799"/>
                <a:gridCol w="1728799"/>
                <a:gridCol w="1728799"/>
                <a:gridCol w="1600211"/>
                <a:gridCol w="1857387"/>
              </a:tblGrid>
              <a:tr h="4960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구분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육지면적</a:t>
                      </a:r>
                      <a:endParaRPr lang="en-US" altLang="ko-KR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(100</a:t>
                      </a:r>
                      <a:r>
                        <a:rPr lang="ko-KR" altLang="en-US" dirty="0" smtClean="0"/>
                        <a:t>만 </a:t>
                      </a:r>
                      <a:r>
                        <a:rPr lang="en-US" altLang="ko-KR" dirty="0" smtClean="0"/>
                        <a:t>ha)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삼림면적</a:t>
                      </a:r>
                      <a:endParaRPr lang="en-US" altLang="ko-KR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(100</a:t>
                      </a:r>
                      <a:r>
                        <a:rPr lang="ko-KR" altLang="en-US" dirty="0" smtClean="0"/>
                        <a:t>만 </a:t>
                      </a:r>
                      <a:r>
                        <a:rPr lang="en-US" altLang="ko-KR" dirty="0" smtClean="0"/>
                        <a:t>ha)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추정 </a:t>
                      </a:r>
                      <a:r>
                        <a:rPr lang="ko-KR" altLang="en-US" dirty="0" err="1" smtClean="0"/>
                        <a:t>축적량</a:t>
                      </a:r>
                      <a:endParaRPr lang="en-US" altLang="ko-KR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억 </a:t>
                      </a:r>
                      <a:r>
                        <a:rPr lang="en-US" altLang="ko-KR" dirty="0" smtClean="0"/>
                        <a:t>m</a:t>
                      </a:r>
                      <a:r>
                        <a:rPr lang="en-US" altLang="ko-KR" baseline="30000" dirty="0" smtClean="0"/>
                        <a:t>3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</a:t>
                      </a:r>
                      <a:r>
                        <a:rPr lang="ko-KR" altLang="en-US" dirty="0" smtClean="0"/>
                        <a:t>인당 삼림면적</a:t>
                      </a:r>
                      <a:endParaRPr lang="en-US" altLang="ko-KR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(ha/</a:t>
                      </a:r>
                      <a:r>
                        <a:rPr lang="ko-KR" altLang="en-US" dirty="0" smtClean="0"/>
                        <a:t>인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960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북아메리카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1,838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457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534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1.6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960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/>
                        <a:t>중아메리카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264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75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124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0.6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960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남아메리카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1,752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871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970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2.7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960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아프리카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2,937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520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556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0.7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960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유럽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472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146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192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0.3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960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러시아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2,105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816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842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2.8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960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아시아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2,677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474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486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0.1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960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태평양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845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91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132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3.2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960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세계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12,980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3,454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3,837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0.6</a:t>
                      </a:r>
                      <a:endParaRPr lang="ko-KR" alt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목재</a:t>
            </a:r>
            <a:r>
              <a:rPr lang="en-US" altLang="ko-KR" sz="3600" b="1" dirty="0" smtClean="0"/>
              <a:t> </a:t>
            </a:r>
            <a:r>
              <a:rPr lang="ko-KR" altLang="en-US" sz="3600" b="1" dirty="0" smtClean="0"/>
              <a:t>자원과 경제성 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251777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경제성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세계 원목 소비량은 </a:t>
            </a:r>
            <a:r>
              <a:rPr lang="en-US" altLang="ko-KR" sz="1800" dirty="0" smtClean="0">
                <a:latin typeface="+mj-lt"/>
              </a:rPr>
              <a:t>10</a:t>
            </a:r>
            <a:r>
              <a:rPr lang="ko-KR" altLang="en-US" sz="1800" dirty="0" smtClean="0">
                <a:latin typeface="+mj-lt"/>
              </a:rPr>
              <a:t>억 톤으로 철과 강철의 연간 생산량과 동등한 양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- 1995</a:t>
            </a:r>
            <a:r>
              <a:rPr lang="ko-KR" altLang="en-US" sz="1800" dirty="0" smtClean="0">
                <a:latin typeface="+mj-lt"/>
              </a:rPr>
              <a:t>년 </a:t>
            </a:r>
            <a:r>
              <a:rPr lang="en-US" altLang="ko-KR" sz="1800" dirty="0" smtClean="0">
                <a:latin typeface="+mj-lt"/>
              </a:rPr>
              <a:t>1</a:t>
            </a:r>
            <a:r>
              <a:rPr lang="ko-KR" altLang="en-US" sz="1800" dirty="0" smtClean="0">
                <a:latin typeface="+mj-lt"/>
              </a:rPr>
              <a:t>년 동안 미국에서 사용된 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콘크리트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알루미늄 등을 모두 합친 부피보다 더 많음</a:t>
            </a:r>
            <a:r>
              <a:rPr lang="en-US" altLang="ko-KR" sz="1800" dirty="0" smtClean="0">
                <a:latin typeface="+mj-lt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용도는 </a:t>
            </a:r>
            <a:r>
              <a:rPr lang="ko-KR" altLang="en-US" sz="1800" dirty="0" err="1" smtClean="0">
                <a:latin typeface="+mj-lt"/>
              </a:rPr>
              <a:t>제재품에서</a:t>
            </a:r>
            <a:r>
              <a:rPr lang="ko-KR" altLang="en-US" sz="1800" dirty="0" smtClean="0">
                <a:latin typeface="+mj-lt"/>
              </a:rPr>
              <a:t> 목질판상제품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집성재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목재복합체</a:t>
            </a:r>
            <a:r>
              <a:rPr lang="en-US" altLang="ko-KR" sz="1800" dirty="0" smtClean="0">
                <a:latin typeface="+mj-lt"/>
              </a:rPr>
              <a:t>)</a:t>
            </a:r>
            <a:r>
              <a:rPr lang="ko-KR" altLang="en-US" sz="1800" dirty="0" smtClean="0">
                <a:latin typeface="+mj-lt"/>
              </a:rPr>
              <a:t>가 대체되고 있음</a:t>
            </a:r>
            <a:r>
              <a:rPr lang="en-US" altLang="ko-KR" sz="1800" dirty="0" smtClean="0">
                <a:latin typeface="+mj-lt"/>
              </a:rPr>
              <a:t>.</a:t>
            </a:r>
            <a:endParaRPr lang="en-US" altLang="ko-K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목재</a:t>
            </a:r>
            <a:r>
              <a:rPr lang="en-US" altLang="ko-KR" sz="3600" b="1" dirty="0" smtClean="0"/>
              <a:t> </a:t>
            </a:r>
            <a:r>
              <a:rPr lang="ko-KR" altLang="en-US" sz="3600" b="1" dirty="0" smtClean="0"/>
              <a:t>자원과 경제성 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294640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우리나라의 목재자원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산림 면적은 국토면적 </a:t>
            </a:r>
            <a:r>
              <a:rPr lang="en-US" altLang="ko-KR" sz="1800" dirty="0" smtClean="0">
                <a:latin typeface="+mj-lt"/>
              </a:rPr>
              <a:t>994</a:t>
            </a:r>
            <a:r>
              <a:rPr lang="ko-KR" altLang="en-US" sz="1800" dirty="0" smtClean="0">
                <a:latin typeface="+mj-lt"/>
              </a:rPr>
              <a:t>만 </a:t>
            </a:r>
            <a:r>
              <a:rPr lang="en-US" altLang="ko-KR" sz="1800" dirty="0" smtClean="0">
                <a:latin typeface="+mj-lt"/>
              </a:rPr>
              <a:t>ha</a:t>
            </a:r>
            <a:r>
              <a:rPr lang="ko-KR" altLang="en-US" sz="1800" dirty="0" smtClean="0">
                <a:latin typeface="+mj-lt"/>
              </a:rPr>
              <a:t>의 </a:t>
            </a:r>
            <a:r>
              <a:rPr lang="en-US" altLang="ko-KR" sz="1800" dirty="0" smtClean="0">
                <a:latin typeface="+mj-lt"/>
              </a:rPr>
              <a:t>65%</a:t>
            </a:r>
            <a:r>
              <a:rPr lang="ko-KR" altLang="en-US" sz="1800" dirty="0" smtClean="0">
                <a:latin typeface="+mj-lt"/>
              </a:rPr>
              <a:t>에 해당하는 약 </a:t>
            </a:r>
            <a:r>
              <a:rPr lang="en-US" altLang="ko-KR" sz="1800" dirty="0" smtClean="0">
                <a:latin typeface="+mj-lt"/>
              </a:rPr>
              <a:t>640</a:t>
            </a:r>
            <a:r>
              <a:rPr lang="ko-KR" altLang="en-US" sz="1800" dirty="0" smtClean="0">
                <a:latin typeface="+mj-lt"/>
              </a:rPr>
              <a:t>만 </a:t>
            </a:r>
            <a:r>
              <a:rPr lang="en-US" altLang="ko-KR" sz="1800" dirty="0" smtClean="0">
                <a:latin typeface="+mj-lt"/>
              </a:rPr>
              <a:t>ha</a:t>
            </a:r>
            <a:r>
              <a:rPr lang="ko-KR" altLang="en-US" sz="1800" dirty="0" smtClean="0">
                <a:latin typeface="+mj-lt"/>
              </a:rPr>
              <a:t>로서 </a:t>
            </a:r>
            <a:r>
              <a:rPr lang="ko-KR" altLang="en-US" sz="1800" dirty="0" err="1" smtClean="0">
                <a:latin typeface="+mj-lt"/>
              </a:rPr>
              <a:t>산림국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err="1" smtClean="0">
                <a:latin typeface="+mj-lt"/>
              </a:rPr>
              <a:t>유령림</a:t>
            </a:r>
            <a:r>
              <a:rPr lang="en-US" altLang="ko-KR" sz="1800" dirty="0" smtClean="0">
                <a:latin typeface="+mj-lt"/>
              </a:rPr>
              <a:t>: 20</a:t>
            </a:r>
            <a:r>
              <a:rPr lang="ko-KR" altLang="en-US" sz="1800" dirty="0" smtClean="0">
                <a:latin typeface="+mj-lt"/>
              </a:rPr>
              <a:t>년생 이하 </a:t>
            </a:r>
            <a:r>
              <a:rPr lang="en-US" altLang="ko-KR" sz="1800" dirty="0" smtClean="0">
                <a:latin typeface="+mj-lt"/>
              </a:rPr>
              <a:t>(203</a:t>
            </a:r>
            <a:r>
              <a:rPr lang="ko-KR" altLang="en-US" sz="1800" dirty="0" smtClean="0">
                <a:latin typeface="+mj-lt"/>
              </a:rPr>
              <a:t>만 </a:t>
            </a:r>
            <a:r>
              <a:rPr lang="en-US" altLang="ko-KR" sz="1800" dirty="0" smtClean="0">
                <a:latin typeface="+mj-lt"/>
              </a:rPr>
              <a:t>ha, 32%), </a:t>
            </a:r>
            <a:r>
              <a:rPr lang="ko-KR" altLang="en-US" sz="1800" dirty="0" smtClean="0">
                <a:latin typeface="+mj-lt"/>
              </a:rPr>
              <a:t>청년기</a:t>
            </a:r>
            <a:r>
              <a:rPr lang="en-US" altLang="ko-KR" sz="1800" dirty="0" smtClean="0">
                <a:latin typeface="+mj-lt"/>
              </a:rPr>
              <a:t>: 20~40</a:t>
            </a:r>
            <a:r>
              <a:rPr lang="ko-KR" altLang="en-US" sz="1800" dirty="0" smtClean="0">
                <a:latin typeface="+mj-lt"/>
              </a:rPr>
              <a:t>년생 </a:t>
            </a:r>
            <a:r>
              <a:rPr lang="en-US" altLang="ko-KR" sz="1800" dirty="0" smtClean="0">
                <a:latin typeface="+mj-lt"/>
              </a:rPr>
              <a:t>(372</a:t>
            </a:r>
            <a:r>
              <a:rPr lang="ko-KR" altLang="en-US" sz="1800" dirty="0" smtClean="0">
                <a:latin typeface="+mj-lt"/>
              </a:rPr>
              <a:t>만 </a:t>
            </a:r>
            <a:r>
              <a:rPr lang="en-US" altLang="ko-KR" sz="1800" dirty="0" smtClean="0">
                <a:latin typeface="+mj-lt"/>
              </a:rPr>
              <a:t>ha, 58%)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나무들이</a:t>
            </a:r>
            <a:r>
              <a:rPr lang="en-US" altLang="ko-KR" sz="1800" dirty="0" smtClean="0">
                <a:latin typeface="+mj-lt"/>
              </a:rPr>
              <a:t> </a:t>
            </a:r>
            <a:r>
              <a:rPr lang="ko-KR" altLang="en-US" sz="1800" dirty="0" smtClean="0">
                <a:latin typeface="+mj-lt"/>
              </a:rPr>
              <a:t>본격적으로 자라나는 시기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세계 각국의 </a:t>
            </a:r>
            <a:r>
              <a:rPr lang="en-US" altLang="ko-KR" sz="1800" dirty="0" smtClean="0">
                <a:latin typeface="+mj-lt"/>
              </a:rPr>
              <a:t>ha</a:t>
            </a:r>
            <a:r>
              <a:rPr lang="ko-KR" altLang="en-US" sz="1800" dirty="0" smtClean="0">
                <a:latin typeface="+mj-lt"/>
              </a:rPr>
              <a:t>당 평균임목축적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스위스 </a:t>
            </a:r>
            <a:r>
              <a:rPr lang="en-US" altLang="ko-KR" sz="1800" dirty="0" smtClean="0">
                <a:latin typeface="+mj-lt"/>
              </a:rPr>
              <a:t>333m</a:t>
            </a:r>
            <a:r>
              <a:rPr lang="en-US" altLang="ko-KR" sz="1800" baseline="30000" dirty="0" smtClean="0">
                <a:latin typeface="+mj-lt"/>
              </a:rPr>
              <a:t>3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독일 </a:t>
            </a:r>
            <a:r>
              <a:rPr lang="en-US" altLang="ko-KR" sz="1800" dirty="0" smtClean="0">
                <a:latin typeface="+mj-lt"/>
              </a:rPr>
              <a:t>277</a:t>
            </a:r>
            <a:r>
              <a:rPr lang="en-US" altLang="ko-KR" sz="1800" dirty="0" smtClean="0"/>
              <a:t>m</a:t>
            </a:r>
            <a:r>
              <a:rPr lang="en-US" altLang="ko-KR" sz="1800" baseline="30000" dirty="0" smtClean="0"/>
              <a:t>3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일본 </a:t>
            </a:r>
            <a:r>
              <a:rPr lang="en-US" altLang="ko-KR" sz="1800" dirty="0" smtClean="0">
                <a:latin typeface="+mj-lt"/>
              </a:rPr>
              <a:t>139</a:t>
            </a:r>
            <a:r>
              <a:rPr lang="en-US" altLang="ko-KR" sz="1800" dirty="0" smtClean="0"/>
              <a:t>m</a:t>
            </a:r>
            <a:r>
              <a:rPr lang="en-US" altLang="ko-KR" sz="1800" baseline="30000" dirty="0" smtClean="0"/>
              <a:t>3</a:t>
            </a:r>
            <a:r>
              <a:rPr lang="en-US" altLang="ko-KR" sz="1800" dirty="0" smtClean="0">
                <a:latin typeface="+mj-lt"/>
              </a:rPr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우리나라는 </a:t>
            </a:r>
            <a:r>
              <a:rPr lang="en-US" altLang="ko-KR" sz="1800" dirty="0" smtClean="0">
                <a:latin typeface="+mj-lt"/>
              </a:rPr>
              <a:t>2001</a:t>
            </a:r>
            <a:r>
              <a:rPr lang="ko-KR" altLang="en-US" sz="1800" dirty="0" smtClean="0">
                <a:latin typeface="+mj-lt"/>
              </a:rPr>
              <a:t>년 말 </a:t>
            </a:r>
            <a:r>
              <a:rPr lang="en-US" altLang="ko-KR" sz="1800" dirty="0" smtClean="0">
                <a:latin typeface="+mj-lt"/>
              </a:rPr>
              <a:t>67</a:t>
            </a:r>
            <a:r>
              <a:rPr lang="en-US" altLang="ko-KR" sz="1800" dirty="0" smtClean="0"/>
              <a:t>m</a:t>
            </a:r>
            <a:r>
              <a:rPr lang="en-US" altLang="ko-KR" sz="1800" baseline="30000" dirty="0" smtClean="0"/>
              <a:t>3</a:t>
            </a:r>
            <a:r>
              <a:rPr lang="ko-KR" altLang="en-US" sz="1800" dirty="0" smtClean="0">
                <a:latin typeface="+mj-lt"/>
              </a:rPr>
              <a:t>에서 </a:t>
            </a:r>
            <a:r>
              <a:rPr lang="en-US" altLang="ko-KR" sz="1800" dirty="0" smtClean="0">
                <a:latin typeface="+mj-lt"/>
              </a:rPr>
              <a:t>2004</a:t>
            </a:r>
            <a:r>
              <a:rPr lang="ko-KR" altLang="en-US" sz="1800" dirty="0" smtClean="0">
                <a:latin typeface="+mj-lt"/>
              </a:rPr>
              <a:t>년 </a:t>
            </a:r>
            <a:r>
              <a:rPr lang="en-US" altLang="ko-KR" sz="1800" dirty="0" smtClean="0">
                <a:latin typeface="+mj-lt"/>
              </a:rPr>
              <a:t>76</a:t>
            </a:r>
            <a:r>
              <a:rPr lang="en-US" altLang="ko-KR" sz="1800" dirty="0" smtClean="0"/>
              <a:t>m</a:t>
            </a:r>
            <a:r>
              <a:rPr lang="en-US" altLang="ko-KR" sz="1800" baseline="30000" dirty="0" smtClean="0"/>
              <a:t>3</a:t>
            </a:r>
            <a:r>
              <a:rPr lang="ko-KR" altLang="en-US" sz="1800" dirty="0" smtClean="0">
                <a:latin typeface="+mj-lt"/>
              </a:rPr>
              <a:t>으로 계속 증가</a:t>
            </a:r>
            <a:r>
              <a:rPr lang="en-US" altLang="ko-KR" sz="1800" dirty="0" smtClean="0">
                <a:latin typeface="+mj-lt"/>
              </a:rPr>
              <a:t> 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</a:t>
            </a:r>
            <a:endParaRPr lang="en-US" altLang="ko-KR" sz="1800" dirty="0">
              <a:latin typeface="+mj-lt"/>
            </a:endParaRPr>
          </a:p>
        </p:txBody>
      </p:sp>
      <p:graphicFrame>
        <p:nvGraphicFramePr>
          <p:cNvPr id="4" name="Group 311"/>
          <p:cNvGraphicFramePr>
            <a:graphicFrameLocks noGrp="1"/>
          </p:cNvGraphicFramePr>
          <p:nvPr/>
        </p:nvGraphicFramePr>
        <p:xfrm>
          <a:off x="322263" y="4529158"/>
          <a:ext cx="8496300" cy="1828800"/>
        </p:xfrm>
        <a:graphic>
          <a:graphicData uri="http://schemas.openxmlformats.org/drawingml/2006/table">
            <a:tbl>
              <a:tblPr/>
              <a:tblGrid>
                <a:gridCol w="1370012"/>
                <a:gridCol w="1295400"/>
                <a:gridCol w="1295400"/>
                <a:gridCol w="1439863"/>
                <a:gridCol w="1439862"/>
                <a:gridCol w="1655763"/>
              </a:tblGrid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구분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면적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(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천 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ha)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축적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(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백만 ㎥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)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ha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당 축적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(㎥)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국유림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1,497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 23.4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159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 30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 106.2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공유림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  489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  7.6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 42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  8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  85.7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사유림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4,403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 67.0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325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 62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  73.8 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총   계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6,389 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100%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526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100%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  82.3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목재</a:t>
            </a:r>
            <a:r>
              <a:rPr lang="en-US" altLang="ko-KR" sz="3600" b="1" dirty="0" smtClean="0"/>
              <a:t> </a:t>
            </a:r>
            <a:r>
              <a:rPr lang="ko-KR" altLang="en-US" sz="3600" b="1" dirty="0" smtClean="0"/>
              <a:t>자원과 경제성 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우리나라의 목재 수요량 및 목재 </a:t>
            </a:r>
            <a:r>
              <a:rPr lang="ko-KR" altLang="en-US" sz="2000" b="1" dirty="0" err="1" smtClean="0">
                <a:latin typeface="+mj-lt"/>
              </a:rPr>
              <a:t>자급율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연 </a:t>
            </a:r>
            <a:r>
              <a:rPr lang="en-US" altLang="ko-KR" sz="1800" dirty="0" smtClean="0">
                <a:latin typeface="+mj-lt"/>
              </a:rPr>
              <a:t>3</a:t>
            </a:r>
            <a:r>
              <a:rPr lang="ko-KR" altLang="en-US" sz="1800" dirty="0" smtClean="0">
                <a:latin typeface="+mj-lt"/>
              </a:rPr>
              <a:t>천만 </a:t>
            </a:r>
            <a:r>
              <a:rPr lang="en-US" altLang="ko-KR" sz="1800" dirty="0" smtClean="0">
                <a:latin typeface="+mj-lt"/>
              </a:rPr>
              <a:t>m</a:t>
            </a:r>
            <a:r>
              <a:rPr lang="en-US" altLang="ko-KR" sz="1800" baseline="30000" dirty="0" smtClean="0">
                <a:latin typeface="+mj-lt"/>
              </a:rPr>
              <a:t>3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- 1995</a:t>
            </a:r>
            <a:r>
              <a:rPr lang="ko-KR" altLang="en-US" sz="1800" dirty="0" smtClean="0">
                <a:latin typeface="+mj-lt"/>
              </a:rPr>
              <a:t>년 </a:t>
            </a:r>
            <a:r>
              <a:rPr lang="en-US" altLang="ko-KR" sz="1800" dirty="0" smtClean="0">
                <a:latin typeface="+mj-lt"/>
              </a:rPr>
              <a:t>5%, 2001</a:t>
            </a:r>
            <a:r>
              <a:rPr lang="ko-KR" altLang="en-US" sz="1800" dirty="0" smtClean="0">
                <a:latin typeface="+mj-lt"/>
              </a:rPr>
              <a:t>년 </a:t>
            </a:r>
            <a:r>
              <a:rPr lang="en-US" altLang="ko-KR" sz="1800" dirty="0" smtClean="0">
                <a:latin typeface="+mj-lt"/>
              </a:rPr>
              <a:t>5.8%, 2005</a:t>
            </a:r>
            <a:r>
              <a:rPr lang="ko-KR" altLang="en-US" sz="1800" dirty="0" smtClean="0">
                <a:latin typeface="+mj-lt"/>
              </a:rPr>
              <a:t>년 </a:t>
            </a:r>
            <a:r>
              <a:rPr lang="en-US" altLang="ko-KR" sz="1800" dirty="0" smtClean="0">
                <a:latin typeface="+mj-lt"/>
              </a:rPr>
              <a:t>8.6%</a:t>
            </a:r>
            <a:r>
              <a:rPr lang="ko-KR" altLang="en-US" sz="1800" dirty="0" smtClean="0">
                <a:latin typeface="+mj-lt"/>
              </a:rPr>
              <a:t>로 매년 증가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- 2010</a:t>
            </a:r>
            <a:r>
              <a:rPr lang="ko-KR" altLang="en-US" sz="1800" dirty="0" smtClean="0">
                <a:latin typeface="+mj-lt"/>
              </a:rPr>
              <a:t>년 </a:t>
            </a:r>
            <a:r>
              <a:rPr lang="en-US" altLang="ko-KR" sz="1800" dirty="0" smtClean="0">
                <a:latin typeface="+mj-lt"/>
              </a:rPr>
              <a:t>9.6%, 2020</a:t>
            </a:r>
            <a:r>
              <a:rPr lang="ko-KR" altLang="en-US" sz="1800" dirty="0" smtClean="0">
                <a:latin typeface="+mj-lt"/>
              </a:rPr>
              <a:t>년 </a:t>
            </a:r>
            <a:r>
              <a:rPr lang="en-US" altLang="ko-KR" sz="1800" dirty="0" smtClean="0">
                <a:latin typeface="+mj-lt"/>
              </a:rPr>
              <a:t>12.9%, 2030</a:t>
            </a:r>
            <a:r>
              <a:rPr lang="ko-KR" altLang="en-US" sz="1800" dirty="0" smtClean="0">
                <a:latin typeface="+mj-lt"/>
              </a:rPr>
              <a:t>년 </a:t>
            </a:r>
            <a:r>
              <a:rPr lang="en-US" altLang="ko-KR" sz="1800" dirty="0" smtClean="0">
                <a:latin typeface="+mj-lt"/>
              </a:rPr>
              <a:t>22.3%</a:t>
            </a:r>
          </a:p>
          <a:p>
            <a:pPr>
              <a:lnSpc>
                <a:spcPct val="150000"/>
              </a:lnSpc>
              <a:buNone/>
            </a:pP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 smtClean="0"/>
              <a:t>임산물 생산액 중 국산목재의 비율 </a:t>
            </a:r>
            <a:r>
              <a:rPr lang="en-US" altLang="ko-KR" sz="2000" b="1" dirty="0" smtClean="0"/>
              <a:t>(2002</a:t>
            </a:r>
            <a:r>
              <a:rPr lang="ko-KR" altLang="en-US" sz="2000" b="1" dirty="0" smtClean="0"/>
              <a:t>년</a:t>
            </a:r>
            <a:r>
              <a:rPr lang="en-US" altLang="ko-KR" sz="2000" b="1" dirty="0" smtClean="0"/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임산물 총생산액</a:t>
            </a:r>
            <a:r>
              <a:rPr lang="en-US" altLang="ko-KR" sz="1800" dirty="0" smtClean="0"/>
              <a:t>: 3</a:t>
            </a:r>
            <a:r>
              <a:rPr lang="ko-KR" altLang="en-US" sz="1800" dirty="0" smtClean="0"/>
              <a:t>조 </a:t>
            </a:r>
            <a:r>
              <a:rPr lang="en-US" altLang="ko-KR" sz="1800" dirty="0" smtClean="0"/>
              <a:t>166</a:t>
            </a:r>
            <a:r>
              <a:rPr lang="ko-KR" altLang="en-US" sz="1800" dirty="0" smtClean="0"/>
              <a:t>억 원 </a:t>
            </a:r>
            <a:r>
              <a:rPr lang="en-US" altLang="ko-KR" sz="1800" dirty="0" smtClean="0"/>
              <a:t>(GDP</a:t>
            </a:r>
            <a:r>
              <a:rPr lang="ko-KR" altLang="en-US" sz="1800" dirty="0" smtClean="0"/>
              <a:t>의 </a:t>
            </a:r>
            <a:r>
              <a:rPr lang="en-US" altLang="ko-KR" sz="1800" dirty="0" smtClean="0"/>
              <a:t>0.5%)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순임목생장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9,423</a:t>
            </a:r>
            <a:r>
              <a:rPr lang="ko-KR" altLang="en-US" sz="1800" dirty="0" smtClean="0"/>
              <a:t>억 원 </a:t>
            </a:r>
            <a:r>
              <a:rPr lang="en-US" altLang="ko-KR" sz="1800" dirty="0" smtClean="0"/>
              <a:t>(31%), </a:t>
            </a:r>
            <a:r>
              <a:rPr lang="ko-KR" altLang="en-US" sz="1800" dirty="0" smtClean="0"/>
              <a:t>조경재 </a:t>
            </a:r>
            <a:r>
              <a:rPr lang="en-US" altLang="ko-KR" sz="1800" dirty="0" smtClean="0"/>
              <a:t>6,292</a:t>
            </a:r>
            <a:r>
              <a:rPr lang="ko-KR" altLang="en-US" sz="1800" dirty="0" smtClean="0"/>
              <a:t>억 원</a:t>
            </a:r>
            <a:r>
              <a:rPr lang="en-US" altLang="ko-KR" sz="1800" dirty="0" smtClean="0"/>
              <a:t>(21%), </a:t>
            </a:r>
            <a:r>
              <a:rPr lang="ko-KR" altLang="en-US" sz="1800" dirty="0" err="1" smtClean="0"/>
              <a:t>수실류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4,039</a:t>
            </a:r>
            <a:r>
              <a:rPr lang="ko-KR" altLang="en-US" sz="1800" dirty="0" smtClean="0"/>
              <a:t>억 원 </a:t>
            </a:r>
            <a:r>
              <a:rPr lang="en-US" altLang="ko-KR" sz="1800" dirty="0" smtClean="0"/>
              <a:t>(13%),  2,534</a:t>
            </a:r>
            <a:r>
              <a:rPr lang="ko-KR" altLang="en-US" sz="1800" dirty="0" smtClean="0"/>
              <a:t>억 원 </a:t>
            </a:r>
            <a:r>
              <a:rPr lang="en-US" altLang="ko-KR" sz="1800" dirty="0" smtClean="0"/>
              <a:t>(8%), </a:t>
            </a:r>
            <a:r>
              <a:rPr lang="ko-KR" altLang="en-US" sz="1800" dirty="0" smtClean="0"/>
              <a:t>용재 </a:t>
            </a:r>
            <a:r>
              <a:rPr lang="en-US" altLang="ko-KR" sz="1800" dirty="0" smtClean="0"/>
              <a:t>1,282</a:t>
            </a:r>
            <a:r>
              <a:rPr lang="ko-KR" altLang="en-US" sz="1800" dirty="0" smtClean="0"/>
              <a:t>억 원 </a:t>
            </a:r>
            <a:r>
              <a:rPr lang="en-US" altLang="ko-KR" sz="1800" dirty="0" smtClean="0"/>
              <a:t>(4%), </a:t>
            </a:r>
            <a:r>
              <a:rPr lang="ko-KR" altLang="en-US" sz="1800" dirty="0" smtClean="0"/>
              <a:t>산나물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기타 </a:t>
            </a:r>
            <a:r>
              <a:rPr lang="en-US" altLang="ko-KR" sz="1800" dirty="0" smtClean="0"/>
              <a:t>6,596</a:t>
            </a:r>
            <a:r>
              <a:rPr lang="ko-KR" altLang="en-US" sz="1800" dirty="0" smtClean="0"/>
              <a:t>억 원 </a:t>
            </a:r>
            <a:r>
              <a:rPr lang="en-US" altLang="ko-KR" sz="1800" dirty="0" smtClean="0"/>
              <a:t>(23%)</a:t>
            </a:r>
            <a:endParaRPr lang="en-US" altLang="ko-K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점과 선">
  <a:themeElements>
    <a:clrScheme name="점과 선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점과 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점과 선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점과 선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점과 선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2953</TotalTime>
  <Words>2719</Words>
  <Application>Microsoft PowerPoint</Application>
  <PresentationFormat>화면 슬라이드 쇼(4:3)</PresentationFormat>
  <Paragraphs>381</Paragraphs>
  <Slides>47</Slides>
  <Notes>2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47</vt:i4>
      </vt:variant>
    </vt:vector>
  </HeadingPairs>
  <TitlesOfParts>
    <vt:vector size="49" baseType="lpstr">
      <vt:lpstr>점과 선</vt:lpstr>
      <vt:lpstr>Microsoft Photo Editor 3.0 사진</vt:lpstr>
      <vt:lpstr>환경재료학 개론 </vt:lpstr>
      <vt:lpstr>목재 이용의 역사 </vt:lpstr>
      <vt:lpstr>목재 이용의 일차 혁명은 톱 </vt:lpstr>
      <vt:lpstr>목재 이용의 일차 혁명은 톱 </vt:lpstr>
      <vt:lpstr>목재 자원과 경제성 </vt:lpstr>
      <vt:lpstr>목재 자원과 경제성 </vt:lpstr>
      <vt:lpstr>목재 자원과 경제성 </vt:lpstr>
      <vt:lpstr>목재 자원과 경제성 </vt:lpstr>
      <vt:lpstr>목재 자원과 경제성 </vt:lpstr>
      <vt:lpstr>목재 자원과 경제성 </vt:lpstr>
      <vt:lpstr>우리나라의 목재산업</vt:lpstr>
      <vt:lpstr>우리나라의 목재산업</vt:lpstr>
      <vt:lpstr>우리나라의 목재산업</vt:lpstr>
      <vt:lpstr>우리나라의 목재산업</vt:lpstr>
      <vt:lpstr>목재산업의 비중과 전망</vt:lpstr>
      <vt:lpstr>한국 목재산업의 특성</vt:lpstr>
      <vt:lpstr>목재산업의 전망</vt:lpstr>
      <vt:lpstr>우리나라의 목재산업</vt:lpstr>
      <vt:lpstr>국내의 합판보드 생산</vt:lpstr>
      <vt:lpstr>종이산업</vt:lpstr>
      <vt:lpstr>종이 산업 </vt:lpstr>
      <vt:lpstr>천년한지</vt:lpstr>
      <vt:lpstr>슬라이드 23</vt:lpstr>
      <vt:lpstr>천년한지</vt:lpstr>
      <vt:lpstr>슬라이드 25</vt:lpstr>
      <vt:lpstr>슬라이드 26</vt:lpstr>
      <vt:lpstr>천년한지</vt:lpstr>
      <vt:lpstr>슬라이드 28</vt:lpstr>
      <vt:lpstr>기타 – 신비한 버섯</vt:lpstr>
      <vt:lpstr>슬라이드 30</vt:lpstr>
      <vt:lpstr>기타 – 신비한 버섯</vt:lpstr>
      <vt:lpstr>기타 – 숯</vt:lpstr>
      <vt:lpstr>숯</vt:lpstr>
      <vt:lpstr>숯</vt:lpstr>
      <vt:lpstr>숯 – 원적외선 </vt:lpstr>
      <vt:lpstr>숯 – 원적외선 </vt:lpstr>
      <vt:lpstr>숯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목초액</vt:lpstr>
      <vt:lpstr>목초액</vt:lpstr>
      <vt:lpstr>목초액의 용도 </vt:lpstr>
      <vt:lpstr>목초액의 용도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목질재료학 및 실험</dc:title>
  <dc:creator>In</dc:creator>
  <cp:lastModifiedBy>Danial Yang</cp:lastModifiedBy>
  <cp:revision>218</cp:revision>
  <dcterms:created xsi:type="dcterms:W3CDTF">2005-09-01T06:05:51Z</dcterms:created>
  <dcterms:modified xsi:type="dcterms:W3CDTF">2011-04-09T15:55:38Z</dcterms:modified>
</cp:coreProperties>
</file>