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00" r:id="rId2"/>
    <p:sldId id="257" r:id="rId3"/>
    <p:sldId id="271" r:id="rId4"/>
    <p:sldId id="259" r:id="rId5"/>
    <p:sldId id="258" r:id="rId6"/>
    <p:sldId id="260" r:id="rId7"/>
    <p:sldId id="272" r:id="rId8"/>
    <p:sldId id="261" r:id="rId9"/>
    <p:sldId id="269" r:id="rId10"/>
    <p:sldId id="262" r:id="rId11"/>
    <p:sldId id="273" r:id="rId12"/>
    <p:sldId id="270" r:id="rId13"/>
    <p:sldId id="263" r:id="rId14"/>
    <p:sldId id="274" r:id="rId15"/>
    <p:sldId id="264" r:id="rId16"/>
    <p:sldId id="275" r:id="rId17"/>
    <p:sldId id="265" r:id="rId18"/>
    <p:sldId id="276" r:id="rId19"/>
    <p:sldId id="266" r:id="rId20"/>
    <p:sldId id="277" r:id="rId21"/>
    <p:sldId id="267" r:id="rId22"/>
    <p:sldId id="278" r:id="rId23"/>
    <p:sldId id="268" r:id="rId2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66" autoAdjust="0"/>
  </p:normalViewPr>
  <p:slideViewPr>
    <p:cSldViewPr>
      <p:cViewPr varScale="1">
        <p:scale>
          <a:sx n="67" d="100"/>
          <a:sy n="67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16CF06-7F3A-4CF6-812C-D9B1DE89C91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1D4642-154B-4B9B-99E2-E7040AC8652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CFCA82-0F55-4B0A-B054-A745A225BBE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C369A2-47D1-4B5A-95FE-B13CB2CF002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825F175-1F3E-4330-BBA4-ABAB69E1542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0828EF-D595-43F9-A271-4A9EBEA7381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B16AE7-12D8-409D-A397-3DBB857048F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0F7E92-020C-4443-9CF0-931D8AAAD2A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F7CC78-E142-4691-BDCC-448F6A56537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462A3E-A144-4CF8-8F72-06440EB245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2DBFCE-90A0-4940-B58D-BB7461AC075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B32DC3-2665-4A37-A9F0-2CFB8FDD27C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F1B6DE-C78A-4876-8572-C390A654743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7A8FEA-B803-473C-879B-6D778079E4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hyperlink" Target="http://rds.yahoo.com/S=96062857/K=plywood/v=2/SID=w/TID=I048_74/l=II/R=38/SS=i/OID=87c1257f498f4944/SIG=1h6196im8/EXP=1127971245/*-http:/images.search.yahoo.com/search/images/view?back=http://images.search.yahoo.com/search/images?p=plywood&amp;toggle=1&amp;ei=UTF-8&amp;imgsz=all&amp;fr=FP-tab-web-t&amp;b=21&amp;h=961&amp;w=715&amp;imgcurl=larry.retrosynth.com/larry/namm/lower_plywood_01.jpg&amp;imgurl=larry.retrosynth.com/larry/namm/lower_plywood_01.jpg&amp;size=101.1kB&amp;name=lower_plywood_01.jpg&amp;rcurl=http://www.wiseguysynth.com/larry/namm&amp;rurl=http://www.wiseguysynth.com/larry/namm&amp;p=plywood&amp;type=jpeg&amp;no=38&amp;tt=73,078&amp;ei=UTF-8" TargetMode="External"/><Relationship Id="rId2" Type="http://schemas.openxmlformats.org/officeDocument/2006/relationships/hyperlink" Target="http://rds.yahoo.com/S=96062857/K=plywood/v=2/SID=w/TID=I048_74/l=II/R=1/SS=i/OID=9aa937fded2493f2/SIG=1feg1kufb/EXP=1127971167/*-http:/images.search.yahoo.com/search/images/view?back=http://images.search.yahoo.com/search/images?p=plywood&amp;toggle=1&amp;ei=UTF-8&amp;fr=FP-tab-web-t&amp;h=187&amp;w=200&amp;imgcurl=www.exotic-wood.com/images_lumber/plywood.jpg&amp;imgurl=www.exotic-wood.com/images_lumber/plywood.jpg&amp;size=10.3kB&amp;name=plywood.jpg&amp;rcurl=http://www.exotic-wood.com/plywood.htm&amp;rurl=http://www.exotic-wood.com/plywood.htm&amp;p=plywood&amp;type=jpeg&amp;no=1&amp;tt=73,078&amp;ei=UTF-8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rds.yahoo.com/S=96062857/K=plywood/v=2/SID=w/TID=I048_74/l=II/R=7/SS=i/OID=9c1030f978a0fb24/SIG=1frkgjsib/EXP=1127971167/*-http:/images.search.yahoo.com/search/images/view?back=http://images.search.yahoo.com/search/images?p=plywood&amp;toggle=1&amp;ei=UTF-8&amp;fr=FP-tab-web-t&amp;h=83&amp;w=125&amp;imgcurl=www.schsons.com/kits/images/bb_plywood.jpg&amp;imgurl=www.schsons.com/kits/images/bb_plywood.jpg&amp;size=8.6kB&amp;name=bb_plywood.jpg&amp;rcurl=http://www.schsons.com/kits/bb_plywood.html&amp;rurl=http://www.schsons.com/kits/bb_plywood.html&amp;p=plywood&amp;type=jpeg&amp;no=7&amp;tt=73,078&amp;ei=UTF-8" TargetMode="Externa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구조용 판상재료 </a:t>
            </a:r>
            <a:r>
              <a:rPr lang="en-US" altLang="ko-KR" sz="4400"/>
              <a:t>- </a:t>
            </a:r>
            <a:r>
              <a:rPr lang="ko-KR" altLang="en-US" sz="4400"/>
              <a:t>합판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단판 생산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정의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가열된 원목으로부터 연속적으로 단판을 생산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필요한 너비의 것으로 재단</a:t>
            </a:r>
          </a:p>
          <a:p>
            <a:pPr>
              <a:lnSpc>
                <a:spcPct val="130000"/>
              </a:lnSpc>
            </a:pPr>
            <a:endParaRPr lang="ko-KR" altLang="en-US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절삭기의 종류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Rotary lathe: </a:t>
            </a:r>
            <a:r>
              <a:rPr lang="ko-KR" altLang="en-US" sz="1800"/>
              <a:t>원목토막이 회전함에 따라 압력바와 칼날을 이용 단판을 생산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Slicer: </a:t>
            </a:r>
            <a:r>
              <a:rPr lang="ko-KR" altLang="en-US" sz="1800"/>
              <a:t>절삭각 및 압력바와 칼날이 직각으로 구성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무스핀들 레이스 </a:t>
            </a:r>
            <a:r>
              <a:rPr lang="en-US" altLang="ko-KR" sz="1800"/>
              <a:t>(spindleless) 1980suseo </a:t>
            </a:r>
            <a:r>
              <a:rPr lang="ko-KR" altLang="en-US" sz="1800"/>
              <a:t>말에 도입</a:t>
            </a:r>
            <a:r>
              <a:rPr lang="en-US" altLang="ko-KR" sz="1800"/>
              <a:t>, </a:t>
            </a:r>
            <a:r>
              <a:rPr lang="ko-KR" altLang="en-US" sz="1800"/>
              <a:t>수율이 낮음</a:t>
            </a:r>
            <a:r>
              <a:rPr lang="en-US" altLang="ko-KR" sz="1800"/>
              <a:t>,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Slicer</a:t>
            </a:r>
            <a:r>
              <a:rPr lang="ko-KR" altLang="en-US" sz="1800"/>
              <a:t>는 대개 조작용 합판제조에 사용되며 수율이 낮고 고품질의 단판을 생산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원목 절삭시 발생하는 할렬을 줄어주고 표면의 거칠기를 최소화하기 위해 압력바에 의해 적절한 압력을 발생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제조되는 단판의 두께는 </a:t>
            </a:r>
            <a:r>
              <a:rPr lang="en-US" altLang="ko-KR" sz="1800"/>
              <a:t>2.5~4.2 mm </a:t>
            </a:r>
            <a:endParaRPr lang="en-US" altLang="ko-KR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단판 생산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이할 </a:t>
            </a:r>
            <a:r>
              <a:rPr lang="en-US" altLang="ko-KR" sz="2000" b="1"/>
              <a:t>(lathe check)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단판에서 목리방향에 평행한 가는 머리카락 모양의 파괴부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원목 바같쪽에서 얻어지는 단판 표면 </a:t>
            </a:r>
            <a:r>
              <a:rPr lang="en-US" altLang="ko-KR" sz="1800"/>
              <a:t>(tight side)</a:t>
            </a:r>
            <a:r>
              <a:rPr lang="ko-KR" altLang="en-US" sz="1800"/>
              <a:t>에서 없으나 반대면 </a:t>
            </a:r>
            <a:r>
              <a:rPr lang="en-US" altLang="ko-KR" sz="1800"/>
              <a:t>(loose side)</a:t>
            </a:r>
            <a:r>
              <a:rPr lang="ko-KR" altLang="en-US" sz="1800"/>
              <a:t>에서 이할이 발생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표층용 단판의 경우 이면이 접착층을 향하도록 안쪽으로 배치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53" name="Picture 33" descr="Rotary_lath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1628775"/>
            <a:ext cx="2520950" cy="3457575"/>
          </a:xfrm>
          <a:noFill/>
          <a:ln/>
        </p:spPr>
      </p:pic>
      <p:pic>
        <p:nvPicPr>
          <p:cNvPr id="158756" name="Picture 36" descr="Veneer-Slicing Machin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1628775"/>
            <a:ext cx="2540000" cy="3443288"/>
          </a:xfrm>
          <a:noFill/>
          <a:ln/>
        </p:spPr>
      </p:pic>
      <p:sp>
        <p:nvSpPr>
          <p:cNvPr id="158761" name="Text Box 41"/>
          <p:cNvSpPr txBox="1">
            <a:spLocks noChangeArrowheads="1"/>
          </p:cNvSpPr>
          <p:nvPr/>
        </p:nvSpPr>
        <p:spPr bwMode="auto">
          <a:xfrm>
            <a:off x="1835150" y="5157788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000" b="1"/>
              <a:t>Rotary lathe</a:t>
            </a:r>
          </a:p>
        </p:txBody>
      </p:sp>
      <p:sp>
        <p:nvSpPr>
          <p:cNvPr id="158762" name="Text Box 42"/>
          <p:cNvSpPr txBox="1">
            <a:spLocks noChangeArrowheads="1"/>
          </p:cNvSpPr>
          <p:nvPr/>
        </p:nvSpPr>
        <p:spPr bwMode="auto">
          <a:xfrm>
            <a:off x="5508625" y="5157788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000" b="1"/>
              <a:t>Slicer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접착</a:t>
            </a:r>
            <a:r>
              <a:rPr lang="en-US" altLang="ko-KR" sz="3200"/>
              <a:t>/</a:t>
            </a:r>
            <a:r>
              <a:rPr lang="ko-KR" altLang="en-US" sz="3200"/>
              <a:t>성형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도포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분무식 도포기</a:t>
            </a:r>
            <a:r>
              <a:rPr lang="en-US" altLang="ko-KR" sz="1800"/>
              <a:t>: </a:t>
            </a:r>
            <a:r>
              <a:rPr lang="ko-KR" altLang="en-US" sz="1800"/>
              <a:t>액상의 접착제 입자를 뿌려주기 위해 낮은 압력의 노즐을 이용 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커튼식 도포기</a:t>
            </a:r>
            <a:r>
              <a:rPr lang="en-US" altLang="ko-KR" sz="1800"/>
              <a:t>: </a:t>
            </a:r>
            <a:r>
              <a:rPr lang="ko-KR" altLang="en-US" sz="1800"/>
              <a:t>접착제를 연속적인 커튼형태로 유출시키기 위한 가늘고 긴 배출구 </a:t>
            </a:r>
            <a:r>
              <a:rPr lang="en-US" altLang="ko-KR" sz="1800"/>
              <a:t>(slit)</a:t>
            </a:r>
            <a:r>
              <a:rPr lang="ko-KR" altLang="en-US" sz="1800"/>
              <a:t>를  아래에 지니는 접착통으로 구성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커튼식 도포기의 경우 너무 많거나 적은 접착제 유출은 비경제적이므로 도포율 조정에 세심한 주의 필요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기타 도포법</a:t>
            </a:r>
            <a:r>
              <a:rPr lang="en-US" altLang="ko-KR" sz="1800"/>
              <a:t>: </a:t>
            </a:r>
            <a:r>
              <a:rPr lang="ko-KR" altLang="en-US" sz="1800"/>
              <a:t>롤러식 </a:t>
            </a:r>
            <a:r>
              <a:rPr lang="en-US" altLang="ko-KR" sz="1800"/>
              <a:t>(</a:t>
            </a:r>
            <a:r>
              <a:rPr lang="ko-KR" altLang="en-US" sz="1800"/>
              <a:t>골이 파져있는 고무롤러 사이로 단판을 통과</a:t>
            </a:r>
            <a:r>
              <a:rPr lang="en-US" altLang="ko-KR" sz="1800"/>
              <a:t>), </a:t>
            </a:r>
            <a:r>
              <a:rPr lang="ko-KR" altLang="en-US" sz="1800"/>
              <a:t>염주식 </a:t>
            </a:r>
            <a:r>
              <a:rPr lang="en-US" altLang="ko-KR" sz="1800"/>
              <a:t>(</a:t>
            </a:r>
            <a:r>
              <a:rPr lang="ko-KR" altLang="en-US" sz="1800"/>
              <a:t>단판에 접착제를 염주모양으로 평행하게 도포하고 단판에 압력을 가해 접착제가 옆으로 흘러 연속적인 접착층을 형성하도록 함</a:t>
            </a:r>
            <a:r>
              <a:rPr lang="en-US" altLang="ko-KR" sz="1800"/>
              <a:t>), </a:t>
            </a:r>
            <a:r>
              <a:rPr lang="ko-KR" altLang="en-US" sz="1800"/>
              <a:t>발포식 </a:t>
            </a:r>
            <a:r>
              <a:rPr lang="en-US" altLang="ko-KR" sz="1800"/>
              <a:t>(</a:t>
            </a:r>
            <a:r>
              <a:rPr lang="ko-KR" altLang="en-US" sz="1800"/>
              <a:t>낮은 도포율로 넓은 면적의 도포 가능</a:t>
            </a:r>
            <a:r>
              <a:rPr lang="en-US" altLang="ko-KR" sz="180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접착</a:t>
            </a:r>
            <a:r>
              <a:rPr lang="en-US" altLang="ko-KR" sz="3200"/>
              <a:t>/</a:t>
            </a:r>
            <a:r>
              <a:rPr lang="ko-KR" altLang="en-US" sz="3200"/>
              <a:t>성형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성형 </a:t>
            </a:r>
            <a:r>
              <a:rPr lang="ko-KR" altLang="en-US" sz="1800" b="1"/>
              <a:t>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합판형태로 적층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과거에는 수작업으로 노동집약적인 공정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현대식 적층시스템은 자동화되어 각 층에 필요한 단판 배치장치를 보유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심층용 단판 구성에 사용되는 너비가 좁은 단판조각은 수작업을 이용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 경우 테이프</a:t>
            </a:r>
            <a:r>
              <a:rPr lang="en-US" altLang="ko-KR" sz="1800"/>
              <a:t>, </a:t>
            </a:r>
            <a:r>
              <a:rPr lang="ko-KR" altLang="en-US" sz="1800"/>
              <a:t>접착제 등을 이용하여 심층용 단판조각을 접합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압체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/>
              <a:t>예비 압체 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목적</a:t>
            </a:r>
            <a:r>
              <a:rPr lang="en-US" altLang="ko-KR" sz="1800"/>
              <a:t>: </a:t>
            </a:r>
            <a:r>
              <a:rPr lang="ko-KR" altLang="en-US" sz="1800"/>
              <a:t>액상의 접착제에 의해 단판들이 떨어지지 않도록 함</a:t>
            </a:r>
            <a:r>
              <a:rPr lang="en-US" altLang="ko-KR" sz="1800"/>
              <a:t>.  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최종 압체 전에 합판 구성에 따라 적층된 단판들을 냉압기로 예비 압체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</a:p>
          <a:p>
            <a:pPr>
              <a:lnSpc>
                <a:spcPct val="125000"/>
              </a:lnSpc>
            </a:pPr>
            <a:r>
              <a:rPr lang="ko-KR" altLang="en-US" sz="2000" b="1"/>
              <a:t>압체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목적</a:t>
            </a:r>
            <a:r>
              <a:rPr lang="en-US" altLang="ko-KR" sz="1800"/>
              <a:t>: </a:t>
            </a:r>
            <a:r>
              <a:rPr lang="ko-KR" altLang="en-US" sz="1800"/>
              <a:t>단판들을 단단히 밀착시키고 중합에 필요한 온도까지 접착제를 가열하기 위해 이용 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종류</a:t>
            </a:r>
            <a:r>
              <a:rPr lang="en-US" altLang="ko-KR" sz="1800"/>
              <a:t>: </a:t>
            </a:r>
            <a:r>
              <a:rPr lang="ko-KR" altLang="en-US" sz="1800"/>
              <a:t>일단식</a:t>
            </a:r>
            <a:r>
              <a:rPr lang="en-US" altLang="ko-KR" sz="1800"/>
              <a:t>, </a:t>
            </a:r>
            <a:r>
              <a:rPr lang="ko-KR" altLang="en-US" sz="1800"/>
              <a:t>다단식</a:t>
            </a:r>
            <a:r>
              <a:rPr lang="en-US" altLang="ko-KR" sz="1800"/>
              <a:t>, </a:t>
            </a:r>
            <a:r>
              <a:rPr lang="ko-KR" altLang="en-US" sz="1800"/>
              <a:t>연속식 압체기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다단식 압체기는 </a:t>
            </a:r>
            <a:r>
              <a:rPr lang="en-US" altLang="ko-KR" sz="1800"/>
              <a:t>1.22 x 2.44 m</a:t>
            </a:r>
            <a:r>
              <a:rPr lang="ko-KR" altLang="en-US" sz="1800"/>
              <a:t>인 합판 </a:t>
            </a:r>
            <a:r>
              <a:rPr lang="en-US" altLang="ko-KR" sz="1800"/>
              <a:t>20~40</a:t>
            </a:r>
            <a:r>
              <a:rPr lang="ko-KR" altLang="en-US" sz="1800"/>
              <a:t>매를 한번에 생산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압체 시간은 </a:t>
            </a:r>
            <a:r>
              <a:rPr lang="en-US" altLang="ko-KR" sz="1800"/>
              <a:t>2~4</a:t>
            </a:r>
            <a:r>
              <a:rPr lang="ko-KR" altLang="en-US" sz="1800"/>
              <a:t>분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접착제</a:t>
            </a:r>
            <a:r>
              <a:rPr lang="en-US" altLang="ko-KR" sz="1800"/>
              <a:t>: phenol-formaldehyde (PF) </a:t>
            </a:r>
            <a:r>
              <a:rPr lang="ko-KR" altLang="en-US" sz="1800"/>
              <a:t>접착제를 주로 이용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PF </a:t>
            </a:r>
            <a:r>
              <a:rPr lang="ko-KR" altLang="en-US" sz="1800"/>
              <a:t>접착제의 경우 내층의 접착제가 경화하기 위해 </a:t>
            </a:r>
            <a:r>
              <a:rPr lang="en-US" altLang="ko-KR" sz="1800"/>
              <a:t>90</a:t>
            </a:r>
            <a:r>
              <a:rPr lang="ko-KR" altLang="en-US" sz="1800"/>
              <a:t>초동안 </a:t>
            </a:r>
            <a:r>
              <a:rPr lang="en-US" altLang="ko-KR" sz="1800"/>
              <a:t>115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 </a:t>
            </a:r>
            <a:r>
              <a:rPr lang="ko-KR" altLang="en-US" sz="1800"/>
              <a:t>정도로 가열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열에너지의 전달은 열판을 이용하며 증기</a:t>
            </a:r>
            <a:r>
              <a:rPr lang="en-US" altLang="ko-KR" sz="1800"/>
              <a:t>, </a:t>
            </a:r>
            <a:r>
              <a:rPr lang="ko-KR" altLang="en-US" sz="1800"/>
              <a:t>전기</a:t>
            </a:r>
            <a:r>
              <a:rPr lang="en-US" altLang="ko-KR" sz="1800"/>
              <a:t>, </a:t>
            </a:r>
            <a:r>
              <a:rPr lang="ko-KR" altLang="en-US" sz="1800"/>
              <a:t>가열기름 등을 가열 매체로 이용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압체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압력  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과도한 목재의 압축없이 과도한 접착제 침투에 따른 결교의 발생없이 단판을 밀착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고품질의 단판은 주로 낮은 압력을 적용 합판형태로 적층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밀도가 낮은 목재의 </a:t>
            </a:r>
            <a:r>
              <a:rPr lang="en-US" altLang="ko-KR" sz="1800"/>
              <a:t>100psi ~ </a:t>
            </a:r>
            <a:r>
              <a:rPr lang="ko-KR" altLang="en-US" sz="1800"/>
              <a:t>밀도가 높은 목재 </a:t>
            </a:r>
            <a:r>
              <a:rPr lang="en-US" altLang="ko-KR" sz="1800"/>
              <a:t>220psi </a:t>
            </a:r>
            <a:r>
              <a:rPr lang="ko-KR" altLang="en-US" sz="1800"/>
              <a:t>까지 다양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접착제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접착제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열경화성 합성수지가 주로 이용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주로 </a:t>
            </a:r>
            <a:r>
              <a:rPr lang="en-US" altLang="ko-KR" sz="1800"/>
              <a:t>PF  </a:t>
            </a:r>
            <a:r>
              <a:rPr lang="ko-KR" altLang="en-US" sz="1800"/>
              <a:t>접착제 이용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PF </a:t>
            </a:r>
            <a:r>
              <a:rPr lang="ko-KR" altLang="en-US" sz="1800"/>
              <a:t>접착제의 일부를 리그닌으로 대체</a:t>
            </a:r>
            <a:r>
              <a:rPr lang="en-US" altLang="ko-KR" sz="1800"/>
              <a:t>: 35% </a:t>
            </a:r>
            <a:r>
              <a:rPr lang="ko-KR" altLang="en-US" sz="1800"/>
              <a:t>까지 대체  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리그노설포네이트 </a:t>
            </a:r>
            <a:r>
              <a:rPr lang="en-US" altLang="ko-KR" sz="1800"/>
              <a:t>(</a:t>
            </a:r>
            <a:r>
              <a:rPr lang="ko-KR" altLang="en-US" sz="1800"/>
              <a:t>아황산펄프 공정의 부산물</a:t>
            </a:r>
            <a:r>
              <a:rPr lang="en-US" altLang="ko-KR" sz="1800"/>
              <a:t>), </a:t>
            </a:r>
            <a:r>
              <a:rPr lang="ko-KR" altLang="en-US" sz="1800"/>
              <a:t>크라프트 리그닌 </a:t>
            </a:r>
            <a:r>
              <a:rPr lang="en-US" altLang="ko-KR" sz="1800"/>
              <a:t>(</a:t>
            </a:r>
            <a:r>
              <a:rPr lang="ko-KR" altLang="en-US" sz="1800"/>
              <a:t>크라프트 펄프 공정의 흑액으로부터 정제</a:t>
            </a:r>
            <a:r>
              <a:rPr lang="en-US" altLang="ko-KR" sz="1800"/>
              <a:t>)   </a:t>
            </a:r>
          </a:p>
          <a:p>
            <a:pPr>
              <a:lnSpc>
                <a:spcPct val="130000"/>
              </a:lnSpc>
            </a:pPr>
            <a:endParaRPr lang="en-US" altLang="ko-KR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접착제 적용 예  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조성</a:t>
            </a:r>
            <a:r>
              <a:rPr lang="en-US" altLang="ko-KR" sz="1800"/>
              <a:t>: PF (2,883kg), </a:t>
            </a:r>
            <a:r>
              <a:rPr lang="ko-KR" altLang="en-US" sz="1800"/>
              <a:t>물 </a:t>
            </a:r>
            <a:r>
              <a:rPr lang="en-US" altLang="ko-KR" sz="1800"/>
              <a:t>(726kg), </a:t>
            </a:r>
            <a:r>
              <a:rPr lang="ko-KR" altLang="en-US" sz="1800"/>
              <a:t>푸프푸랄 </a:t>
            </a:r>
            <a:r>
              <a:rPr lang="en-US" altLang="ko-KR" sz="1800"/>
              <a:t>(386kg), </a:t>
            </a:r>
            <a:r>
              <a:rPr lang="ko-KR" altLang="en-US" sz="1800"/>
              <a:t>밀가루 </a:t>
            </a:r>
            <a:r>
              <a:rPr lang="en-US" altLang="ko-KR" sz="1800"/>
              <a:t>(204kg), </a:t>
            </a:r>
            <a:r>
              <a:rPr lang="ko-KR" altLang="en-US" sz="1800"/>
              <a:t>가성소다 </a:t>
            </a:r>
            <a:r>
              <a:rPr lang="en-US" altLang="ko-KR" sz="1800"/>
              <a:t>(136kg)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도포량</a:t>
            </a:r>
            <a:r>
              <a:rPr lang="en-US" altLang="ko-KR" sz="1800"/>
              <a:t>: 1m2</a:t>
            </a:r>
            <a:r>
              <a:rPr lang="ko-KR" altLang="en-US" sz="1800"/>
              <a:t>당 </a:t>
            </a:r>
            <a:r>
              <a:rPr lang="en-US" altLang="ko-KR" sz="1800"/>
              <a:t>170~195g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경화 후 강도 및 내수성을 보유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접착제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첨가제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중량제 </a:t>
            </a:r>
            <a:r>
              <a:rPr lang="en-US" altLang="ko-KR" sz="1800"/>
              <a:t>(extender): </a:t>
            </a:r>
            <a:r>
              <a:rPr lang="ko-KR" altLang="en-US" sz="1800"/>
              <a:t>다소 접착성을 띠는 물질로 주 결합 원인 수지의 양을 감소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중량제로써 푸르푸랄을 주로 이용하는데 이는 푸르푸릴 알코올 생산과정의 부산물로 얻어지는 목질섬유소 물질 </a:t>
            </a:r>
            <a:r>
              <a:rPr lang="en-US" altLang="ko-KR" sz="1800"/>
              <a:t>(lignocellulose)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충전제 </a:t>
            </a:r>
            <a:r>
              <a:rPr lang="en-US" altLang="ko-KR" sz="1800"/>
              <a:t>(filler): </a:t>
            </a:r>
            <a:r>
              <a:rPr lang="ko-KR" altLang="en-US" sz="1800"/>
              <a:t>접착제의 과도한 침투를 막기 위해 이용하는 비 접착성의 첨가제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충전제로 목재</a:t>
            </a:r>
            <a:r>
              <a:rPr lang="en-US" altLang="ko-KR" sz="1800"/>
              <a:t>, </a:t>
            </a:r>
            <a:r>
              <a:rPr lang="ko-KR" altLang="en-US" sz="1800"/>
              <a:t>수피</a:t>
            </a:r>
            <a:r>
              <a:rPr lang="en-US" altLang="ko-KR" sz="1800"/>
              <a:t>, </a:t>
            </a:r>
            <a:r>
              <a:rPr lang="ko-KR" altLang="en-US" sz="1800"/>
              <a:t>호두 껍대기가 주로 이용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전분</a:t>
            </a:r>
            <a:r>
              <a:rPr lang="en-US" altLang="ko-KR" sz="1800"/>
              <a:t>, </a:t>
            </a:r>
            <a:r>
              <a:rPr lang="ko-KR" altLang="en-US" sz="1800"/>
              <a:t>혈액 등이 점도 조절용</a:t>
            </a:r>
            <a:r>
              <a:rPr lang="en-US" altLang="ko-KR" sz="1800"/>
              <a:t>, </a:t>
            </a:r>
            <a:r>
              <a:rPr lang="ko-KR" altLang="en-US" sz="1800"/>
              <a:t>접착제 침투성 조절용</a:t>
            </a:r>
            <a:r>
              <a:rPr lang="en-US" altLang="ko-KR" sz="1800"/>
              <a:t>, </a:t>
            </a:r>
            <a:r>
              <a:rPr lang="ko-KR" altLang="en-US" sz="1800"/>
              <a:t>점착성 조절용으로 첨가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가성소다 </a:t>
            </a:r>
            <a:r>
              <a:rPr lang="en-US" altLang="ko-KR" sz="1800"/>
              <a:t>(NaOH): </a:t>
            </a:r>
            <a:r>
              <a:rPr lang="ko-KR" altLang="en-US" sz="1800"/>
              <a:t>접착제의 침투성 개선</a:t>
            </a:r>
            <a:r>
              <a:rPr lang="en-US" altLang="ko-KR" sz="1800"/>
              <a:t>, </a:t>
            </a:r>
            <a:r>
              <a:rPr lang="ko-KR" altLang="en-US" sz="1800"/>
              <a:t>경화반응 조절</a:t>
            </a:r>
            <a:r>
              <a:rPr lang="en-US" altLang="ko-KR" sz="1800"/>
              <a:t>, </a:t>
            </a:r>
            <a:r>
              <a:rPr lang="ko-KR" altLang="en-US" sz="1800"/>
              <a:t>증량제의 분산에 도움</a:t>
            </a:r>
            <a:r>
              <a:rPr lang="en-US" altLang="ko-KR" sz="180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생산성 영향인자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원목의 영향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- 1920</a:t>
            </a:r>
            <a:r>
              <a:rPr lang="ko-KR" altLang="en-US" sz="1800"/>
              <a:t>년대</a:t>
            </a:r>
            <a:r>
              <a:rPr lang="en-US" altLang="ko-KR" sz="1800"/>
              <a:t>: </a:t>
            </a:r>
            <a:r>
              <a:rPr lang="ko-KR" altLang="en-US" sz="1800"/>
              <a:t>직경이 </a:t>
            </a:r>
            <a:r>
              <a:rPr lang="en-US" altLang="ko-KR" sz="1800"/>
              <a:t>1.66m </a:t>
            </a:r>
            <a:r>
              <a:rPr lang="ko-KR" altLang="en-US" sz="1800"/>
              <a:t>이하의 원목은 사용하지 않음</a:t>
            </a:r>
            <a:r>
              <a:rPr lang="en-US" altLang="ko-KR" sz="1800"/>
              <a:t>.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현재</a:t>
            </a:r>
            <a:r>
              <a:rPr lang="en-US" altLang="ko-KR" sz="1800"/>
              <a:t>: </a:t>
            </a:r>
            <a:r>
              <a:rPr lang="ko-KR" altLang="en-US" sz="1800"/>
              <a:t>평균지름이 </a:t>
            </a:r>
            <a:r>
              <a:rPr lang="en-US" altLang="ko-KR" sz="1800"/>
              <a:t>20~25cm </a:t>
            </a:r>
            <a:r>
              <a:rPr lang="ko-KR" altLang="en-US" sz="1800"/>
              <a:t>인 원목을 사용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직경이 작은 원목으로 생산량 유지를 위해 가공속도를 최대화 필요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직경이 작은 원목으로부터 단판을 생산할 수 있는 기술 개발 </a:t>
            </a:r>
            <a:r>
              <a:rPr lang="en-US" altLang="ko-KR" sz="1800">
                <a:latin typeface="Arial"/>
              </a:rPr>
              <a:t>–</a:t>
            </a:r>
            <a:r>
              <a:rPr lang="en-US" altLang="ko-KR" sz="1800"/>
              <a:t> </a:t>
            </a:r>
            <a:r>
              <a:rPr lang="ko-KR" altLang="en-US" sz="1800"/>
              <a:t>용도에 따라 원목 선정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옹이</a:t>
            </a:r>
            <a:r>
              <a:rPr lang="en-US" altLang="ko-KR" sz="1800"/>
              <a:t>, </a:t>
            </a:r>
            <a:r>
              <a:rPr lang="ko-KR" altLang="en-US" sz="1800"/>
              <a:t>표면결점 존재 유무</a:t>
            </a:r>
            <a:r>
              <a:rPr lang="en-US" altLang="ko-KR" sz="1800"/>
              <a:t>, </a:t>
            </a:r>
            <a:r>
              <a:rPr lang="ko-KR" altLang="en-US" sz="1800"/>
              <a:t>통직성</a:t>
            </a:r>
            <a:r>
              <a:rPr lang="en-US" altLang="ko-KR" sz="1800"/>
              <a:t>, </a:t>
            </a:r>
            <a:r>
              <a:rPr lang="ko-KR" altLang="en-US" sz="1800"/>
              <a:t>말구와 원구의 직경차이</a:t>
            </a:r>
            <a:r>
              <a:rPr lang="en-US" altLang="ko-KR" sz="1800"/>
              <a:t>, </a:t>
            </a:r>
            <a:r>
              <a:rPr lang="ko-KR" altLang="en-US" sz="1800"/>
              <a:t>원목 횡단면의 모양 및 결점 존재 유무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저직경목은 재적이나 무게 기준으로 가격이 책정되며 고직경목은 원목등급에 따라 판매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원목등급은 통직성</a:t>
            </a:r>
            <a:r>
              <a:rPr lang="en-US" altLang="ko-KR" sz="1800"/>
              <a:t>, </a:t>
            </a:r>
            <a:r>
              <a:rPr lang="ko-KR" altLang="en-US" sz="1800"/>
              <a:t>부후 존재의 유무</a:t>
            </a:r>
            <a:r>
              <a:rPr lang="en-US" altLang="ko-KR" sz="1800"/>
              <a:t>, </a:t>
            </a:r>
            <a:r>
              <a:rPr lang="ko-KR" altLang="en-US" sz="1800"/>
              <a:t>말구와 원구의 직경차이</a:t>
            </a:r>
            <a:r>
              <a:rPr lang="en-US" altLang="ko-KR" sz="1800"/>
              <a:t>, </a:t>
            </a:r>
            <a:r>
              <a:rPr lang="ko-KR" altLang="en-US" sz="1800"/>
              <a:t>옹이 등 결점을 지니지 않는 원목 표면의 무결점율에 따라 결정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서론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68801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구조용 판상재료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합판과 </a:t>
            </a:r>
            <a:r>
              <a:rPr lang="en-US" altLang="ko-KR" sz="1800"/>
              <a:t>OSB (oriented strandboard)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바닥</a:t>
            </a:r>
            <a:r>
              <a:rPr lang="en-US" altLang="ko-KR" sz="1800"/>
              <a:t>, </a:t>
            </a:r>
            <a:r>
              <a:rPr lang="ko-KR" altLang="en-US" sz="1800"/>
              <a:t>지붕</a:t>
            </a:r>
            <a:r>
              <a:rPr lang="en-US" altLang="ko-KR" sz="1800"/>
              <a:t>, </a:t>
            </a:r>
            <a:r>
              <a:rPr lang="ko-KR" altLang="en-US" sz="1800"/>
              <a:t>벽 덮개재</a:t>
            </a:r>
            <a:r>
              <a:rPr lang="en-US" altLang="ko-KR" sz="1800"/>
              <a:t>, </a:t>
            </a:r>
            <a:r>
              <a:rPr lang="ko-KR" altLang="en-US" sz="1800"/>
              <a:t>거푸집 등 다양한 건축재료에 사용</a:t>
            </a:r>
          </a:p>
          <a:p>
            <a:pPr>
              <a:lnSpc>
                <a:spcPct val="130000"/>
              </a:lnSpc>
            </a:pPr>
            <a:endParaRPr lang="ko-KR" altLang="en-US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구조용 합판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얇게 절삭된 단판들의 목리방향이 직교하도록 적층</a:t>
            </a:r>
            <a:r>
              <a:rPr lang="en-US" altLang="ko-KR" sz="1800"/>
              <a:t>, </a:t>
            </a:r>
            <a:r>
              <a:rPr lang="ko-KR" altLang="en-US" sz="1800"/>
              <a:t>접착하여 제조한 판상재료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한 층씩 건너 뛰어 목리가 평행하도록 그리고 서로 인접한 단판 층 사이의 목리방향이 직각이 되도록 배열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최외층 단판 사이의 구조상 균형을 맞추기 위해 홀수 매로 적층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일부 합판의 경우 짝수 매의 단판구성에 의해 재조되는데 서로 평행하게 배열되는 </a:t>
            </a:r>
            <a:r>
              <a:rPr lang="en-US" altLang="ko-KR" sz="1800"/>
              <a:t>2</a:t>
            </a:r>
            <a:r>
              <a:rPr lang="ko-KR" altLang="en-US" sz="1800"/>
              <a:t>매의 단판이 두꺼운 심층을 이루는 침엽수 합판이 그 예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생산성 영향인자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수율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단판의 수율은 원목의 지름</a:t>
            </a:r>
            <a:r>
              <a:rPr lang="en-US" altLang="ko-KR" sz="1800"/>
              <a:t>, </a:t>
            </a:r>
            <a:r>
              <a:rPr lang="ko-KR" altLang="en-US" sz="1800"/>
              <a:t>박심목의 지름</a:t>
            </a:r>
            <a:r>
              <a:rPr lang="en-US" altLang="ko-KR" sz="1800"/>
              <a:t>, </a:t>
            </a:r>
            <a:r>
              <a:rPr lang="ko-KR" altLang="en-US" sz="1800"/>
              <a:t>재단 후 이용가능한 단판의 비율에 따라 차이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예 </a:t>
            </a:r>
            <a:r>
              <a:rPr lang="en-US" altLang="ko-KR" sz="1800"/>
              <a:t>1: </a:t>
            </a:r>
            <a:r>
              <a:rPr lang="ko-KR" altLang="en-US" sz="1800"/>
              <a:t>직경 </a:t>
            </a:r>
            <a:r>
              <a:rPr lang="en-US" altLang="ko-KR" sz="1800"/>
              <a:t>45cm</a:t>
            </a:r>
            <a:r>
              <a:rPr lang="ko-KR" altLang="en-US" sz="1800"/>
              <a:t>인 원목의 박심목의 지름을 </a:t>
            </a:r>
            <a:r>
              <a:rPr lang="en-US" altLang="ko-KR" sz="1800"/>
              <a:t>12cm</a:t>
            </a:r>
            <a:r>
              <a:rPr lang="ko-KR" altLang="en-US" sz="1800"/>
              <a:t>에서 </a:t>
            </a:r>
            <a:r>
              <a:rPr lang="en-US" altLang="ko-KR" sz="1800"/>
              <a:t>8cm</a:t>
            </a:r>
            <a:r>
              <a:rPr lang="ko-KR" altLang="en-US" sz="1800"/>
              <a:t>까지 감소하면 수율은 </a:t>
            </a:r>
            <a:r>
              <a:rPr lang="en-US" altLang="ko-KR" sz="1800"/>
              <a:t>2% </a:t>
            </a:r>
            <a:r>
              <a:rPr lang="ko-KR" altLang="en-US" sz="1800"/>
              <a:t>증가하나 직경이 </a:t>
            </a:r>
            <a:r>
              <a:rPr lang="en-US" altLang="ko-KR" sz="1800"/>
              <a:t>20cm</a:t>
            </a:r>
            <a:r>
              <a:rPr lang="ko-KR" altLang="en-US" sz="1800"/>
              <a:t>인 원목의 경우 수율은 </a:t>
            </a:r>
            <a:r>
              <a:rPr lang="en-US" altLang="ko-KR" sz="1800"/>
              <a:t>20%</a:t>
            </a:r>
            <a:r>
              <a:rPr lang="ko-KR" altLang="en-US" sz="1800"/>
              <a:t>까지 증가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예 </a:t>
            </a:r>
            <a:r>
              <a:rPr lang="en-US" altLang="ko-KR" sz="1800"/>
              <a:t>2: </a:t>
            </a:r>
            <a:r>
              <a:rPr lang="ko-KR" altLang="en-US" sz="1800"/>
              <a:t>직경이 </a:t>
            </a:r>
            <a:r>
              <a:rPr lang="en-US" altLang="ko-KR" sz="1800"/>
              <a:t>20cm</a:t>
            </a:r>
            <a:r>
              <a:rPr lang="ko-KR" altLang="en-US" sz="1800"/>
              <a:t>인 토막인 경우 </a:t>
            </a:r>
            <a:r>
              <a:rPr lang="en-US" altLang="ko-KR" sz="1800"/>
              <a:t>2.5cm</a:t>
            </a:r>
            <a:r>
              <a:rPr lang="ko-KR" altLang="en-US" sz="1800"/>
              <a:t>정도만 굽어 있어도 수율은 </a:t>
            </a:r>
            <a:r>
              <a:rPr lang="en-US" altLang="ko-KR" sz="1800"/>
              <a:t>44% </a:t>
            </a:r>
            <a:r>
              <a:rPr lang="ko-KR" altLang="en-US" sz="1800"/>
              <a:t>감소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예 </a:t>
            </a:r>
            <a:r>
              <a:rPr lang="en-US" altLang="ko-KR" sz="1800"/>
              <a:t>3: </a:t>
            </a:r>
            <a:r>
              <a:rPr lang="ko-KR" altLang="en-US" sz="1800"/>
              <a:t>직경이 </a:t>
            </a:r>
            <a:r>
              <a:rPr lang="en-US" altLang="ko-KR" sz="1800"/>
              <a:t>45cm</a:t>
            </a:r>
            <a:r>
              <a:rPr lang="ko-KR" altLang="en-US" sz="1800"/>
              <a:t>인 토막이 </a:t>
            </a:r>
            <a:r>
              <a:rPr lang="en-US" altLang="ko-KR" sz="1800"/>
              <a:t>5cm </a:t>
            </a:r>
            <a:r>
              <a:rPr lang="ko-KR" altLang="en-US" sz="1800"/>
              <a:t>정도 굽어있으면 수율이 </a:t>
            </a:r>
            <a:r>
              <a:rPr lang="en-US" altLang="ko-KR" sz="1800"/>
              <a:t>23% </a:t>
            </a:r>
            <a:r>
              <a:rPr lang="ko-KR" altLang="en-US" sz="1800"/>
              <a:t>정도 저하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수율은 주사장치에 의한 실제 원목의 재적 검척을 통해 실제 원목 투입량과 실제 단판 생산량과 관계를 알아냄</a:t>
            </a:r>
            <a:r>
              <a:rPr lang="en-US" altLang="ko-KR" sz="18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판상재료 선택</a:t>
            </a:r>
            <a:r>
              <a:rPr lang="en-US" altLang="ko-KR" sz="3200"/>
              <a:t>/</a:t>
            </a:r>
            <a:r>
              <a:rPr lang="ko-KR" altLang="en-US" sz="3200"/>
              <a:t>용도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고려 사항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박리 </a:t>
            </a:r>
            <a:r>
              <a:rPr lang="en-US" altLang="ko-KR" sz="1800"/>
              <a:t>(delamination)</a:t>
            </a:r>
            <a:r>
              <a:rPr lang="ko-KR" altLang="en-US" sz="1800"/>
              <a:t>를 피할 수 있는 접착층의 내구성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구조용을 위한 최소강도 요구 조건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미관적으로 목적을 이룰 수 있는 표면의 성질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화재 또는 부후에 대한 저항성과 같은 특별한 요구 조건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시장에서의 가격 차이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endParaRPr lang="ko-KR" altLang="en-US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예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구조용의 경우 접착층의 내구성은 외장급 </a:t>
            </a:r>
            <a:r>
              <a:rPr lang="en-US" altLang="ko-KR" sz="1800"/>
              <a:t>(exterior) </a:t>
            </a:r>
            <a:r>
              <a:rPr lang="ko-KR" altLang="en-US" sz="1800"/>
              <a:t>또는 노출 </a:t>
            </a:r>
            <a:r>
              <a:rPr lang="en-US" altLang="ko-KR" sz="1800"/>
              <a:t>1</a:t>
            </a:r>
            <a:r>
              <a:rPr lang="ko-KR" altLang="en-US" sz="1800"/>
              <a:t>급  </a:t>
            </a:r>
            <a:r>
              <a:rPr lang="en-US" altLang="ko-KR" sz="1800"/>
              <a:t>(exposure 1 </a:t>
            </a:r>
            <a:r>
              <a:rPr lang="ko-KR" altLang="en-US" sz="1800"/>
              <a:t>등급</a:t>
            </a:r>
            <a:r>
              <a:rPr lang="en-US" altLang="ko-KR" sz="1800"/>
              <a:t>)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구조용 합판의 접착제는 거의 </a:t>
            </a:r>
            <a:r>
              <a:rPr lang="en-US" altLang="ko-KR" sz="1800"/>
              <a:t>PF </a:t>
            </a:r>
            <a:r>
              <a:rPr lang="ko-KR" altLang="en-US" sz="1800"/>
              <a:t>접착제를 이용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외장 마감재 도는 콘크리트 거푸집에 이용</a:t>
            </a:r>
            <a:endParaRPr lang="ko-KR" altLang="en-US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판상재료 선택</a:t>
            </a:r>
            <a:r>
              <a:rPr lang="en-US" altLang="ko-KR" sz="3200"/>
              <a:t>/</a:t>
            </a:r>
            <a:r>
              <a:rPr lang="ko-KR" altLang="en-US" sz="3200"/>
              <a:t>용도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연삭에 따른 등급 차이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연삭된 합판은 표층단판의 등급에 따라 결정 </a:t>
            </a:r>
            <a:r>
              <a:rPr lang="en-US" altLang="ko-KR" sz="1800"/>
              <a:t>(</a:t>
            </a:r>
            <a:r>
              <a:rPr lang="ko-KR" altLang="en-US" sz="1800"/>
              <a:t>페인트 도장 여부</a:t>
            </a:r>
            <a:r>
              <a:rPr lang="en-US" altLang="ko-KR" sz="1800"/>
              <a:t>) 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연삭되지 않은 합판은 바닥</a:t>
            </a:r>
            <a:r>
              <a:rPr lang="en-US" altLang="ko-KR" sz="1800"/>
              <a:t>, </a:t>
            </a:r>
            <a:r>
              <a:rPr lang="ko-KR" altLang="en-US" sz="1800"/>
              <a:t>지붕</a:t>
            </a:r>
            <a:r>
              <a:rPr lang="en-US" altLang="ko-KR" sz="1800"/>
              <a:t>, </a:t>
            </a:r>
            <a:r>
              <a:rPr lang="ko-KR" altLang="en-US" sz="1800"/>
              <a:t>덮개용으로 사용</a:t>
            </a:r>
          </a:p>
          <a:p>
            <a:pPr>
              <a:lnSpc>
                <a:spcPct val="130000"/>
              </a:lnSpc>
            </a:pPr>
            <a:endParaRPr lang="ko-KR" altLang="en-US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기타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실외조건에서 발생하는 표면할렬 문제 해결방안</a:t>
            </a:r>
            <a:r>
              <a:rPr lang="en-US" altLang="ko-KR" sz="1800"/>
              <a:t>: </a:t>
            </a:r>
            <a:r>
              <a:rPr lang="ko-KR" altLang="en-US" sz="1800"/>
              <a:t>수지함침 처리된 중밀도 및 고밀도 종이 제품을 오버레이 </a:t>
            </a:r>
            <a:r>
              <a:rPr lang="en-US" altLang="ko-KR" sz="1800"/>
              <a:t>(overlay), </a:t>
            </a:r>
            <a:r>
              <a:rPr lang="ko-KR" altLang="en-US" sz="1800"/>
              <a:t>거칠거나 질감을 지니는 면으로 가공</a:t>
            </a:r>
            <a:r>
              <a:rPr lang="ko-KR" altLang="en-US" sz="18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r>
              <a:rPr lang="ko-KR" altLang="en-US" sz="3200"/>
              <a:t>판상재료 등급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792163"/>
            <a:ext cx="8640763" cy="5876925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ko-KR" altLang="en-US" sz="2000" b="1"/>
              <a:t>등급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합판의 등급</a:t>
            </a:r>
            <a:r>
              <a:rPr lang="en-US" altLang="ko-KR" sz="1800"/>
              <a:t>: A-B </a:t>
            </a:r>
            <a:r>
              <a:rPr lang="ko-KR" altLang="en-US" sz="1800"/>
              <a:t>또는 </a:t>
            </a:r>
            <a:r>
              <a:rPr lang="en-US" altLang="ko-KR" sz="1800"/>
              <a:t>C-D</a:t>
            </a:r>
            <a:r>
              <a:rPr lang="ko-KR" altLang="en-US" sz="1800"/>
              <a:t>와 같이 표층과 이층 단판의 등급 또는 덮개나 마감재와 같은 용도에 따라 결정 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단판의 등급</a:t>
            </a:r>
            <a:r>
              <a:rPr lang="en-US" altLang="ko-KR" sz="1800"/>
              <a:t>: </a:t>
            </a:r>
            <a:r>
              <a:rPr lang="ko-KR" altLang="en-US" sz="1800"/>
              <a:t>생장 특성에 따른 외관 </a:t>
            </a:r>
            <a:r>
              <a:rPr lang="en-US" altLang="ko-KR" sz="1800"/>
              <a:t>(</a:t>
            </a:r>
            <a:r>
              <a:rPr lang="ko-KR" altLang="en-US" sz="1800"/>
              <a:t>옹이나 벌레구멍</a:t>
            </a:r>
            <a:r>
              <a:rPr lang="en-US" altLang="ko-KR" sz="1800"/>
              <a:t>)</a:t>
            </a:r>
            <a:r>
              <a:rPr lang="ko-KR" altLang="en-US" sz="1800"/>
              <a:t>과 단판보수 정도에 따라 결정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endParaRPr lang="ko-KR" altLang="en-US" sz="1800"/>
          </a:p>
          <a:p>
            <a:pPr>
              <a:lnSpc>
                <a:spcPct val="95000"/>
              </a:lnSpc>
            </a:pPr>
            <a:r>
              <a:rPr lang="ko-KR" altLang="en-US" sz="2000" b="1"/>
              <a:t>단판의 등급</a:t>
            </a:r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</a:pPr>
            <a:endParaRPr lang="ko-KR" altLang="en-US" sz="1800" b="1"/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ko-KR" altLang="en-US" sz="1400"/>
              <a:t>   </a:t>
            </a:r>
          </a:p>
          <a:p>
            <a:pPr>
              <a:lnSpc>
                <a:spcPct val="95000"/>
              </a:lnSpc>
            </a:pPr>
            <a:r>
              <a:rPr lang="ko-KR" altLang="en-US" sz="2000" b="1"/>
              <a:t>기타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실외조건에서 발생하는 표면할렬 문제 해결방안</a:t>
            </a:r>
            <a:r>
              <a:rPr lang="en-US" altLang="ko-KR" sz="1600"/>
              <a:t>: </a:t>
            </a:r>
            <a:r>
              <a:rPr lang="ko-KR" altLang="en-US" sz="1600"/>
              <a:t>수지함침 처리된 중밀도 및 고밀도 종이 제품을 오버레이 </a:t>
            </a:r>
            <a:r>
              <a:rPr lang="en-US" altLang="ko-KR" sz="1600"/>
              <a:t>(overlay), </a:t>
            </a:r>
            <a:r>
              <a:rPr lang="ko-KR" altLang="en-US" sz="1600"/>
              <a:t>거칠거나 질감을 지니는 면으로 가공</a:t>
            </a:r>
            <a:r>
              <a:rPr lang="ko-KR" altLang="en-US" sz="1600" b="1"/>
              <a:t> </a:t>
            </a:r>
          </a:p>
        </p:txBody>
      </p:sp>
      <p:graphicFrame>
        <p:nvGraphicFramePr>
          <p:cNvPr id="147489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2997200"/>
          <a:ext cx="8351837" cy="2408238"/>
        </p:xfrm>
        <a:graphic>
          <a:graphicData uri="http://schemas.openxmlformats.org/drawingml/2006/table">
            <a:tbl>
              <a:tblPr/>
              <a:tblGrid>
                <a:gridCol w="790575"/>
                <a:gridCol w="7561262"/>
              </a:tblGrid>
              <a:tr h="13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설명과 특성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평활하고 페인트 도장가능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목리방향으로 너비 일정하면서 조각에 의해 목리방향으로 평행하도록 매목 보수된 것이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개 이하인 것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용도에 따라 투명도장도 가능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표면에 틈새가 없음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가늘고 긴 조각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다양한 종류의 조각 및 목리방향으로의 지름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1in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까지의 옹이가 허용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미세한 할렬이 약간 허용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다양한 크기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(1~11/2 in)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종류의 옹이 허용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합성재료 또는 목재에 의한 매목 보수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변색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연삭 결함 허용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할렬은 제한적으로 허용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소폭단판 조합 허락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지름이 큰 옹이와 옹이 구멍 인정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서론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특징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자원 효율적인 구조용 제품을 생산하기 위하여 목재 본래의 강도적인 성질과 현대의 공학적 및 가공기술들을 결합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원목의 지름과 상관없이 다양한 원료재에 의해 생산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목재의 자연적인 결점이 고르게 분포되어 강도적 성질은 더욱 균일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제품의 크기는 원목의 크기가 아니라 생산 및 취급장치에 의해 제약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건축학 및 공학적인 설계가 가능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가벼운 무게</a:t>
            </a:r>
            <a:r>
              <a:rPr lang="en-US" altLang="ko-KR" sz="1800"/>
              <a:t>, </a:t>
            </a:r>
            <a:r>
              <a:rPr lang="ko-KR" altLang="en-US" sz="1800"/>
              <a:t>적은 틀어짐</a:t>
            </a:r>
            <a:r>
              <a:rPr lang="en-US" altLang="ko-KR" sz="1800"/>
              <a:t>, </a:t>
            </a:r>
            <a:r>
              <a:rPr lang="ko-KR" altLang="en-US" sz="1800"/>
              <a:t>용이한 공급 가능성</a:t>
            </a:r>
            <a:r>
              <a:rPr lang="en-US" altLang="ko-KR" sz="1800"/>
              <a:t>, </a:t>
            </a:r>
            <a:r>
              <a:rPr lang="ko-KR" altLang="en-US" sz="1800"/>
              <a:t>크기의 균일성</a:t>
            </a:r>
            <a:r>
              <a:rPr lang="en-US" altLang="ko-KR" sz="1800"/>
              <a:t>, </a:t>
            </a:r>
            <a:r>
              <a:rPr lang="ko-KR" altLang="en-US" sz="1800"/>
              <a:t>미적인 가치</a:t>
            </a:r>
            <a:r>
              <a:rPr lang="en-US" altLang="ko-KR" sz="1800"/>
              <a:t>, </a:t>
            </a:r>
            <a:r>
              <a:rPr lang="ko-KR" altLang="en-US" sz="1800"/>
              <a:t>경제성으로 제품의 사용량은 상당히 증가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7" name="Picture 7" descr="Go to fullsize image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11638" y="333375"/>
            <a:ext cx="2016125" cy="1881188"/>
          </a:xfrm>
          <a:ln/>
        </p:spPr>
      </p:pic>
      <p:pic>
        <p:nvPicPr>
          <p:cNvPr id="138250" name="Picture 10" descr="Go to fullsize image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6588125" y="333375"/>
            <a:ext cx="2016125" cy="1892300"/>
          </a:xfrm>
          <a:ln/>
        </p:spPr>
      </p:pic>
      <p:pic>
        <p:nvPicPr>
          <p:cNvPr id="138254" name="Picture 14" descr="Image Preview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6"/>
          <a:srcRect/>
          <a:stretch>
            <a:fillRect/>
          </a:stretch>
        </p:blipFill>
        <p:spPr>
          <a:xfrm>
            <a:off x="4284663" y="2492375"/>
            <a:ext cx="2016125" cy="1871663"/>
          </a:xfrm>
          <a:noFill/>
          <a:ln/>
        </p:spPr>
      </p:pic>
      <p:pic>
        <p:nvPicPr>
          <p:cNvPr id="138258" name="Picture 18" descr="Go to fullsize image">
            <a:hlinkClick r:id="rId7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8"/>
          <a:srcRect/>
          <a:stretch>
            <a:fillRect/>
          </a:stretch>
        </p:blipFill>
        <p:spPr>
          <a:xfrm>
            <a:off x="6659563" y="2492375"/>
            <a:ext cx="2016125" cy="1871663"/>
          </a:xfrm>
          <a:ln/>
        </p:spPr>
      </p:pic>
      <p:pic>
        <p:nvPicPr>
          <p:cNvPr id="138262" name="Picture 22" descr="Image Preview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08625" y="4581525"/>
            <a:ext cx="2016125" cy="1871663"/>
          </a:xfrm>
          <a:prstGeom prst="rect">
            <a:avLst/>
          </a:prstGeom>
          <a:noFill/>
        </p:spPr>
      </p:pic>
      <p:sp>
        <p:nvSpPr>
          <p:cNvPr id="138263" name="Text Box 23"/>
          <p:cNvSpPr txBox="1">
            <a:spLocks noChangeArrowheads="1"/>
          </p:cNvSpPr>
          <p:nvPr/>
        </p:nvSpPr>
        <p:spPr bwMode="auto">
          <a:xfrm>
            <a:off x="323850" y="404813"/>
            <a:ext cx="3671888" cy="591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역사</a:t>
            </a:r>
          </a:p>
          <a:p>
            <a:pPr marL="342900" indent="-342900"/>
            <a:r>
              <a:rPr lang="ko-KR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/>
            <a:r>
              <a:rPr lang="en-US" altLang="ko-KR">
                <a:effectLst>
                  <a:outerShdw blurRad="38100" dist="38100" dir="2700000" algn="tl">
                    <a:srgbClr val="000000"/>
                  </a:outerShdw>
                </a:effectLst>
              </a:rPr>
              <a:t>1. Artifacts of Egyptian furniture taken from tombs of King Tut-Ankh-Amon (1500 B.C.) </a:t>
            </a:r>
          </a:p>
          <a:p>
            <a:pPr marL="342900" indent="-342900"/>
            <a:endParaRPr lang="en-US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altLang="ko-KR">
                <a:effectLst>
                  <a:outerShdw blurRad="38100" dist="38100" dir="2700000" algn="tl">
                    <a:srgbClr val="000000"/>
                  </a:outerShdw>
                </a:effectLst>
              </a:rPr>
              <a:t>2. The Greeks and Roman – developed means of cutting veneer and some skills</a:t>
            </a:r>
          </a:p>
          <a:p>
            <a:pPr marL="342900" indent="-342900"/>
            <a:endParaRPr lang="en-US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altLang="ko-KR">
                <a:effectLst>
                  <a:outerShdw blurRad="38100" dist="38100" dir="2700000" algn="tl">
                    <a:srgbClr val="000000"/>
                  </a:outerShdw>
                </a:effectLst>
              </a:rPr>
              <a:t>3. The piano industry began using plywood (1830)</a:t>
            </a:r>
          </a:p>
          <a:p>
            <a:pPr marL="342900" indent="-342900"/>
            <a:endParaRPr lang="en-US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altLang="ko-KR">
                <a:effectLst>
                  <a:outerShdw blurRad="38100" dist="38100" dir="2700000" algn="tl">
                    <a:srgbClr val="000000"/>
                  </a:outerShdw>
                </a:effectLst>
              </a:rPr>
              <a:t>4. Until 1930, the adhesives available were blood and bone of animal, casein, soybean, and vegetable.</a:t>
            </a:r>
          </a:p>
          <a:p>
            <a:pPr marL="342900" indent="-342900"/>
            <a:endParaRPr lang="en-US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/>
            <a:r>
              <a:rPr lang="en-US" altLang="ko-KR">
                <a:effectLst>
                  <a:outerShdw blurRad="38100" dist="38100" dir="2700000" algn="tl">
                    <a:srgbClr val="000000"/>
                  </a:outerShdw>
                </a:effectLst>
              </a:rPr>
              <a:t>5. During the 1930’s, synthetic resin adhesives (UF and PF) were introduced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이용수종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688013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10000"/>
              </a:spcBef>
            </a:pPr>
            <a:r>
              <a:rPr lang="ko-KR" altLang="en-US" sz="2000" b="1"/>
              <a:t>이용 수종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주요수종</a:t>
            </a:r>
            <a:r>
              <a:rPr lang="en-US" altLang="ko-KR" sz="1800"/>
              <a:t>: </a:t>
            </a:r>
            <a:r>
              <a:rPr lang="ko-KR" altLang="en-US" sz="1800"/>
              <a:t>남부황소나무</a:t>
            </a:r>
            <a:r>
              <a:rPr lang="en-US" altLang="ko-KR" sz="1800"/>
              <a:t>, </a:t>
            </a:r>
            <a:r>
              <a:rPr lang="ko-KR" altLang="en-US" sz="1800"/>
              <a:t>미송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기타 수종</a:t>
            </a:r>
            <a:r>
              <a:rPr lang="en-US" altLang="ko-KR" sz="1800"/>
              <a:t>: </a:t>
            </a:r>
            <a:r>
              <a:rPr lang="ko-KR" altLang="en-US" sz="1800"/>
              <a:t>침엽수 </a:t>
            </a:r>
            <a:r>
              <a:rPr lang="en-US" altLang="ko-KR" sz="1800"/>
              <a:t>(</a:t>
            </a:r>
            <a:r>
              <a:rPr lang="ko-KR" altLang="en-US" sz="1800"/>
              <a:t>전나무</a:t>
            </a:r>
            <a:r>
              <a:rPr lang="en-US" altLang="ko-KR" sz="1800"/>
              <a:t>, </a:t>
            </a:r>
            <a:r>
              <a:rPr lang="ko-KR" altLang="en-US" sz="1800"/>
              <a:t>서부소나무</a:t>
            </a:r>
            <a:r>
              <a:rPr lang="en-US" altLang="ko-KR" sz="1800"/>
              <a:t>), </a:t>
            </a:r>
            <a:r>
              <a:rPr lang="ko-KR" altLang="en-US" sz="1800"/>
              <a:t>활엽수 </a:t>
            </a:r>
            <a:r>
              <a:rPr lang="en-US" altLang="ko-KR" sz="1800"/>
              <a:t>(</a:t>
            </a:r>
            <a:r>
              <a:rPr lang="ko-KR" altLang="en-US" sz="1800"/>
              <a:t>튜울립나무</a:t>
            </a:r>
            <a:r>
              <a:rPr lang="en-US" altLang="ko-KR" sz="1800"/>
              <a:t>, </a:t>
            </a:r>
            <a:r>
              <a:rPr lang="ko-KR" altLang="en-US" sz="1800"/>
              <a:t>풍나무</a:t>
            </a:r>
            <a:r>
              <a:rPr lang="en-US" altLang="ko-KR" sz="1800"/>
              <a:t>)  </a:t>
            </a:r>
          </a:p>
          <a:p>
            <a:pPr>
              <a:lnSpc>
                <a:spcPct val="110000"/>
              </a:lnSpc>
              <a:spcBef>
                <a:spcPct val="10000"/>
              </a:spcBef>
            </a:pPr>
            <a:endParaRPr lang="en-US" altLang="ko-KR" sz="1800"/>
          </a:p>
          <a:p>
            <a:pPr>
              <a:lnSpc>
                <a:spcPct val="110000"/>
              </a:lnSpc>
              <a:spcBef>
                <a:spcPct val="10000"/>
              </a:spcBef>
            </a:pPr>
            <a:r>
              <a:rPr lang="ko-KR" altLang="en-US" sz="2000" b="1"/>
              <a:t>등급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수종명으로 판매되지 않음</a:t>
            </a:r>
            <a:r>
              <a:rPr lang="en-US" altLang="ko-KR" sz="1800"/>
              <a:t>. 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용도에 따라 분류</a:t>
            </a:r>
            <a:r>
              <a:rPr lang="en-US" altLang="ko-KR" sz="1800"/>
              <a:t>: </a:t>
            </a:r>
            <a:r>
              <a:rPr lang="ko-KR" altLang="en-US" sz="1800"/>
              <a:t>덮개용</a:t>
            </a:r>
            <a:r>
              <a:rPr lang="en-US" altLang="ko-KR" sz="1800"/>
              <a:t>, </a:t>
            </a:r>
            <a:r>
              <a:rPr lang="ko-KR" altLang="en-US" sz="1800"/>
              <a:t>외장용</a:t>
            </a:r>
            <a:r>
              <a:rPr lang="en-US" altLang="ko-KR" sz="1800"/>
              <a:t>, </a:t>
            </a:r>
            <a:r>
              <a:rPr lang="ko-KR" altLang="en-US" sz="1800"/>
              <a:t>거푸집용</a:t>
            </a:r>
            <a:r>
              <a:rPr lang="en-US" altLang="ko-KR" sz="1800"/>
              <a:t>, </a:t>
            </a:r>
            <a:r>
              <a:rPr lang="ko-KR" altLang="en-US" sz="1800"/>
              <a:t>해양용합판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건축용</a:t>
            </a:r>
            <a:r>
              <a:rPr lang="en-US" altLang="ko-KR" sz="1800"/>
              <a:t>: </a:t>
            </a:r>
            <a:r>
              <a:rPr lang="ko-KR" altLang="en-US" sz="1800"/>
              <a:t>지지점 사이에 최대거리를 나타내는 지간거리등급 </a:t>
            </a:r>
            <a:r>
              <a:rPr lang="en-US" altLang="ko-KR" sz="1800"/>
              <a:t>(span rating)</a:t>
            </a:r>
            <a:r>
              <a:rPr lang="ko-KR" altLang="en-US" sz="1800"/>
              <a:t>에 따라 등급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lnSpc>
                <a:spcPct val="110000"/>
              </a:lnSpc>
              <a:spcBef>
                <a:spcPct val="10000"/>
              </a:spcBef>
            </a:pPr>
            <a:r>
              <a:rPr lang="ko-KR" altLang="en-US" sz="2000" b="1"/>
              <a:t>구조용 합판 제조에 쓰이는 수종군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- 1</a:t>
            </a:r>
            <a:r>
              <a:rPr lang="ko-KR" altLang="en-US" sz="1800"/>
              <a:t>군</a:t>
            </a:r>
            <a:r>
              <a:rPr lang="en-US" altLang="ko-KR" sz="1800"/>
              <a:t>: </a:t>
            </a:r>
            <a:r>
              <a:rPr lang="ko-KR" altLang="en-US" sz="1800"/>
              <a:t>아피통</a:t>
            </a:r>
            <a:r>
              <a:rPr lang="en-US" altLang="ko-KR" sz="1800"/>
              <a:t>, </a:t>
            </a:r>
            <a:r>
              <a:rPr lang="ko-KR" altLang="en-US" sz="1800"/>
              <a:t>케루잉</a:t>
            </a:r>
            <a:r>
              <a:rPr lang="en-US" altLang="ko-KR" sz="1800"/>
              <a:t>, </a:t>
            </a:r>
            <a:r>
              <a:rPr lang="ko-KR" altLang="en-US" sz="1800"/>
              <a:t>너도밤</a:t>
            </a:r>
            <a:r>
              <a:rPr lang="en-US" altLang="ko-KR" sz="1800"/>
              <a:t>, 1</a:t>
            </a:r>
            <a:r>
              <a:rPr lang="ko-KR" altLang="en-US" sz="1800"/>
              <a:t>급 미송</a:t>
            </a:r>
            <a:r>
              <a:rPr lang="en-US" altLang="ko-KR" sz="1800"/>
              <a:t>, </a:t>
            </a:r>
            <a:r>
              <a:rPr lang="ko-KR" altLang="en-US" sz="1800"/>
              <a:t>서부 잎갈</a:t>
            </a:r>
            <a:r>
              <a:rPr lang="en-US" altLang="ko-KR" sz="1800"/>
              <a:t>, </a:t>
            </a:r>
            <a:r>
              <a:rPr lang="ko-KR" altLang="en-US" sz="1800"/>
              <a:t>당단풍</a:t>
            </a:r>
            <a:r>
              <a:rPr lang="en-US" altLang="ko-KR" sz="1800"/>
              <a:t>, </a:t>
            </a:r>
            <a:r>
              <a:rPr lang="ko-KR" altLang="en-US" sz="1800"/>
              <a:t>소나무 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- 2</a:t>
            </a:r>
            <a:r>
              <a:rPr lang="ko-KR" altLang="en-US" sz="1800"/>
              <a:t>군</a:t>
            </a:r>
            <a:r>
              <a:rPr lang="en-US" altLang="ko-KR" sz="1800"/>
              <a:t>: </a:t>
            </a:r>
            <a:r>
              <a:rPr lang="ko-KR" altLang="en-US" sz="1800"/>
              <a:t>편백</a:t>
            </a:r>
            <a:r>
              <a:rPr lang="en-US" altLang="ko-KR" sz="1800"/>
              <a:t>, </a:t>
            </a:r>
            <a:r>
              <a:rPr lang="ko-KR" altLang="en-US" sz="1800"/>
              <a:t>미송 </a:t>
            </a:r>
            <a:r>
              <a:rPr lang="en-US" altLang="ko-KR" sz="1800"/>
              <a:t>2</a:t>
            </a:r>
            <a:r>
              <a:rPr lang="ko-KR" altLang="en-US" sz="1800"/>
              <a:t>급</a:t>
            </a:r>
            <a:r>
              <a:rPr lang="en-US" altLang="ko-KR" sz="1800"/>
              <a:t>, </a:t>
            </a:r>
            <a:r>
              <a:rPr lang="ko-KR" altLang="en-US" sz="1800"/>
              <a:t>전</a:t>
            </a:r>
            <a:r>
              <a:rPr lang="en-US" altLang="ko-KR" sz="1800"/>
              <a:t>, </a:t>
            </a:r>
            <a:r>
              <a:rPr lang="ko-KR" altLang="en-US" sz="1800"/>
              <a:t>솔송</a:t>
            </a:r>
            <a:r>
              <a:rPr lang="en-US" altLang="ko-KR" sz="1800"/>
              <a:t>, </a:t>
            </a:r>
            <a:r>
              <a:rPr lang="ko-KR" altLang="en-US" sz="1800"/>
              <a:t>흑단풍</a:t>
            </a:r>
            <a:r>
              <a:rPr lang="en-US" altLang="ko-KR" sz="1800"/>
              <a:t>, </a:t>
            </a:r>
            <a:r>
              <a:rPr lang="ko-KR" altLang="en-US" sz="1800"/>
              <a:t>소나무</a:t>
            </a:r>
            <a:r>
              <a:rPr lang="en-US" altLang="ko-KR" sz="1800"/>
              <a:t>, </a:t>
            </a:r>
            <a:r>
              <a:rPr lang="ko-KR" altLang="en-US" sz="1800"/>
              <a:t>가문비</a:t>
            </a:r>
            <a:r>
              <a:rPr lang="en-US" altLang="ko-KR" sz="1800"/>
              <a:t>, </a:t>
            </a:r>
            <a:r>
              <a:rPr lang="ko-KR" altLang="en-US" sz="1800"/>
              <a:t>풍</a:t>
            </a:r>
            <a:r>
              <a:rPr lang="en-US" altLang="ko-KR" sz="1800"/>
              <a:t>, </a:t>
            </a:r>
            <a:r>
              <a:rPr lang="ko-KR" altLang="en-US" sz="1800"/>
              <a:t>잎갈</a:t>
            </a:r>
            <a:r>
              <a:rPr lang="en-US" altLang="ko-KR" sz="1800"/>
              <a:t>, </a:t>
            </a:r>
            <a:r>
              <a:rPr lang="ko-KR" altLang="en-US" sz="1800"/>
              <a:t>튜울립나무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- 3</a:t>
            </a:r>
            <a:r>
              <a:rPr lang="ko-KR" altLang="en-US" sz="1800"/>
              <a:t>군</a:t>
            </a:r>
            <a:r>
              <a:rPr lang="en-US" altLang="ko-KR" sz="1800"/>
              <a:t>: </a:t>
            </a:r>
            <a:r>
              <a:rPr lang="ko-KR" altLang="en-US" sz="1800"/>
              <a:t>적오리</a:t>
            </a:r>
            <a:r>
              <a:rPr lang="en-US" altLang="ko-KR" sz="1800"/>
              <a:t>, </a:t>
            </a:r>
            <a:r>
              <a:rPr lang="ko-KR" altLang="en-US" sz="1800"/>
              <a:t>종이자작</a:t>
            </a:r>
            <a:r>
              <a:rPr lang="en-US" altLang="ko-KR" sz="1800"/>
              <a:t>, </a:t>
            </a:r>
            <a:r>
              <a:rPr lang="ko-KR" altLang="en-US" sz="1800"/>
              <a:t>황삼</a:t>
            </a:r>
            <a:r>
              <a:rPr lang="en-US" altLang="ko-KR" sz="1800"/>
              <a:t>, </a:t>
            </a:r>
            <a:r>
              <a:rPr lang="ko-KR" altLang="en-US" sz="1800"/>
              <a:t>큰잎 단풍</a:t>
            </a:r>
            <a:r>
              <a:rPr lang="en-US" altLang="ko-KR" sz="1800"/>
              <a:t>, </a:t>
            </a:r>
            <a:r>
              <a:rPr lang="ko-KR" altLang="en-US" sz="1800"/>
              <a:t>소나무</a:t>
            </a:r>
            <a:r>
              <a:rPr lang="en-US" altLang="ko-KR" sz="1800"/>
              <a:t>, </a:t>
            </a:r>
            <a:r>
              <a:rPr lang="ko-KR" altLang="en-US" sz="1800"/>
              <a:t>세코이아</a:t>
            </a:r>
            <a:r>
              <a:rPr lang="en-US" altLang="ko-KR" sz="1800"/>
              <a:t>, </a:t>
            </a:r>
            <a:r>
              <a:rPr lang="ko-KR" altLang="en-US" sz="1800"/>
              <a:t>가문비나무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- 4</a:t>
            </a:r>
            <a:r>
              <a:rPr lang="ko-KR" altLang="en-US" sz="1800"/>
              <a:t>군</a:t>
            </a:r>
            <a:r>
              <a:rPr lang="en-US" altLang="ko-KR" sz="1800"/>
              <a:t>: </a:t>
            </a:r>
            <a:r>
              <a:rPr lang="ko-KR" altLang="en-US" sz="1800"/>
              <a:t>사시</a:t>
            </a:r>
            <a:r>
              <a:rPr lang="en-US" altLang="ko-KR" sz="1800"/>
              <a:t>, </a:t>
            </a:r>
            <a:r>
              <a:rPr lang="ko-KR" altLang="en-US" sz="1800"/>
              <a:t>카티보</a:t>
            </a:r>
            <a:r>
              <a:rPr lang="en-US" altLang="ko-KR" sz="1800"/>
              <a:t>, </a:t>
            </a:r>
            <a:r>
              <a:rPr lang="ko-KR" altLang="en-US" sz="1800"/>
              <a:t>삼</a:t>
            </a:r>
            <a:r>
              <a:rPr lang="en-US" altLang="ko-KR" sz="1800"/>
              <a:t>, </a:t>
            </a:r>
            <a:r>
              <a:rPr lang="ko-KR" altLang="en-US" sz="1800"/>
              <a:t>미루</a:t>
            </a:r>
            <a:r>
              <a:rPr lang="en-US" altLang="ko-KR" sz="1800"/>
              <a:t>, </a:t>
            </a:r>
            <a:r>
              <a:rPr lang="ko-KR" altLang="en-US" sz="1800"/>
              <a:t>소나무</a:t>
            </a:r>
          </a:p>
          <a:p>
            <a:pPr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- 5</a:t>
            </a:r>
            <a:r>
              <a:rPr lang="ko-KR" altLang="en-US" sz="1800"/>
              <a:t>군</a:t>
            </a:r>
            <a:r>
              <a:rPr lang="en-US" altLang="ko-KR" sz="1800"/>
              <a:t>: </a:t>
            </a:r>
            <a:r>
              <a:rPr lang="ko-KR" altLang="en-US" sz="1800"/>
              <a:t>피나무</a:t>
            </a:r>
            <a:r>
              <a:rPr lang="en-US" altLang="ko-KR" sz="1800"/>
              <a:t>, </a:t>
            </a:r>
            <a:r>
              <a:rPr lang="ko-KR" altLang="en-US" sz="1800"/>
              <a:t>발삼 포플라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기본 제조공정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en-US" altLang="ko-KR" sz="2000" b="1"/>
              <a:t> </a:t>
            </a:r>
            <a:r>
              <a:rPr lang="ko-KR" altLang="en-US" sz="2000" b="1"/>
              <a:t>원목 운송 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즉시 처리 또는 저목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현대식 생산설비는 하루 </a:t>
            </a:r>
            <a:r>
              <a:rPr lang="en-US" altLang="ko-KR" sz="1800"/>
              <a:t>1,500~2,000</a:t>
            </a:r>
            <a:r>
              <a:rPr lang="ko-KR" altLang="en-US" sz="1800"/>
              <a:t>톤을 처리 가능   </a:t>
            </a:r>
          </a:p>
          <a:p>
            <a:pPr>
              <a:lnSpc>
                <a:spcPct val="125000"/>
              </a:lnSpc>
            </a:pPr>
            <a:endParaRPr lang="ko-KR" altLang="en-US" sz="1800"/>
          </a:p>
          <a:p>
            <a:pPr>
              <a:lnSpc>
                <a:spcPct val="125000"/>
              </a:lnSpc>
            </a:pPr>
            <a:r>
              <a:rPr lang="ko-KR" altLang="en-US" sz="2000" b="1"/>
              <a:t> 박피</a:t>
            </a:r>
          </a:p>
          <a:p>
            <a:pPr>
              <a:lnSpc>
                <a:spcPct val="125000"/>
              </a:lnSpc>
            </a:pPr>
            <a:endParaRPr lang="ko-KR" altLang="en-US" sz="2000" b="1"/>
          </a:p>
          <a:p>
            <a:pPr>
              <a:lnSpc>
                <a:spcPct val="125000"/>
              </a:lnSpc>
            </a:pPr>
            <a:r>
              <a:rPr lang="ko-KR" altLang="en-US" sz="2000" b="1"/>
              <a:t> 원목의 제단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길이가 </a:t>
            </a:r>
            <a:r>
              <a:rPr lang="en-US" altLang="ko-KR" sz="1800"/>
              <a:t>2.64m: </a:t>
            </a:r>
            <a:r>
              <a:rPr lang="ko-KR" altLang="en-US" sz="1800"/>
              <a:t>최종 제품의 길이가 </a:t>
            </a:r>
            <a:r>
              <a:rPr lang="en-US" altLang="ko-KR" sz="1800"/>
              <a:t>2.44m</a:t>
            </a:r>
            <a:r>
              <a:rPr lang="ko-KR" altLang="en-US" sz="1800"/>
              <a:t>에 대한 여척 </a:t>
            </a:r>
            <a:r>
              <a:rPr lang="en-US" altLang="ko-KR" sz="1800"/>
              <a:t>1m</a:t>
            </a:r>
            <a:r>
              <a:rPr lang="ko-KR" altLang="en-US" sz="1800"/>
              <a:t>를 고려한 것</a:t>
            </a:r>
            <a:r>
              <a:rPr lang="en-US" altLang="ko-KR" sz="1800"/>
              <a:t>.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en-US" altLang="ko-KR" sz="1800"/>
              <a:t>   - </a:t>
            </a:r>
            <a:r>
              <a:rPr lang="ko-KR" altLang="en-US" sz="1800"/>
              <a:t>절삭용 원목토막 </a:t>
            </a:r>
            <a:r>
              <a:rPr lang="en-US" altLang="ko-KR" sz="1800"/>
              <a:t>(block or bolt)</a:t>
            </a:r>
          </a:p>
          <a:p>
            <a:pPr>
              <a:lnSpc>
                <a:spcPct val="125000"/>
              </a:lnSpc>
            </a:pPr>
            <a:endParaRPr lang="en-US" altLang="ko-KR" sz="1800"/>
          </a:p>
          <a:p>
            <a:pPr>
              <a:lnSpc>
                <a:spcPct val="125000"/>
              </a:lnSpc>
            </a:pPr>
            <a:r>
              <a:rPr lang="ko-KR" altLang="en-US" sz="2000" b="1"/>
              <a:t>단판으로 절삭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Lathe</a:t>
            </a:r>
            <a:r>
              <a:rPr lang="ko-KR" altLang="en-US" sz="1800"/>
              <a:t>를 이용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단판절삭용으로 적합하지 않은 원목은 펄프용 칩이나 제재목으로 사용 </a:t>
            </a:r>
            <a:endParaRPr lang="ko-KR" altLang="en-US" sz="18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기본 제조공정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4100"/>
            <a:ext cx="8785225" cy="54705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ko-KR" altLang="en-US" sz="2000" b="1"/>
              <a:t>박심목 </a:t>
            </a:r>
            <a:r>
              <a:rPr lang="en-US" altLang="ko-KR" sz="2000" b="1"/>
              <a:t>(core) </a:t>
            </a:r>
            <a:r>
              <a:rPr lang="ko-KR" altLang="en-US" sz="2000" b="1"/>
              <a:t>생산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제재목 또는 기둥</a:t>
            </a:r>
            <a:r>
              <a:rPr lang="en-US" altLang="ko-KR" sz="1800"/>
              <a:t>, </a:t>
            </a:r>
            <a:r>
              <a:rPr lang="ko-KR" altLang="en-US" sz="1800"/>
              <a:t>조경용재로 가공 </a:t>
            </a:r>
          </a:p>
          <a:p>
            <a:pPr>
              <a:lnSpc>
                <a:spcPct val="130000"/>
              </a:lnSpc>
            </a:pPr>
            <a:endParaRPr lang="ko-KR" altLang="en-US" sz="1800"/>
          </a:p>
          <a:p>
            <a:pPr>
              <a:lnSpc>
                <a:spcPct val="130000"/>
              </a:lnSpc>
            </a:pPr>
            <a:r>
              <a:rPr lang="ko-KR" altLang="en-US" sz="2000" b="1"/>
              <a:t>생산 시스템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과거 수작업으로 주로 제조되었으나 현재 생산공정은 컴퓨터에 의해 제어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결과적으로</a:t>
            </a:r>
            <a:r>
              <a:rPr lang="en-US" altLang="ko-KR" sz="1800"/>
              <a:t>, </a:t>
            </a:r>
            <a:r>
              <a:rPr lang="ko-KR" altLang="en-US" sz="1800"/>
              <a:t>품질관리 개선</a:t>
            </a:r>
            <a:r>
              <a:rPr lang="en-US" altLang="ko-KR" sz="1800"/>
              <a:t>, </a:t>
            </a:r>
            <a:r>
              <a:rPr lang="ko-KR" altLang="en-US" sz="1800"/>
              <a:t>생산율 증대</a:t>
            </a:r>
            <a:r>
              <a:rPr lang="en-US" altLang="ko-KR" sz="1800"/>
              <a:t>, </a:t>
            </a:r>
            <a:r>
              <a:rPr lang="ko-KR" altLang="en-US" sz="1800"/>
              <a:t>생산공정 차질에 대한 유연한 대처</a:t>
            </a:r>
            <a:r>
              <a:rPr lang="en-US" altLang="ko-KR" sz="1800"/>
              <a:t>, </a:t>
            </a:r>
            <a:r>
              <a:rPr lang="ko-KR" altLang="en-US" sz="1800"/>
              <a:t>자료수집</a:t>
            </a:r>
            <a:r>
              <a:rPr lang="en-US" altLang="ko-KR" sz="1800"/>
              <a:t>, </a:t>
            </a:r>
            <a:r>
              <a:rPr lang="ko-KR" altLang="en-US" sz="1800"/>
              <a:t>해석개선</a:t>
            </a:r>
            <a:r>
              <a:rPr lang="en-US" altLang="ko-KR" sz="1800"/>
              <a:t>, </a:t>
            </a:r>
            <a:r>
              <a:rPr lang="ko-KR" altLang="en-US" sz="1800"/>
              <a:t>재현성 개선 등을 통해 생산량을 크게 증대</a:t>
            </a:r>
            <a:r>
              <a:rPr lang="ko-KR" altLang="en-US" sz="1800" b="1"/>
              <a:t>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/>
              <a:t>제조공정 </a:t>
            </a:r>
            <a:r>
              <a:rPr lang="en-US" altLang="ko-KR" sz="3200">
                <a:latin typeface="Arial"/>
              </a:rPr>
              <a:t>–</a:t>
            </a:r>
            <a:r>
              <a:rPr lang="en-US" altLang="ko-KR" sz="3200"/>
              <a:t> </a:t>
            </a:r>
            <a:r>
              <a:rPr lang="ko-KR" altLang="en-US" sz="3200"/>
              <a:t>원목 가열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4100"/>
            <a:ext cx="8353425" cy="5183188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절삭에 앞서 가열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목재나 옹이를 연화함으로써 소요동력을 절감하고 평활한 단판을 생산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가열된 원목토막은 높은 수율</a:t>
            </a:r>
            <a:r>
              <a:rPr lang="en-US" altLang="ko-KR" sz="1800"/>
              <a:t>, </a:t>
            </a:r>
            <a:r>
              <a:rPr lang="ko-KR" altLang="en-US" sz="1800"/>
              <a:t>낮은 변이성 및 높은 등급의 단판을 생산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원목 가격상승 시점에 있어 중요한 생산인자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가열을 통해 표면이 평활한 단판이 생산되기 때문에 적절한 접착력을 얻으며 소요되는 접착제의 양을 절감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altLang="ko-KR" sz="1800"/>
              <a:t>Lathe</a:t>
            </a:r>
            <a:r>
              <a:rPr lang="ko-KR" altLang="en-US" sz="1800"/>
              <a:t>에 의해 연속적으로 생산되는 단판의 파손정도가 적어 불량단판 취급을 소요되는 인건비 절감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ko-KR" altLang="en-US" sz="1800"/>
              <a:t>제품가격 상승</a:t>
            </a:r>
            <a:r>
              <a:rPr lang="en-US" altLang="ko-KR" sz="1800"/>
              <a:t>: </a:t>
            </a:r>
            <a:r>
              <a:rPr lang="ko-KR" altLang="en-US" sz="1800"/>
              <a:t>단판의 품질 향상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altLang="ko-KR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9" name="Picture 9" descr="pic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620713"/>
            <a:ext cx="1828800" cy="1584325"/>
          </a:xfrm>
          <a:noFill/>
          <a:ln/>
        </p:spPr>
      </p:pic>
      <p:pic>
        <p:nvPicPr>
          <p:cNvPr id="153612" name="Picture 12" descr="pic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527300" y="620713"/>
            <a:ext cx="1828800" cy="1584325"/>
          </a:xfrm>
          <a:noFill/>
          <a:ln/>
        </p:spPr>
      </p:pic>
      <p:pic>
        <p:nvPicPr>
          <p:cNvPr id="153620" name="Picture 20" descr="pic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4787900" y="620713"/>
            <a:ext cx="1828800" cy="1584325"/>
          </a:xfrm>
          <a:noFill/>
          <a:ln/>
        </p:spPr>
      </p:pic>
      <p:pic>
        <p:nvPicPr>
          <p:cNvPr id="153624" name="Picture 24" descr="pic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64375" y="620713"/>
            <a:ext cx="1828800" cy="1584325"/>
          </a:xfrm>
          <a:prstGeom prst="rect">
            <a:avLst/>
          </a:prstGeom>
          <a:noFill/>
        </p:spPr>
      </p:pic>
      <p:pic>
        <p:nvPicPr>
          <p:cNvPr id="153626" name="Picture 26" descr="pic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92950" y="2636838"/>
            <a:ext cx="1828800" cy="1584325"/>
          </a:xfrm>
          <a:prstGeom prst="rect">
            <a:avLst/>
          </a:prstGeom>
          <a:noFill/>
        </p:spPr>
      </p:pic>
      <p:pic>
        <p:nvPicPr>
          <p:cNvPr id="153628" name="Picture 28" descr="pic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87900" y="2636838"/>
            <a:ext cx="1828800" cy="1584325"/>
          </a:xfrm>
          <a:prstGeom prst="rect">
            <a:avLst/>
          </a:prstGeom>
          <a:noFill/>
        </p:spPr>
      </p:pic>
      <p:pic>
        <p:nvPicPr>
          <p:cNvPr id="153630" name="Picture 30" descr="pic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27300" y="2636838"/>
            <a:ext cx="1828800" cy="1584325"/>
          </a:xfrm>
          <a:prstGeom prst="rect">
            <a:avLst/>
          </a:prstGeom>
          <a:noFill/>
        </p:spPr>
      </p:pic>
      <p:pic>
        <p:nvPicPr>
          <p:cNvPr id="153632" name="Picture 32" descr="pic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0825" y="2636838"/>
            <a:ext cx="1828800" cy="1584325"/>
          </a:xfrm>
          <a:prstGeom prst="rect">
            <a:avLst/>
          </a:prstGeom>
          <a:noFill/>
        </p:spPr>
      </p:pic>
      <p:pic>
        <p:nvPicPr>
          <p:cNvPr id="153634" name="Picture 34" descr="canply_plywood_testing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50825" y="4652963"/>
            <a:ext cx="1905000" cy="1584325"/>
          </a:xfrm>
          <a:prstGeom prst="rect">
            <a:avLst/>
          </a:prstGeom>
          <a:noFill/>
        </p:spPr>
      </p:pic>
      <p:pic>
        <p:nvPicPr>
          <p:cNvPr id="153636" name="Picture 36" descr="pic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555875" y="4652963"/>
            <a:ext cx="1828800" cy="1584325"/>
          </a:xfrm>
          <a:prstGeom prst="rect">
            <a:avLst/>
          </a:prstGeom>
          <a:noFill/>
        </p:spPr>
      </p:pic>
      <p:pic>
        <p:nvPicPr>
          <p:cNvPr id="153638" name="Picture 38" descr="pic1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59338" y="4652963"/>
            <a:ext cx="1828800" cy="1584325"/>
          </a:xfrm>
          <a:prstGeom prst="rect">
            <a:avLst/>
          </a:prstGeom>
          <a:noFill/>
        </p:spPr>
      </p:pic>
      <p:pic>
        <p:nvPicPr>
          <p:cNvPr id="153640" name="Picture 40" descr="pic1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135813" y="4652963"/>
            <a:ext cx="1828800" cy="1584325"/>
          </a:xfrm>
          <a:prstGeom prst="rect">
            <a:avLst/>
          </a:prstGeom>
          <a:noFill/>
        </p:spPr>
      </p:pic>
      <p:sp>
        <p:nvSpPr>
          <p:cNvPr id="153643" name="Line 43"/>
          <p:cNvSpPr>
            <a:spLocks noChangeShapeType="1"/>
          </p:cNvSpPr>
          <p:nvPr/>
        </p:nvSpPr>
        <p:spPr bwMode="auto">
          <a:xfrm>
            <a:off x="2124075" y="141287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4" name="Line 44"/>
          <p:cNvSpPr>
            <a:spLocks noChangeShapeType="1"/>
          </p:cNvSpPr>
          <p:nvPr/>
        </p:nvSpPr>
        <p:spPr bwMode="auto">
          <a:xfrm>
            <a:off x="4427538" y="14128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5" name="Line 45"/>
          <p:cNvSpPr>
            <a:spLocks noChangeShapeType="1"/>
          </p:cNvSpPr>
          <p:nvPr/>
        </p:nvSpPr>
        <p:spPr bwMode="auto">
          <a:xfrm>
            <a:off x="6659563" y="14128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6" name="Line 46"/>
          <p:cNvSpPr>
            <a:spLocks noChangeShapeType="1"/>
          </p:cNvSpPr>
          <p:nvPr/>
        </p:nvSpPr>
        <p:spPr bwMode="auto">
          <a:xfrm>
            <a:off x="2195513" y="54451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7" name="Line 47"/>
          <p:cNvSpPr>
            <a:spLocks noChangeShapeType="1"/>
          </p:cNvSpPr>
          <p:nvPr/>
        </p:nvSpPr>
        <p:spPr bwMode="auto">
          <a:xfrm>
            <a:off x="4427538" y="54451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8" name="Line 48"/>
          <p:cNvSpPr>
            <a:spLocks noChangeShapeType="1"/>
          </p:cNvSpPr>
          <p:nvPr/>
        </p:nvSpPr>
        <p:spPr bwMode="auto">
          <a:xfrm>
            <a:off x="6732588" y="54451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49" name="Line 49"/>
          <p:cNvSpPr>
            <a:spLocks noChangeShapeType="1"/>
          </p:cNvSpPr>
          <p:nvPr/>
        </p:nvSpPr>
        <p:spPr bwMode="auto">
          <a:xfrm>
            <a:off x="7885113" y="22764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51" name="Line 51"/>
          <p:cNvSpPr>
            <a:spLocks noChangeShapeType="1"/>
          </p:cNvSpPr>
          <p:nvPr/>
        </p:nvSpPr>
        <p:spPr bwMode="auto">
          <a:xfrm>
            <a:off x="1116013" y="42211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52" name="Line 52"/>
          <p:cNvSpPr>
            <a:spLocks noChangeShapeType="1"/>
          </p:cNvSpPr>
          <p:nvPr/>
        </p:nvSpPr>
        <p:spPr bwMode="auto">
          <a:xfrm flipH="1">
            <a:off x="6661150" y="33575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53" name="Line 53"/>
          <p:cNvSpPr>
            <a:spLocks noChangeShapeType="1"/>
          </p:cNvSpPr>
          <p:nvPr/>
        </p:nvSpPr>
        <p:spPr bwMode="auto">
          <a:xfrm flipH="1">
            <a:off x="4356100" y="33575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53654" name="Line 54"/>
          <p:cNvSpPr>
            <a:spLocks noChangeShapeType="1"/>
          </p:cNvSpPr>
          <p:nvPr/>
        </p:nvSpPr>
        <p:spPr bwMode="auto">
          <a:xfrm flipH="1">
            <a:off x="2051050" y="33575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3098</TotalTime>
  <Words>1749</Words>
  <Application>Microsoft PowerPoint</Application>
  <PresentationFormat>화면 슬라이드 쇼(4:3)</PresentationFormat>
  <Paragraphs>206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점과 선</vt:lpstr>
      <vt:lpstr>구조용 판상재료 - 합판</vt:lpstr>
      <vt:lpstr>서론</vt:lpstr>
      <vt:lpstr>서론</vt:lpstr>
      <vt:lpstr>슬라이드 4</vt:lpstr>
      <vt:lpstr>이용수종</vt:lpstr>
      <vt:lpstr>기본 제조공정</vt:lpstr>
      <vt:lpstr>기본 제조공정</vt:lpstr>
      <vt:lpstr>제조공정 – 원목 가열</vt:lpstr>
      <vt:lpstr>슬라이드 9</vt:lpstr>
      <vt:lpstr>제조공정 – 단판 생산</vt:lpstr>
      <vt:lpstr>제조공정 – 단판 생산</vt:lpstr>
      <vt:lpstr>슬라이드 12</vt:lpstr>
      <vt:lpstr>제조공정 – 접착/성형</vt:lpstr>
      <vt:lpstr>제조공정 – 접착/성형</vt:lpstr>
      <vt:lpstr>제조공정 – 압체</vt:lpstr>
      <vt:lpstr>제조공정 – 압체</vt:lpstr>
      <vt:lpstr>접착제</vt:lpstr>
      <vt:lpstr>접착제</vt:lpstr>
      <vt:lpstr>생산성 영향인자</vt:lpstr>
      <vt:lpstr>생산성 영향인자</vt:lpstr>
      <vt:lpstr>판상재료 선택/용도</vt:lpstr>
      <vt:lpstr>판상재료 선택/용도</vt:lpstr>
      <vt:lpstr>판상재료 등급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42</cp:revision>
  <dcterms:created xsi:type="dcterms:W3CDTF">2005-09-01T06:05:51Z</dcterms:created>
  <dcterms:modified xsi:type="dcterms:W3CDTF">2011-03-17T15:57:11Z</dcterms:modified>
</cp:coreProperties>
</file>