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5"/>
  </p:notesMasterIdLst>
  <p:sldIdLst>
    <p:sldId id="256" r:id="rId2"/>
    <p:sldId id="260" r:id="rId3"/>
    <p:sldId id="263" r:id="rId4"/>
    <p:sldId id="264" r:id="rId5"/>
    <p:sldId id="265" r:id="rId6"/>
    <p:sldId id="288" r:id="rId7"/>
    <p:sldId id="289" r:id="rId8"/>
    <p:sldId id="266" r:id="rId9"/>
    <p:sldId id="270" r:id="rId10"/>
    <p:sldId id="267" r:id="rId11"/>
    <p:sldId id="290" r:id="rId12"/>
    <p:sldId id="291" r:id="rId13"/>
    <p:sldId id="268" r:id="rId14"/>
    <p:sldId id="269" r:id="rId15"/>
    <p:sldId id="271" r:id="rId16"/>
    <p:sldId id="283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7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5BAF-941F-480C-9CCD-17EB805C3E29}" type="datetimeFigureOut">
              <a:rPr lang="ko-KR" altLang="en-US" smtClean="0"/>
              <a:pPr/>
              <a:t>2011-03-10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69C8-8ABC-4D9C-A04E-EF38EE05C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3C53B-C3D0-4AE3-A163-CBE95A9C9101}" type="slidenum">
              <a:rPr lang="en-US" altLang="ko-KR"/>
              <a:pPr/>
              <a:t>20</a:t>
            </a:fld>
            <a:endParaRPr lang="en-US" altLang="ko-KR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6A9CC0-2B07-40D7-8B2F-6CD178ACB45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7213C-3CF1-458C-85A7-08B6134E816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CABE8-7A83-4FD6-9705-49CEB8A105D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F489DDD-8119-4555-9906-B5E1E8785D4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D7207-6715-4896-8B31-0F84362ABB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79BD4-611F-4963-9879-E579E1F6B33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B25F7-596B-4107-84CE-25928A26242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8CB3D-45F4-4DF8-AB96-ABD272565C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BDB9E-2884-4CAA-9763-BEF7DCC84DB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2075B-8D46-4898-A763-32B7889F932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C54E4-F3D9-4826-965F-BAB7E755BEA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85EAB-7499-41EA-96AC-AA616A1A007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F37535-88CE-4F61-8BE9-94AF00CEFC2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toursarang.co.kr/11008143121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 dirty="0" err="1" smtClean="0"/>
              <a:t>환경재료학</a:t>
            </a:r>
            <a:r>
              <a:rPr lang="ko-KR" altLang="en-US" b="1" dirty="0" smtClean="0"/>
              <a:t> 개론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000" dirty="0"/>
          </a:p>
        </p:txBody>
      </p:sp>
      <p:sp>
        <p:nvSpPr>
          <p:cNvPr id="4" name="부제목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1 </a:t>
            </a:r>
            <a:r>
              <a:rPr lang="ko-KR" altLang="en-US" b="1" dirty="0" smtClean="0"/>
              <a:t>편 </a:t>
            </a:r>
            <a:r>
              <a:rPr lang="ko-KR" altLang="en-US" b="1" dirty="0" smtClean="0"/>
              <a:t>숲과 인간</a:t>
            </a:r>
            <a:endParaRPr lang="en-US" altLang="ko-KR" b="1" dirty="0" smtClean="0"/>
          </a:p>
          <a:p>
            <a:r>
              <a:rPr lang="ko-KR" altLang="en-US" sz="2800" dirty="0" smtClean="0">
                <a:effectLst/>
              </a:rPr>
              <a:t>제 </a:t>
            </a:r>
            <a:r>
              <a:rPr lang="en-US" altLang="ko-KR" sz="2800" dirty="0" smtClean="0">
                <a:effectLst/>
              </a:rPr>
              <a:t>1</a:t>
            </a:r>
            <a:r>
              <a:rPr lang="ko-KR" altLang="en-US" sz="2800" dirty="0" smtClean="0">
                <a:effectLst/>
              </a:rPr>
              <a:t>장 과학문명의 발전과 지구환경</a:t>
            </a:r>
            <a:endParaRPr lang="ko-KR" alt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지구온난화가 환경에 미치는 영향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678893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생태계</a:t>
            </a:r>
            <a:r>
              <a:rPr lang="en-US" altLang="ko-KR" sz="2000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산림 분포지역이 광범위하게 소멸되고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산림 평형이 깨짐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식생대가 중위도 기준 북극 방향으로 </a:t>
            </a:r>
            <a:r>
              <a:rPr lang="en-US" altLang="ko-KR" sz="1800" dirty="0" smtClean="0">
                <a:latin typeface="+mj-lt"/>
              </a:rPr>
              <a:t>55~100km </a:t>
            </a:r>
            <a:r>
              <a:rPr lang="ko-KR" altLang="en-US" sz="1800" dirty="0" smtClean="0">
                <a:latin typeface="+mj-lt"/>
              </a:rPr>
              <a:t>북상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 </a:t>
            </a:r>
            <a:r>
              <a:rPr lang="ko-KR" altLang="en-US" sz="1800" dirty="0" smtClean="0">
                <a:latin typeface="+mj-lt"/>
              </a:rPr>
              <a:t>우리나라의 경우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연평균 기온이 </a:t>
            </a:r>
            <a:r>
              <a:rPr lang="en-US" altLang="ko-KR" sz="1800" dirty="0" smtClean="0">
                <a:latin typeface="+mj-lt"/>
              </a:rPr>
              <a:t>4°C </a:t>
            </a:r>
            <a:r>
              <a:rPr lang="ko-KR" altLang="en-US" sz="1800" dirty="0" smtClean="0">
                <a:latin typeface="+mj-lt"/>
              </a:rPr>
              <a:t>상승하면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제주도 서귀포는 대만과 비슷한 기온 분포를 보여 열대작물도 재배 가능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현재 온대성 식생 외에 아열대성 식생이 증가하는 등 생태계의 혼란이 예상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b="1" dirty="0" smtClean="0"/>
              <a:t>수자원</a:t>
            </a:r>
            <a:r>
              <a:rPr lang="en-US" altLang="ko-KR" sz="2000" dirty="0" smtClean="0"/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CO2 </a:t>
            </a:r>
            <a:r>
              <a:rPr lang="ko-KR" altLang="en-US" sz="1800" dirty="0" smtClean="0"/>
              <a:t>농도가</a:t>
            </a:r>
            <a:r>
              <a:rPr lang="en-US" altLang="ko-KR" sz="1800" dirty="0" smtClean="0"/>
              <a:t> 2</a:t>
            </a:r>
            <a:r>
              <a:rPr lang="ko-KR" altLang="en-US" sz="1800" dirty="0" smtClean="0"/>
              <a:t>배 </a:t>
            </a:r>
            <a:r>
              <a:rPr lang="ko-KR" altLang="en-US" sz="1800" dirty="0" err="1" smtClean="0"/>
              <a:t>증가시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2050</a:t>
            </a:r>
            <a:r>
              <a:rPr lang="ko-KR" altLang="en-US" sz="1800" dirty="0" smtClean="0"/>
              <a:t>년까지 산악지역 빙하의 </a:t>
            </a:r>
            <a:r>
              <a:rPr lang="en-US" altLang="ko-KR" sz="1800" dirty="0" smtClean="0"/>
              <a:t>25% </a:t>
            </a:r>
            <a:r>
              <a:rPr lang="ko-KR" altLang="en-US" sz="1800" dirty="0" smtClean="0"/>
              <a:t>이상의 감소 예상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물 공급 부족국가인 우리나라의 경우 물 부족에 따른 수질악화 예상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ko-KR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온실가스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gray">
          <a:xfrm>
            <a:off x="539750" y="1274763"/>
            <a:ext cx="8208963" cy="793750"/>
          </a:xfrm>
          <a:prstGeom prst="rect">
            <a:avLst/>
          </a:prstGeom>
          <a:noFill/>
          <a:ln w="889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ko-KR" altLang="en-US" sz="2000" b="1" dirty="0">
                <a:latin typeface="돋움" pitchFamily="50" charset="-127"/>
                <a:ea typeface="돋움" pitchFamily="50" charset="-127"/>
              </a:rPr>
              <a:t> 정의</a:t>
            </a:r>
            <a:r>
              <a:rPr lang="en-US" altLang="ko-KR" sz="2000" b="1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b="1" dirty="0">
                <a:latin typeface="돋움" pitchFamily="50" charset="-127"/>
                <a:ea typeface="돋움" pitchFamily="50" charset="-127"/>
              </a:rPr>
              <a:t>대기를 구성하는 기체들 가운데 온실효과를 일으키는 기체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ko-KR" altLang="en-US" sz="2000" b="1" dirty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2000" b="1" dirty="0">
                <a:latin typeface="돋움" pitchFamily="50" charset="-127"/>
                <a:ea typeface="돋움" pitchFamily="50" charset="-127"/>
              </a:rPr>
              <a:t>6</a:t>
            </a:r>
            <a:r>
              <a:rPr lang="ko-KR" altLang="en-US" sz="2000" b="1" dirty="0">
                <a:latin typeface="돋움" pitchFamily="50" charset="-127"/>
                <a:ea typeface="돋움" pitchFamily="50" charset="-127"/>
              </a:rPr>
              <a:t>대 온실가스</a:t>
            </a:r>
            <a:r>
              <a:rPr lang="en-US" altLang="ko-KR" sz="2000" b="1" dirty="0">
                <a:latin typeface="돋움" pitchFamily="50" charset="-127"/>
                <a:ea typeface="돋움" pitchFamily="50" charset="-127"/>
              </a:rPr>
              <a:t>: CO</a:t>
            </a:r>
            <a:r>
              <a:rPr lang="en-US" altLang="ko-KR" sz="2000" b="1" baseline="-25000" dirty="0">
                <a:latin typeface="돋움" pitchFamily="50" charset="-127"/>
                <a:ea typeface="돋움" pitchFamily="50" charset="-127"/>
              </a:rPr>
              <a:t>2</a:t>
            </a:r>
            <a:r>
              <a:rPr lang="en-US" altLang="ko-KR" sz="2000" b="1" dirty="0">
                <a:latin typeface="돋움" pitchFamily="50" charset="-127"/>
                <a:ea typeface="돋움" pitchFamily="50" charset="-127"/>
              </a:rPr>
              <a:t>, CH</a:t>
            </a:r>
            <a:r>
              <a:rPr lang="en-US" altLang="ko-KR" sz="2000" b="1" baseline="-25000" dirty="0">
                <a:latin typeface="돋움" pitchFamily="50" charset="-127"/>
                <a:ea typeface="돋움" pitchFamily="50" charset="-127"/>
              </a:rPr>
              <a:t>4</a:t>
            </a:r>
            <a:r>
              <a:rPr lang="en-US" altLang="ko-KR" sz="2000" b="1" dirty="0">
                <a:latin typeface="돋움" pitchFamily="50" charset="-127"/>
                <a:ea typeface="돋움" pitchFamily="50" charset="-127"/>
              </a:rPr>
              <a:t>, N</a:t>
            </a:r>
            <a:r>
              <a:rPr lang="en-US" altLang="ko-KR" sz="2000" b="1" baseline="-25000" dirty="0">
                <a:latin typeface="돋움" pitchFamily="50" charset="-127"/>
                <a:ea typeface="돋움" pitchFamily="50" charset="-127"/>
              </a:rPr>
              <a:t>2</a:t>
            </a:r>
            <a:r>
              <a:rPr lang="en-US" altLang="ko-KR" sz="2000" b="1" dirty="0">
                <a:latin typeface="돋움" pitchFamily="50" charset="-127"/>
                <a:ea typeface="돋움" pitchFamily="50" charset="-127"/>
              </a:rPr>
              <a:t>O, HFCs, PFCs, SF</a:t>
            </a:r>
            <a:r>
              <a:rPr lang="en-US" altLang="ko-KR" sz="2000" b="1" baseline="-25000" dirty="0">
                <a:latin typeface="돋움" pitchFamily="50" charset="-127"/>
                <a:ea typeface="돋움" pitchFamily="50" charset="-127"/>
              </a:rPr>
              <a:t>6 </a:t>
            </a:r>
          </a:p>
        </p:txBody>
      </p:sp>
      <p:sp>
        <p:nvSpPr>
          <p:cNvPr id="118802" name="Text Box 18"/>
          <p:cNvSpPr txBox="1">
            <a:spLocks noChangeArrowheads="1"/>
          </p:cNvSpPr>
          <p:nvPr/>
        </p:nvSpPr>
        <p:spPr bwMode="gray">
          <a:xfrm>
            <a:off x="4716463" y="6092825"/>
            <a:ext cx="4060825" cy="304800"/>
          </a:xfrm>
          <a:prstGeom prst="rect">
            <a:avLst/>
          </a:prstGeom>
          <a:noFill/>
          <a:ln w="889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latin typeface="돋움" pitchFamily="50" charset="-127"/>
                <a:ea typeface="돋움" pitchFamily="50" charset="-127"/>
              </a:rPr>
              <a:t>( </a:t>
            </a:r>
            <a:r>
              <a:rPr lang="ko-KR" altLang="en-US" sz="1400" b="1" dirty="0">
                <a:latin typeface="돋움" pitchFamily="50" charset="-127"/>
                <a:ea typeface="돋움" pitchFamily="50" charset="-127"/>
              </a:rPr>
              <a:t>출처 </a:t>
            </a:r>
            <a:r>
              <a:rPr lang="en-US" altLang="ko-KR" sz="1400" b="1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1400" b="1" dirty="0">
                <a:latin typeface="돋움" pitchFamily="50" charset="-127"/>
                <a:ea typeface="돋움" pitchFamily="50" charset="-127"/>
              </a:rPr>
              <a:t>이산화탄소저감 및 처리기술개발사업단</a:t>
            </a:r>
            <a:r>
              <a:rPr lang="en-US" altLang="ko-KR" sz="1400" b="1" dirty="0">
                <a:latin typeface="돋움" pitchFamily="50" charset="-127"/>
                <a:ea typeface="돋움" pitchFamily="50" charset="-127"/>
              </a:rPr>
              <a:t>)</a:t>
            </a:r>
          </a:p>
        </p:txBody>
      </p:sp>
      <p:graphicFrame>
        <p:nvGraphicFramePr>
          <p:cNvPr id="118887" name="Group 103"/>
          <p:cNvGraphicFramePr>
            <a:graphicFrameLocks noGrp="1"/>
          </p:cNvGraphicFramePr>
          <p:nvPr>
            <p:ph idx="4294967295"/>
          </p:nvPr>
        </p:nvGraphicFramePr>
        <p:xfrm>
          <a:off x="457200" y="2320925"/>
          <a:ext cx="8229600" cy="3629027"/>
        </p:xfrm>
        <a:graphic>
          <a:graphicData uri="http://schemas.openxmlformats.org/drawingml/2006/table">
            <a:tbl>
              <a:tblPr/>
              <a:tblGrid>
                <a:gridCol w="2058988"/>
                <a:gridCol w="1370012"/>
                <a:gridCol w="1371600"/>
                <a:gridCol w="1373188"/>
                <a:gridCol w="2055812"/>
              </a:tblGrid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CO</a:t>
                      </a:r>
                      <a:r>
                        <a:rPr kumimoji="0" lang="en-US" altLang="ko-K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CH</a:t>
                      </a:r>
                      <a:r>
                        <a:rPr kumimoji="0" lang="en-US" altLang="ko-K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N</a:t>
                      </a:r>
                      <a:r>
                        <a:rPr kumimoji="0" lang="en-US" altLang="ko-K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프레온 가스 </a:t>
                      </a:r>
                      <a:endParaRPr kumimoji="0" lang="ko-KR" altLang="en-US" sz="1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배  출  원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에너지사용 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/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산업공정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폐기물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/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농업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/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축산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산업공정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비료사용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냉매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/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세척용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지구 온난화 지수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(CO</a:t>
                      </a:r>
                      <a:r>
                        <a:rPr kumimoji="0" lang="en-US" altLang="ko-K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= 1)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1,300 ~ 23,900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온난화 기여도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55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국내 총 배출량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88.6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4.8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2.8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3.8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>
            <a:normAutofit/>
          </a:bodyPr>
          <a:lstStyle/>
          <a:p>
            <a:r>
              <a:rPr lang="ko-KR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지구온난화</a:t>
            </a:r>
            <a:endParaRPr lang="ko-KR" altLang="en-US" sz="32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1861" name="Picture 5" descr="이산화탄소 농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1187450" y="1571613"/>
            <a:ext cx="7056438" cy="401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gray">
          <a:xfrm>
            <a:off x="2238375" y="5661025"/>
            <a:ext cx="50911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o-KR" altLang="en-US" sz="2000" b="1" dirty="0">
                <a:latin typeface="돋움" pitchFamily="50" charset="-127"/>
                <a:ea typeface="돋움" pitchFamily="50" charset="-127"/>
              </a:rPr>
              <a:t>산업혁명 이후 이산화탄소의 농도 및 배출량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지구온난화가 환경에 미치는 영향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678893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식량</a:t>
            </a:r>
            <a:r>
              <a:rPr lang="en-US" altLang="ko-KR" sz="2000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기후대가 변하여 식량변화가 발생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어류의 이동경로 변화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해양생태계 변화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산소량 감소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물고기의 질병 증가로 인한 수산업의 타격이 예상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우리나라의 경우 온난화로 인해 다모작 농사가 가능해지지만 병충해가 늘어 토양이나 수질오염이 심각해 질 것으로 예상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b="1" dirty="0" smtClean="0"/>
              <a:t>세계의 해수면</a:t>
            </a:r>
            <a:r>
              <a:rPr lang="en-US" altLang="ko-KR" sz="2000" dirty="0" smtClean="0"/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- 2100</a:t>
            </a:r>
            <a:r>
              <a:rPr lang="ko-KR" altLang="en-US" sz="1800" dirty="0" smtClean="0"/>
              <a:t>년 최대 </a:t>
            </a:r>
            <a:r>
              <a:rPr lang="en-US" altLang="ko-KR" sz="1800" dirty="0" smtClean="0"/>
              <a:t>88cm </a:t>
            </a:r>
            <a:r>
              <a:rPr lang="ko-KR" altLang="en-US" sz="1800" dirty="0" smtClean="0"/>
              <a:t>상승할 것으로 추정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해수면의 높이가 </a:t>
            </a:r>
            <a:r>
              <a:rPr lang="en-US" altLang="ko-KR" sz="1800" dirty="0" smtClean="0"/>
              <a:t>50cm </a:t>
            </a:r>
            <a:r>
              <a:rPr lang="ko-KR" altLang="en-US" sz="1800" dirty="0" smtClean="0"/>
              <a:t>높아질 경우 마셜군도 내 환초의 약 </a:t>
            </a:r>
            <a:r>
              <a:rPr lang="en-US" altLang="ko-KR" sz="1800" dirty="0" smtClean="0"/>
              <a:t>80%</a:t>
            </a:r>
            <a:r>
              <a:rPr lang="ko-KR" altLang="en-US" sz="1800" dirty="0" smtClean="0"/>
              <a:t>가 없어지고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해수면이 </a:t>
            </a:r>
            <a:r>
              <a:rPr lang="en-US" altLang="ko-KR" sz="1800" dirty="0" smtClean="0"/>
              <a:t>1m </a:t>
            </a:r>
            <a:r>
              <a:rPr lang="ko-KR" altLang="en-US" sz="1800" dirty="0" smtClean="0"/>
              <a:t>상승하면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세계 경작지의 </a:t>
            </a:r>
            <a:r>
              <a:rPr lang="en-US" altLang="ko-KR" sz="1800" dirty="0" smtClean="0"/>
              <a:t>1/3 </a:t>
            </a:r>
            <a:r>
              <a:rPr lang="ko-KR" altLang="en-US" sz="1800" dirty="0" smtClean="0"/>
              <a:t>이상이 피해를 입게 될 것으로 경고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우리나라의 경우 경사가 완만한 서해안과 남해안에서는 침수 피해 우려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지구온난화가 환경에 미치는 영향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678893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인간</a:t>
            </a:r>
            <a:r>
              <a:rPr lang="en-US" altLang="ko-KR" sz="2000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더위로 인한 스트레스와 질병이 </a:t>
            </a:r>
            <a:r>
              <a:rPr lang="en-US" altLang="ko-KR" sz="1800" dirty="0" smtClean="0">
                <a:latin typeface="+mj-lt"/>
              </a:rPr>
              <a:t>2</a:t>
            </a:r>
            <a:r>
              <a:rPr lang="ko-KR" altLang="en-US" sz="1800" dirty="0" smtClean="0">
                <a:latin typeface="+mj-lt"/>
              </a:rPr>
              <a:t>배 증가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전염성 </a:t>
            </a:r>
            <a:r>
              <a:rPr lang="ko-KR" altLang="en-US" sz="1800" dirty="0" err="1" smtClean="0">
                <a:latin typeface="+mj-lt"/>
              </a:rPr>
              <a:t>질병체의</a:t>
            </a:r>
            <a:r>
              <a:rPr lang="ko-KR" altLang="en-US" sz="1800" dirty="0" smtClean="0">
                <a:latin typeface="+mj-lt"/>
              </a:rPr>
              <a:t> 분포 변화로 전염병 이동이 증가하며 말라리아와 같은 열대성 질병이 고위도로 확산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우리나라의 경우 열대성 질병 발생이 예상 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04875"/>
          </a:xfrm>
        </p:spPr>
        <p:txBody>
          <a:bodyPr/>
          <a:lstStyle/>
          <a:p>
            <a:r>
              <a:rPr lang="ko-KR" altLang="en-US" sz="3600" dirty="0" smtClean="0"/>
              <a:t>빙하지역의 축소 </a:t>
            </a:r>
            <a:r>
              <a:rPr lang="en-US" altLang="ko-KR" sz="3600" dirty="0" smtClean="0"/>
              <a:t>- Greenland</a:t>
            </a:r>
            <a:endParaRPr lang="ko-KR" altLang="en-US" sz="3600" b="1" dirty="0"/>
          </a:p>
        </p:txBody>
      </p:sp>
      <p:pic>
        <p:nvPicPr>
          <p:cNvPr id="242691" name="Picture 3" descr="그린란드 얼음 분포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3579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2693" name="AutoShape 5"/>
          <p:cNvSpPr>
            <a:spLocks noChangeArrowheads="1"/>
          </p:cNvSpPr>
          <p:nvPr/>
        </p:nvSpPr>
        <p:spPr bwMode="gray">
          <a:xfrm>
            <a:off x="2714612" y="5357826"/>
            <a:ext cx="3373438" cy="1125538"/>
          </a:xfrm>
          <a:prstGeom prst="roundRect">
            <a:avLst>
              <a:gd name="adj" fmla="val 50000"/>
            </a:avLst>
          </a:prstGeom>
          <a:noFill/>
          <a:ln w="88900" algn="ctr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ko-KR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그린란드 얼음 분포도</a:t>
            </a:r>
          </a:p>
          <a:p>
            <a:pPr algn="ctr" eaLnBrk="0" latinLnBrk="0" hangingPunct="0"/>
            <a:r>
              <a:rPr kumimoji="0" lang="en-US" altLang="ko-K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(1992</a:t>
            </a:r>
            <a:r>
              <a:rPr kumimoji="0" lang="ko-KR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년 → </a:t>
            </a:r>
            <a:r>
              <a:rPr kumimoji="0" lang="en-US" altLang="ko-K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2002</a:t>
            </a:r>
            <a:r>
              <a:rPr kumimoji="0" lang="ko-KR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년</a:t>
            </a:r>
            <a:r>
              <a:rPr kumimoji="0" lang="en-US" altLang="ko-K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5275" y="400050"/>
            <a:ext cx="8543925" cy="796925"/>
          </a:xfrm>
        </p:spPr>
        <p:txBody>
          <a:bodyPr/>
          <a:lstStyle/>
          <a:p>
            <a:pPr eaLnBrk="0" latinLnBrk="0" hangingPunct="0"/>
            <a:r>
              <a:rPr kumimoji="0" lang="ko-KR" altLang="en-US" sz="3600" b="1" dirty="0" smtClean="0">
                <a:latin typeface="돋움" pitchFamily="50" charset="-127"/>
                <a:ea typeface="돋움" pitchFamily="50" charset="-127"/>
              </a:rPr>
              <a:t>사막화 및 세계 각국의 </a:t>
            </a:r>
            <a:br>
              <a:rPr kumimoji="0" lang="ko-KR" altLang="en-US" sz="3600" b="1" dirty="0" smtClean="0">
                <a:latin typeface="돋움" pitchFamily="50" charset="-127"/>
                <a:ea typeface="돋움" pitchFamily="50" charset="-127"/>
              </a:rPr>
            </a:br>
            <a:r>
              <a:rPr kumimoji="0" lang="ko-KR" altLang="en-US" sz="3600" b="1" dirty="0" smtClean="0">
                <a:latin typeface="돋움" pitchFamily="50" charset="-127"/>
                <a:ea typeface="돋움" pitchFamily="50" charset="-127"/>
              </a:rPr>
              <a:t>사막화 피해 현상</a:t>
            </a:r>
            <a:endParaRPr kumimoji="0" lang="ko-KR" altLang="en-US" sz="3600" b="1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7173" name="Picture 8" descr="사막화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00213"/>
            <a:ext cx="7488237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_474296_georges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5238" y="4365625"/>
            <a:ext cx="3384550" cy="1943100"/>
          </a:xfrm>
          <a:prstGeom prst="rect">
            <a:avLst/>
          </a:prstGeom>
          <a:noFill/>
        </p:spPr>
      </p:pic>
      <p:pic>
        <p:nvPicPr>
          <p:cNvPr id="243715" name="Picture 3" descr="2001554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425" y="260350"/>
            <a:ext cx="2665413" cy="2808288"/>
          </a:xfrm>
          <a:prstGeom prst="rect">
            <a:avLst/>
          </a:prstGeom>
          <a:noFill/>
        </p:spPr>
      </p:pic>
      <p:pic>
        <p:nvPicPr>
          <p:cNvPr id="243716" name="Picture 4" descr="iceberg_1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1138" y="260350"/>
            <a:ext cx="2665412" cy="2808288"/>
          </a:xfrm>
          <a:prstGeom prst="rect">
            <a:avLst/>
          </a:prstGeom>
          <a:noFill/>
        </p:spPr>
      </p:pic>
      <p:pic>
        <p:nvPicPr>
          <p:cNvPr id="243717" name="Picture 5" descr="dese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365625"/>
            <a:ext cx="3384550" cy="1943100"/>
          </a:xfrm>
          <a:prstGeom prst="rect">
            <a:avLst/>
          </a:prstGeom>
          <a:noFill/>
        </p:spPr>
      </p:pic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250825" y="3148013"/>
            <a:ext cx="4572000" cy="66833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10000"/>
              </a:spcBef>
              <a:buFontTx/>
              <a:buChar char="•"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1998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년 인도폭염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(2,300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명 사망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algn="ctr" eaLnBrk="0" latinLnBrk="0" hangingPunct="0">
              <a:spcBef>
                <a:spcPct val="10000"/>
              </a:spcBef>
              <a:buFontTx/>
              <a:buChar char="•"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2003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년 유럽폭염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(15,000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명 사망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243719" name="Rectangle 7"/>
          <p:cNvSpPr>
            <a:spLocks noChangeArrowheads="1"/>
          </p:cNvSpPr>
          <p:nvPr/>
        </p:nvSpPr>
        <p:spPr bwMode="auto">
          <a:xfrm>
            <a:off x="4859338" y="3141663"/>
            <a:ext cx="3600450" cy="96996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10000"/>
              </a:spcBef>
              <a:buFontTx/>
              <a:buChar char="•"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극지방의 얼음두께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40%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감소</a:t>
            </a:r>
          </a:p>
          <a:p>
            <a:pPr algn="ctr" eaLnBrk="0" latinLnBrk="0" hangingPunct="0">
              <a:spcBef>
                <a:spcPct val="10000"/>
              </a:spcBef>
              <a:buFontTx/>
              <a:buChar char="•"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100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년 동안 해수면의 높이</a:t>
            </a:r>
          </a:p>
          <a:p>
            <a:pPr algn="ctr" eaLnBrk="0" latinLnBrk="0" hangingPunct="0">
              <a:spcBef>
                <a:spcPct val="10000"/>
              </a:spcBef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10~25cm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상승</a:t>
            </a:r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5213350" y="6308725"/>
            <a:ext cx="3030538" cy="36671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>
              <a:buFontTx/>
              <a:buChar char="•"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폭염과 폭풍 등의 기상이변</a:t>
            </a:r>
          </a:p>
        </p:txBody>
      </p:sp>
      <p:sp>
        <p:nvSpPr>
          <p:cNvPr id="243721" name="Rectangle 9"/>
          <p:cNvSpPr>
            <a:spLocks noChangeArrowheads="1"/>
          </p:cNvSpPr>
          <p:nvPr/>
        </p:nvSpPr>
        <p:spPr bwMode="auto">
          <a:xfrm>
            <a:off x="1290638" y="6302375"/>
            <a:ext cx="2284412" cy="36671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>
              <a:buFontTx/>
              <a:buChar char="•"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급속한 사막화 진행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60412"/>
          </a:xfrm>
        </p:spPr>
        <p:txBody>
          <a:bodyPr/>
          <a:lstStyle/>
          <a:p>
            <a:r>
              <a:rPr lang="ko-KR" altLang="en-US" sz="4000" b="1"/>
              <a:t>우리나라의 기후변화</a:t>
            </a:r>
          </a:p>
        </p:txBody>
      </p:sp>
      <p:pic>
        <p:nvPicPr>
          <p:cNvPr id="244739" name="Picture 3" descr="우리나라 기후변화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81075"/>
            <a:ext cx="6840538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33437"/>
          </a:xfrm>
        </p:spPr>
        <p:txBody>
          <a:bodyPr/>
          <a:lstStyle/>
          <a:p>
            <a:r>
              <a:rPr lang="ko-KR" altLang="en-US" sz="3600" b="1"/>
              <a:t>기후변화와 자연환경과의 관계</a:t>
            </a:r>
          </a:p>
        </p:txBody>
      </p:sp>
      <p:pic>
        <p:nvPicPr>
          <p:cNvPr id="245763" name="Picture 3" descr="기후변화와 자연환경과의 관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125538"/>
            <a:ext cx="648017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과학문명의 지구환경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5472113"/>
          </a:xfrm>
        </p:spPr>
        <p:txBody>
          <a:bodyPr/>
          <a:lstStyle/>
          <a:p>
            <a:r>
              <a:rPr lang="en-US" altLang="ko-KR" sz="2000" b="1" dirty="0" smtClean="0">
                <a:latin typeface="+mj-lt"/>
              </a:rPr>
              <a:t>2</a:t>
            </a:r>
            <a:r>
              <a:rPr lang="ko-KR" altLang="en-US" sz="2000" b="1" dirty="0" smtClean="0">
                <a:latin typeface="+mj-lt"/>
              </a:rPr>
              <a:t>차에 걸친 </a:t>
            </a:r>
            <a:r>
              <a:rPr lang="ko-KR" altLang="en-US" sz="2000" b="1" dirty="0" err="1" smtClean="0">
                <a:latin typeface="+mj-lt"/>
              </a:rPr>
              <a:t>대변혁기를</a:t>
            </a:r>
            <a:r>
              <a:rPr lang="ko-KR" altLang="en-US" sz="2000" b="1" dirty="0" smtClean="0">
                <a:latin typeface="+mj-lt"/>
              </a:rPr>
              <a:t> 거치면서 자연생태계</a:t>
            </a:r>
            <a:r>
              <a:rPr lang="en-US" altLang="ko-KR" sz="2000" b="1" dirty="0" smtClean="0">
                <a:latin typeface="+mj-lt"/>
              </a:rPr>
              <a:t>, </a:t>
            </a:r>
            <a:r>
              <a:rPr lang="ko-KR" altLang="en-US" sz="2000" b="1" dirty="0" smtClean="0">
                <a:latin typeface="+mj-lt"/>
              </a:rPr>
              <a:t>특히 산림생태계가 변화하여 파괴 </a:t>
            </a:r>
            <a:endParaRPr lang="en-US" altLang="ko-KR" sz="2000" b="1" dirty="0" smtClean="0">
              <a:latin typeface="+mj-lt"/>
            </a:endParaRPr>
          </a:p>
          <a:p>
            <a:endParaRPr lang="ko-KR" altLang="en-US" sz="2000" dirty="0">
              <a:latin typeface="+mj-lt"/>
            </a:endParaRPr>
          </a:p>
          <a:p>
            <a:r>
              <a:rPr lang="ko-KR" altLang="en-US" sz="2000" b="1" dirty="0" smtClean="0">
                <a:latin typeface="+mj-lt"/>
              </a:rPr>
              <a:t>제 </a:t>
            </a:r>
            <a:r>
              <a:rPr lang="en-US" altLang="ko-KR" sz="2000" b="1" dirty="0" smtClean="0">
                <a:latin typeface="+mj-lt"/>
              </a:rPr>
              <a:t>1</a:t>
            </a:r>
            <a:r>
              <a:rPr lang="ko-KR" altLang="en-US" sz="2000" b="1" dirty="0" smtClean="0">
                <a:latin typeface="+mj-lt"/>
              </a:rPr>
              <a:t>차 혁명 </a:t>
            </a:r>
            <a:r>
              <a:rPr lang="en-US" altLang="ko-KR" sz="2000" b="1" dirty="0" smtClean="0">
                <a:latin typeface="+mj-lt"/>
              </a:rPr>
              <a:t>(</a:t>
            </a:r>
            <a:r>
              <a:rPr lang="ko-KR" altLang="en-US" sz="2000" b="1" dirty="0" smtClean="0">
                <a:latin typeface="+mj-lt"/>
              </a:rPr>
              <a:t>농업혁명</a:t>
            </a:r>
            <a:r>
              <a:rPr lang="en-US" altLang="ko-KR" sz="2000" b="1" dirty="0" smtClean="0">
                <a:latin typeface="+mj-lt"/>
              </a:rPr>
              <a:t>)</a:t>
            </a:r>
          </a:p>
          <a:p>
            <a:pPr>
              <a:buNone/>
            </a:pPr>
            <a:r>
              <a:rPr lang="en-US" altLang="ko-KR" sz="1800" dirty="0" smtClean="0">
                <a:latin typeface="+mj-lt"/>
              </a:rPr>
              <a:t>   - BC 5,000</a:t>
            </a:r>
            <a:r>
              <a:rPr lang="ko-KR" altLang="en-US" sz="1800" dirty="0" smtClean="0">
                <a:latin typeface="+mj-lt"/>
              </a:rPr>
              <a:t>년경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세계인구 </a:t>
            </a:r>
            <a:r>
              <a:rPr lang="en-US" altLang="ko-KR" sz="1800" dirty="0" smtClean="0">
                <a:latin typeface="+mj-lt"/>
              </a:rPr>
              <a:t>5</a:t>
            </a:r>
            <a:r>
              <a:rPr lang="ko-KR" altLang="en-US" sz="1800" dirty="0" smtClean="0">
                <a:latin typeface="+mj-lt"/>
              </a:rPr>
              <a:t>백만 명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 유목생활 원시수렵 채취사회 </a:t>
            </a:r>
            <a:endParaRPr lang="en-US" altLang="ko-KR" sz="1800" dirty="0" smtClean="0">
              <a:latin typeface="+mj-lt"/>
            </a:endParaRPr>
          </a:p>
          <a:p>
            <a:pPr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농업혁명으로 안정적인 식량생산과 위생여건이 개선</a:t>
            </a:r>
            <a:endParaRPr lang="en-US" altLang="ko-KR" sz="1800" dirty="0" smtClean="0">
              <a:latin typeface="+mj-lt"/>
            </a:endParaRPr>
          </a:p>
          <a:p>
            <a:pPr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인구 폭발 </a:t>
            </a:r>
            <a:r>
              <a:rPr lang="en-US" altLang="ko-KR" sz="1800" dirty="0" smtClean="0">
                <a:latin typeface="+mj-lt"/>
              </a:rPr>
              <a:t>(AD 200</a:t>
            </a:r>
            <a:r>
              <a:rPr lang="ko-KR" altLang="en-US" sz="1800" dirty="0" smtClean="0">
                <a:latin typeface="+mj-lt"/>
              </a:rPr>
              <a:t>년경 </a:t>
            </a:r>
            <a:r>
              <a:rPr lang="en-US" altLang="ko-KR" sz="1800" dirty="0" smtClean="0">
                <a:latin typeface="+mj-lt"/>
              </a:rPr>
              <a:t>2</a:t>
            </a:r>
            <a:r>
              <a:rPr lang="ko-KR" altLang="en-US" sz="1800" dirty="0" smtClean="0">
                <a:latin typeface="+mj-lt"/>
              </a:rPr>
              <a:t>억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buNone/>
            </a:pPr>
            <a:endParaRPr lang="en-US" altLang="ko-KR" sz="2000" dirty="0" smtClean="0">
              <a:latin typeface="+mj-lt"/>
            </a:endParaRPr>
          </a:p>
          <a:p>
            <a:r>
              <a:rPr lang="ko-KR" altLang="en-US" sz="2000" b="1" dirty="0" smtClean="0">
                <a:latin typeface="+mj-lt"/>
              </a:rPr>
              <a:t>제 </a:t>
            </a:r>
            <a:r>
              <a:rPr lang="en-US" altLang="ko-KR" sz="2000" b="1" dirty="0" smtClean="0">
                <a:latin typeface="+mj-lt"/>
              </a:rPr>
              <a:t>2</a:t>
            </a:r>
            <a:r>
              <a:rPr lang="ko-KR" altLang="en-US" sz="2000" b="1" dirty="0" smtClean="0">
                <a:latin typeface="+mj-lt"/>
              </a:rPr>
              <a:t>차 혁명 </a:t>
            </a:r>
            <a:r>
              <a:rPr lang="en-US" altLang="ko-KR" sz="2000" b="1" dirty="0" smtClean="0">
                <a:latin typeface="+mj-lt"/>
              </a:rPr>
              <a:t>(</a:t>
            </a:r>
            <a:r>
              <a:rPr lang="ko-KR" altLang="en-US" sz="2000" b="1" dirty="0" smtClean="0">
                <a:latin typeface="+mj-lt"/>
              </a:rPr>
              <a:t>산업혁명</a:t>
            </a:r>
            <a:r>
              <a:rPr lang="en-US" altLang="ko-KR" sz="2000" b="1" dirty="0" smtClean="0">
                <a:latin typeface="+mj-lt"/>
              </a:rPr>
              <a:t>)</a:t>
            </a:r>
            <a:endParaRPr lang="ko-KR" altLang="en-US" sz="2000" b="1" dirty="0">
              <a:latin typeface="+mj-lt"/>
            </a:endParaRPr>
          </a:p>
          <a:p>
            <a:pPr>
              <a:buFont typeface="Wingdings" pitchFamily="2" charset="2"/>
              <a:buNone/>
            </a:pPr>
            <a:r>
              <a:rPr lang="ko-KR" altLang="en-US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- 18</a:t>
            </a:r>
            <a:r>
              <a:rPr lang="ko-KR" altLang="en-US" sz="1800" dirty="0" smtClean="0">
                <a:latin typeface="+mj-lt"/>
              </a:rPr>
              <a:t>세기 초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인구 약 </a:t>
            </a:r>
            <a:r>
              <a:rPr lang="en-US" altLang="ko-KR" sz="1800" dirty="0" smtClean="0">
                <a:latin typeface="+mj-lt"/>
              </a:rPr>
              <a:t>10</a:t>
            </a:r>
            <a:r>
              <a:rPr lang="ko-KR" altLang="en-US" sz="1800" dirty="0" smtClean="0">
                <a:latin typeface="+mj-lt"/>
              </a:rPr>
              <a:t>억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화석연료의 사용과 함께 산업사회의 발전으로 인류에게 물질적인 풍요를 제공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115888"/>
            <a:ext cx="8229600" cy="833437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ko-KR" altLang="en-US" sz="3600" b="1"/>
              <a:t>지구 온난화의 결과 </a:t>
            </a:r>
            <a:r>
              <a:rPr lang="en-US" altLang="ko-KR" sz="3600" b="1"/>
              <a:t>- </a:t>
            </a:r>
            <a:r>
              <a:rPr lang="ko-KR" altLang="en-US" sz="3600" b="1"/>
              <a:t>해수면 상승</a:t>
            </a:r>
          </a:p>
        </p:txBody>
      </p:sp>
      <p:pic>
        <p:nvPicPr>
          <p:cNvPr id="246787" name="Picture 3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46125" y="1196975"/>
            <a:ext cx="3638550" cy="2179638"/>
          </a:xfrm>
          <a:noFill/>
          <a:ln/>
        </p:spPr>
      </p:pic>
      <p:pic>
        <p:nvPicPr>
          <p:cNvPr id="24678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46125" y="4094163"/>
            <a:ext cx="3638550" cy="1936750"/>
          </a:xfrm>
          <a:noFill/>
          <a:ln/>
        </p:spPr>
      </p:pic>
      <p:pic>
        <p:nvPicPr>
          <p:cNvPr id="246789" name="Picture 5" descr="tuvalu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292725" y="1412875"/>
            <a:ext cx="3205163" cy="3168650"/>
          </a:xfrm>
          <a:noFill/>
          <a:ln/>
        </p:spPr>
      </p:pic>
      <p:sp>
        <p:nvSpPr>
          <p:cNvPr id="246790" name="Text Box 6"/>
          <p:cNvSpPr txBox="1">
            <a:spLocks noChangeArrowheads="1"/>
          </p:cNvSpPr>
          <p:nvPr/>
        </p:nvSpPr>
        <p:spPr bwMode="gray">
          <a:xfrm>
            <a:off x="873125" y="3392488"/>
            <a:ext cx="3360738" cy="396875"/>
          </a:xfrm>
          <a:prstGeom prst="rect">
            <a:avLst/>
          </a:prstGeom>
          <a:noFill/>
          <a:ln w="889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해수면 상승으로 범람 </a:t>
            </a:r>
            <a:r>
              <a:rPr kumimoji="0"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kumimoji="0"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태국</a:t>
            </a:r>
            <a:r>
              <a:rPr kumimoji="0"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gray">
          <a:xfrm>
            <a:off x="374650" y="6070600"/>
            <a:ext cx="4357688" cy="396875"/>
          </a:xfrm>
          <a:prstGeom prst="rect">
            <a:avLst/>
          </a:prstGeom>
          <a:noFill/>
          <a:ln w="889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태풍으로 연안지역 침식 </a:t>
            </a:r>
            <a:r>
              <a:rPr kumimoji="0"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kumimoji="0"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방글라데시</a:t>
            </a:r>
            <a:r>
              <a:rPr kumimoji="0"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246792" name="Rectangle 8"/>
          <p:cNvSpPr>
            <a:spLocks noChangeArrowheads="1"/>
          </p:cNvSpPr>
          <p:nvPr/>
        </p:nvSpPr>
        <p:spPr bwMode="gray">
          <a:xfrm>
            <a:off x="6804025" y="2719388"/>
            <a:ext cx="433388" cy="34925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46793" name="Text Box 9"/>
          <p:cNvSpPr txBox="1">
            <a:spLocks noChangeArrowheads="1"/>
          </p:cNvSpPr>
          <p:nvPr/>
        </p:nvSpPr>
        <p:spPr bwMode="gray">
          <a:xfrm>
            <a:off x="5219700" y="4581525"/>
            <a:ext cx="3690938" cy="1250950"/>
          </a:xfrm>
          <a:prstGeom prst="rect">
            <a:avLst/>
          </a:prstGeom>
          <a:noFill/>
          <a:ln w="889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buFontTx/>
              <a:buChar char="•"/>
            </a:pPr>
            <a:r>
              <a:rPr kumimoji="0"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0"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투발루 </a:t>
            </a:r>
          </a:p>
          <a:p>
            <a:pPr eaLnBrk="0" latinLnBrk="0" hangingPunct="0"/>
            <a:r>
              <a:rPr kumimoji="0"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kumimoji="0"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해수면 상승으로 군소도서국</a:t>
            </a:r>
          </a:p>
          <a:p>
            <a:pPr eaLnBrk="0" latinLnBrk="0" hangingPunct="0"/>
            <a:r>
              <a:rPr kumimoji="0"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침식 위기로 전 주민 뉴질랜드로 </a:t>
            </a:r>
          </a:p>
          <a:p>
            <a:pPr eaLnBrk="0" latinLnBrk="0" hangingPunct="0"/>
            <a:r>
              <a:rPr kumimoji="0"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이주 예정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3343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ko-KR" altLang="en-US" sz="3600" b="1"/>
              <a:t>지구 온난화의 결과 </a:t>
            </a:r>
            <a:r>
              <a:rPr lang="en-US" altLang="ko-KR" sz="3600" b="1"/>
              <a:t>- </a:t>
            </a:r>
            <a:r>
              <a:rPr lang="ko-KR" altLang="en-US" sz="3600" b="1"/>
              <a:t>기후변화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1484313"/>
            <a:ext cx="8662988" cy="5040312"/>
            <a:chOff x="158" y="799"/>
            <a:chExt cx="5457" cy="3175"/>
          </a:xfrm>
        </p:grpSpPr>
        <p:pic>
          <p:nvPicPr>
            <p:cNvPr id="249860" name="Picture 4" descr="수자원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341" y="1122"/>
              <a:ext cx="1387" cy="1472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  <p:pic>
          <p:nvPicPr>
            <p:cNvPr id="249861" name="Picture 5" descr="생태계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2189" y="1122"/>
              <a:ext cx="1387" cy="1472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  <p:pic>
          <p:nvPicPr>
            <p:cNvPr id="249862" name="Picture 6" descr="해안계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4017" y="1122"/>
              <a:ext cx="1416" cy="1472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  <p:sp>
          <p:nvSpPr>
            <p:cNvPr id="249863" name="Text Box 7"/>
            <p:cNvSpPr txBox="1">
              <a:spLocks noChangeArrowheads="1"/>
            </p:cNvSpPr>
            <p:nvPr/>
          </p:nvSpPr>
          <p:spPr bwMode="gray">
            <a:xfrm>
              <a:off x="589" y="931"/>
              <a:ext cx="953" cy="250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수자원 변화</a:t>
              </a:r>
            </a:p>
          </p:txBody>
        </p:sp>
        <p:sp>
          <p:nvSpPr>
            <p:cNvPr id="249864" name="Text Box 8"/>
            <p:cNvSpPr txBox="1">
              <a:spLocks noChangeArrowheads="1"/>
            </p:cNvSpPr>
            <p:nvPr/>
          </p:nvSpPr>
          <p:spPr bwMode="gray">
            <a:xfrm>
              <a:off x="2404" y="931"/>
              <a:ext cx="953" cy="250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생태계 변화</a:t>
              </a:r>
            </a:p>
          </p:txBody>
        </p:sp>
        <p:sp>
          <p:nvSpPr>
            <p:cNvPr id="249865" name="Text Box 9"/>
            <p:cNvSpPr txBox="1">
              <a:spLocks noChangeArrowheads="1"/>
            </p:cNvSpPr>
            <p:nvPr/>
          </p:nvSpPr>
          <p:spPr bwMode="gray">
            <a:xfrm>
              <a:off x="4218" y="931"/>
              <a:ext cx="953" cy="250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해안계 변화</a:t>
              </a:r>
            </a:p>
          </p:txBody>
        </p:sp>
        <p:sp>
          <p:nvSpPr>
            <p:cNvPr id="249866" name="Text Box 10"/>
            <p:cNvSpPr txBox="1">
              <a:spLocks noChangeArrowheads="1"/>
            </p:cNvSpPr>
            <p:nvPr/>
          </p:nvSpPr>
          <p:spPr bwMode="gray">
            <a:xfrm>
              <a:off x="249" y="2625"/>
              <a:ext cx="1070" cy="404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en-US" altLang="ko-K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kumimoji="0" lang="ko-KR" alt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물 부족 심화</a:t>
              </a:r>
            </a:p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ko-KR" alt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수질 악화</a:t>
              </a:r>
            </a:p>
          </p:txBody>
        </p:sp>
        <p:sp>
          <p:nvSpPr>
            <p:cNvPr id="249867" name="Text Box 11"/>
            <p:cNvSpPr txBox="1">
              <a:spLocks noChangeArrowheads="1"/>
            </p:cNvSpPr>
            <p:nvPr/>
          </p:nvSpPr>
          <p:spPr bwMode="gray">
            <a:xfrm>
              <a:off x="1994" y="2625"/>
              <a:ext cx="1646" cy="750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en-US" altLang="ko-KR" b="1"/>
                <a:t> </a:t>
              </a:r>
              <a:r>
                <a:rPr kumimoji="0" lang="ko-KR" altLang="en-US" b="1"/>
                <a:t>산림지역의 이동</a:t>
              </a:r>
              <a:r>
                <a:rPr kumimoji="0" lang="en-US" altLang="ko-KR" b="1"/>
                <a:t>/</a:t>
              </a:r>
              <a:r>
                <a:rPr kumimoji="0" lang="ko-KR" altLang="en-US" b="1"/>
                <a:t>감소</a:t>
              </a:r>
            </a:p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ko-KR" altLang="en-US" b="1"/>
                <a:t> 식생대의 북상</a:t>
              </a:r>
            </a:p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ko-KR" altLang="en-US" b="1"/>
                <a:t> 국내 아열대성 식생 </a:t>
              </a:r>
            </a:p>
            <a:p>
              <a:pPr eaLnBrk="0" latinLnBrk="0" hangingPunct="0">
                <a:buFont typeface="Wingdings" pitchFamily="2" charset="2"/>
                <a:buNone/>
              </a:pPr>
              <a:r>
                <a:rPr kumimoji="0" lang="ko-KR" altLang="en-US" b="1"/>
                <a:t>   증가</a:t>
              </a:r>
            </a:p>
          </p:txBody>
        </p:sp>
        <p:sp>
          <p:nvSpPr>
            <p:cNvPr id="249868" name="Text Box 12"/>
            <p:cNvSpPr txBox="1">
              <a:spLocks noChangeArrowheads="1"/>
            </p:cNvSpPr>
            <p:nvPr/>
          </p:nvSpPr>
          <p:spPr bwMode="gray">
            <a:xfrm>
              <a:off x="3787" y="2625"/>
              <a:ext cx="1828" cy="577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en-US" altLang="ko-K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kumimoji="0" lang="ko-KR" alt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해빙으로 해수면 상승 </a:t>
              </a:r>
            </a:p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ko-KR" alt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저지대국가 침수 우려</a:t>
              </a:r>
            </a:p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ko-KR" alt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국내 서</a:t>
              </a:r>
              <a:r>
                <a:rPr kumimoji="0" lang="en-US" altLang="ko-K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·</a:t>
              </a:r>
              <a:r>
                <a:rPr kumimoji="0" lang="ko-KR" alt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남해안 침수우려</a:t>
              </a:r>
            </a:p>
          </p:txBody>
        </p:sp>
        <p:sp>
          <p:nvSpPr>
            <p:cNvPr id="249869" name="Rectangle 13"/>
            <p:cNvSpPr>
              <a:spLocks noChangeArrowheads="1"/>
            </p:cNvSpPr>
            <p:nvPr/>
          </p:nvSpPr>
          <p:spPr bwMode="gray">
            <a:xfrm>
              <a:off x="158" y="799"/>
              <a:ext cx="1815" cy="31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49870" name="Rectangle 14"/>
            <p:cNvSpPr>
              <a:spLocks noChangeArrowheads="1"/>
            </p:cNvSpPr>
            <p:nvPr/>
          </p:nvSpPr>
          <p:spPr bwMode="gray">
            <a:xfrm>
              <a:off x="1972" y="799"/>
              <a:ext cx="1815" cy="31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49871" name="Rectangle 15"/>
            <p:cNvSpPr>
              <a:spLocks noChangeArrowheads="1"/>
            </p:cNvSpPr>
            <p:nvPr/>
          </p:nvSpPr>
          <p:spPr bwMode="gray">
            <a:xfrm>
              <a:off x="3787" y="799"/>
              <a:ext cx="1815" cy="31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0825" y="836613"/>
            <a:ext cx="8707438" cy="5040312"/>
            <a:chOff x="158" y="799"/>
            <a:chExt cx="5485" cy="3175"/>
          </a:xfrm>
        </p:grpSpPr>
        <p:pic>
          <p:nvPicPr>
            <p:cNvPr id="250883" name="Picture 3" descr="인간"/>
            <p:cNvPicPr preferRelativeResize="0"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341" y="1291"/>
              <a:ext cx="1387" cy="1337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50884" name="Picture 4" descr="식량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2189" y="1291"/>
              <a:ext cx="1387" cy="133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50885" name="Text Box 5"/>
            <p:cNvSpPr txBox="1">
              <a:spLocks noChangeArrowheads="1"/>
            </p:cNvSpPr>
            <p:nvPr/>
          </p:nvSpPr>
          <p:spPr bwMode="gray">
            <a:xfrm>
              <a:off x="850" y="931"/>
              <a:ext cx="430" cy="250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건강</a:t>
              </a:r>
            </a:p>
          </p:txBody>
        </p:sp>
        <p:sp>
          <p:nvSpPr>
            <p:cNvPr id="250886" name="Text Box 6"/>
            <p:cNvSpPr txBox="1">
              <a:spLocks noChangeArrowheads="1"/>
            </p:cNvSpPr>
            <p:nvPr/>
          </p:nvSpPr>
          <p:spPr bwMode="gray">
            <a:xfrm>
              <a:off x="2585" y="931"/>
              <a:ext cx="587" cy="250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농작물</a:t>
              </a:r>
            </a:p>
          </p:txBody>
        </p:sp>
        <p:sp>
          <p:nvSpPr>
            <p:cNvPr id="250887" name="Text Box 7"/>
            <p:cNvSpPr txBox="1">
              <a:spLocks noChangeArrowheads="1"/>
            </p:cNvSpPr>
            <p:nvPr/>
          </p:nvSpPr>
          <p:spPr bwMode="gray">
            <a:xfrm>
              <a:off x="4480" y="931"/>
              <a:ext cx="430" cy="250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산림</a:t>
              </a:r>
            </a:p>
          </p:txBody>
        </p:sp>
        <p:sp>
          <p:nvSpPr>
            <p:cNvPr id="250888" name="Text Box 8"/>
            <p:cNvSpPr txBox="1">
              <a:spLocks noChangeArrowheads="1"/>
            </p:cNvSpPr>
            <p:nvPr/>
          </p:nvSpPr>
          <p:spPr bwMode="gray">
            <a:xfrm>
              <a:off x="249" y="2610"/>
              <a:ext cx="1647" cy="1018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더위로 스트레스와</a:t>
              </a:r>
            </a:p>
            <a:p>
              <a:pPr eaLnBrk="0" latinLnBrk="0" hangingPunct="0">
                <a:buFont typeface="Wingdings" pitchFamily="2" charset="2"/>
                <a:buNone/>
              </a:pP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질병의 증가</a:t>
              </a:r>
            </a:p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전염병 이동 증가</a:t>
              </a:r>
            </a:p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열대성 질병 고위도</a:t>
              </a:r>
            </a:p>
            <a:p>
              <a:pPr eaLnBrk="0" latinLnBrk="0" hangingPunct="0">
                <a:buFont typeface="Wingdings" pitchFamily="2" charset="2"/>
                <a:buNone/>
              </a:pP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확산</a:t>
              </a:r>
            </a:p>
          </p:txBody>
        </p:sp>
        <p:sp>
          <p:nvSpPr>
            <p:cNvPr id="250889" name="Text Box 9"/>
            <p:cNvSpPr txBox="1">
              <a:spLocks noChangeArrowheads="1"/>
            </p:cNvSpPr>
            <p:nvPr/>
          </p:nvSpPr>
          <p:spPr bwMode="gray">
            <a:xfrm>
              <a:off x="1994" y="2610"/>
              <a:ext cx="1647" cy="1018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en-US" altLang="ko-KR" sz="2000" b="1"/>
                <a:t> </a:t>
              </a: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기후대 및 식량생산</a:t>
              </a:r>
            </a:p>
            <a:p>
              <a:pPr eaLnBrk="0" latinLnBrk="0" hangingPunct="0">
                <a:buFont typeface="Wingdings" pitchFamily="2" charset="2"/>
                <a:buNone/>
              </a:pP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변화</a:t>
              </a:r>
            </a:p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병충해 증가</a:t>
              </a:r>
            </a:p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식량생산 감소</a:t>
              </a:r>
            </a:p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국내 다모작 가능</a:t>
              </a:r>
            </a:p>
          </p:txBody>
        </p:sp>
        <p:sp>
          <p:nvSpPr>
            <p:cNvPr id="250890" name="Text Box 10"/>
            <p:cNvSpPr txBox="1">
              <a:spLocks noChangeArrowheads="1"/>
            </p:cNvSpPr>
            <p:nvPr/>
          </p:nvSpPr>
          <p:spPr bwMode="gray">
            <a:xfrm>
              <a:off x="3787" y="2610"/>
              <a:ext cx="1856" cy="634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생태계 파괴</a:t>
              </a:r>
            </a:p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동식물 서식지 파괴로 </a:t>
              </a:r>
            </a:p>
            <a:p>
              <a:pPr eaLnBrk="0" latinLnBrk="0" hangingPunct="0">
                <a:buFont typeface="Wingdings" pitchFamily="2" charset="2"/>
                <a:buNone/>
              </a:pP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생물다양성 위협</a:t>
              </a:r>
            </a:p>
          </p:txBody>
        </p:sp>
        <p:sp>
          <p:nvSpPr>
            <p:cNvPr id="250891" name="Rectangle 11"/>
            <p:cNvSpPr>
              <a:spLocks noChangeArrowheads="1"/>
            </p:cNvSpPr>
            <p:nvPr/>
          </p:nvSpPr>
          <p:spPr bwMode="gray">
            <a:xfrm>
              <a:off x="158" y="799"/>
              <a:ext cx="1815" cy="31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50892" name="Rectangle 12"/>
            <p:cNvSpPr>
              <a:spLocks noChangeArrowheads="1"/>
            </p:cNvSpPr>
            <p:nvPr/>
          </p:nvSpPr>
          <p:spPr bwMode="gray">
            <a:xfrm>
              <a:off x="1972" y="799"/>
              <a:ext cx="1815" cy="31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50893" name="Rectangle 13"/>
            <p:cNvSpPr>
              <a:spLocks noChangeArrowheads="1"/>
            </p:cNvSpPr>
            <p:nvPr/>
          </p:nvSpPr>
          <p:spPr bwMode="gray">
            <a:xfrm>
              <a:off x="3787" y="799"/>
              <a:ext cx="1815" cy="31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pic>
          <p:nvPicPr>
            <p:cNvPr id="250894" name="Picture 14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4038" y="1291"/>
              <a:ext cx="1387" cy="1336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3343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ko-KR" altLang="en-US" sz="3600" b="1"/>
              <a:t>지구 온난화의 결과 </a:t>
            </a:r>
            <a:r>
              <a:rPr lang="en-US" altLang="ko-KR" sz="3600" b="1"/>
              <a:t>-</a:t>
            </a:r>
            <a:r>
              <a:rPr lang="ko-KR" altLang="en-US" sz="3600" b="1"/>
              <a:t>기상 이변</a:t>
            </a:r>
          </a:p>
        </p:txBody>
      </p:sp>
      <p:pic>
        <p:nvPicPr>
          <p:cNvPr id="251907" name="Picture 3" descr="뉴올리언스 침수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65650" y="1628775"/>
            <a:ext cx="4037013" cy="3792538"/>
          </a:xfrm>
          <a:noFill/>
          <a:ln>
            <a:solidFill>
              <a:srgbClr val="000000"/>
            </a:solidFill>
          </a:ln>
        </p:spPr>
      </p:pic>
      <p:sp>
        <p:nvSpPr>
          <p:cNvPr id="251908" name="Text Box 4"/>
          <p:cNvSpPr txBox="1">
            <a:spLocks noChangeArrowheads="1"/>
          </p:cNvSpPr>
          <p:nvPr/>
        </p:nvSpPr>
        <p:spPr bwMode="gray">
          <a:xfrm>
            <a:off x="1206500" y="5570538"/>
            <a:ext cx="2841625" cy="396875"/>
          </a:xfrm>
          <a:prstGeom prst="rect">
            <a:avLst/>
          </a:prstGeom>
          <a:noFill/>
          <a:ln w="889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인도네시아 쓰나미 피해</a:t>
            </a: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gray">
          <a:xfrm>
            <a:off x="5351463" y="5538788"/>
            <a:ext cx="2674937" cy="396875"/>
          </a:xfrm>
          <a:prstGeom prst="rect">
            <a:avLst/>
          </a:prstGeom>
          <a:noFill/>
          <a:ln w="889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뉴 올리언스 침수 피해</a:t>
            </a:r>
          </a:p>
        </p:txBody>
      </p:sp>
      <p:pic>
        <p:nvPicPr>
          <p:cNvPr id="251910" name="Picture 6" descr="쓰나미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2125" y="1628775"/>
            <a:ext cx="4038600" cy="3792538"/>
          </a:xfrm>
          <a:noFill/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과학문명의 지구환경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현재 </a:t>
            </a:r>
            <a:r>
              <a:rPr lang="en-US" altLang="ko-KR" sz="2000" b="1" dirty="0" smtClean="0">
                <a:latin typeface="+mj-lt"/>
              </a:rPr>
              <a:t>(2005</a:t>
            </a:r>
            <a:r>
              <a:rPr lang="ko-KR" altLang="en-US" sz="2000" b="1" dirty="0" smtClean="0">
                <a:latin typeface="+mj-lt"/>
              </a:rPr>
              <a:t>년 말</a:t>
            </a:r>
            <a:r>
              <a:rPr lang="en-US" altLang="ko-KR" sz="2000" b="1" dirty="0" smtClean="0">
                <a:latin typeface="+mj-lt"/>
              </a:rPr>
              <a:t>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지구상의 인구는 </a:t>
            </a:r>
            <a:r>
              <a:rPr lang="en-US" altLang="ko-KR" sz="1800" dirty="0" smtClean="0">
                <a:latin typeface="+mj-lt"/>
              </a:rPr>
              <a:t>65</a:t>
            </a:r>
            <a:r>
              <a:rPr lang="ko-KR" altLang="en-US" sz="1800" dirty="0" smtClean="0">
                <a:latin typeface="+mj-lt"/>
              </a:rPr>
              <a:t>억을 돌파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먹거리 생산활동 및 도시화 등으로 산림 개간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매년 남한 면적의 </a:t>
            </a:r>
            <a:r>
              <a:rPr lang="en-US" altLang="ko-KR" sz="1800" dirty="0" smtClean="0">
                <a:latin typeface="+mj-lt"/>
              </a:rPr>
              <a:t>2</a:t>
            </a:r>
            <a:r>
              <a:rPr lang="ko-KR" altLang="en-US" sz="1800" dirty="0" smtClean="0">
                <a:latin typeface="+mj-lt"/>
              </a:rPr>
              <a:t>배 이상이 없어짐</a:t>
            </a:r>
            <a:r>
              <a:rPr lang="en-US" altLang="ko-KR" sz="1800" dirty="0" smtClean="0">
                <a:latin typeface="+mj-lt"/>
              </a:rPr>
              <a:t>)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화석 연료의 무분별한 사용으로 대기오염물질 방출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지구온난화</a:t>
            </a:r>
            <a:r>
              <a:rPr lang="en-US" altLang="ko-KR" sz="1800" dirty="0" smtClean="0">
                <a:latin typeface="+mj-lt"/>
              </a:rPr>
              <a:t>: CO2 </a:t>
            </a:r>
            <a:r>
              <a:rPr lang="ko-KR" altLang="en-US" sz="1800" dirty="0" smtClean="0">
                <a:latin typeface="+mj-lt"/>
              </a:rPr>
              <a:t>연평균 </a:t>
            </a:r>
            <a:r>
              <a:rPr lang="en-US" altLang="ko-KR" sz="1800" dirty="0" smtClean="0">
                <a:latin typeface="+mj-lt"/>
              </a:rPr>
              <a:t>0.5%</a:t>
            </a:r>
            <a:r>
              <a:rPr lang="ko-KR" altLang="en-US" sz="1800" dirty="0" smtClean="0">
                <a:latin typeface="+mj-lt"/>
              </a:rPr>
              <a:t>씩 증가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지구 평균온도 </a:t>
            </a:r>
            <a:r>
              <a:rPr lang="en-US" altLang="ko-KR" sz="1800" dirty="0" smtClean="0">
                <a:latin typeface="+mj-lt"/>
              </a:rPr>
              <a:t>20</a:t>
            </a:r>
            <a:r>
              <a:rPr lang="ko-KR" altLang="en-US" sz="1800" dirty="0" smtClean="0">
                <a:latin typeface="+mj-lt"/>
              </a:rPr>
              <a:t>세기 </a:t>
            </a:r>
            <a:r>
              <a:rPr lang="en-US" altLang="ko-KR" sz="1800" dirty="0" smtClean="0">
                <a:latin typeface="+mj-lt"/>
              </a:rPr>
              <a:t>100</a:t>
            </a:r>
            <a:r>
              <a:rPr lang="ko-KR" altLang="en-US" sz="1800" dirty="0" smtClean="0">
                <a:latin typeface="+mj-lt"/>
              </a:rPr>
              <a:t>년간 </a:t>
            </a:r>
            <a:r>
              <a:rPr lang="en-US" altLang="ko-KR" sz="1800" dirty="0" smtClean="0">
                <a:latin typeface="+mj-lt"/>
              </a:rPr>
              <a:t>0.6</a:t>
            </a:r>
            <a:r>
              <a:rPr lang="ko-KR" altLang="en-US" sz="1800" dirty="0" smtClean="0">
                <a:latin typeface="+mj-lt"/>
              </a:rPr>
              <a:t>도 상승</a:t>
            </a:r>
            <a:r>
              <a:rPr lang="en-US" altLang="ko-KR" sz="1800" dirty="0" smtClean="0">
                <a:latin typeface="+mj-lt"/>
              </a:rPr>
              <a:t>, 2100</a:t>
            </a:r>
            <a:r>
              <a:rPr lang="ko-KR" altLang="en-US" sz="1800" dirty="0" smtClean="0">
                <a:latin typeface="+mj-lt"/>
              </a:rPr>
              <a:t>년의 지구평균온도 </a:t>
            </a:r>
            <a:r>
              <a:rPr lang="en-US" altLang="ko-KR" sz="1800" dirty="0" smtClean="0">
                <a:latin typeface="+mj-lt"/>
              </a:rPr>
              <a:t>1.4~5.8</a:t>
            </a:r>
            <a:r>
              <a:rPr lang="ko-KR" altLang="en-US" sz="1800" dirty="0" smtClean="0">
                <a:latin typeface="+mj-lt"/>
              </a:rPr>
              <a:t>도 상승 예측</a:t>
            </a:r>
            <a:r>
              <a:rPr lang="en-US" altLang="ko-KR" sz="1800" dirty="0" smtClean="0">
                <a:latin typeface="+mj-lt"/>
              </a:rPr>
              <a:t>, 20</a:t>
            </a:r>
            <a:r>
              <a:rPr lang="ko-KR" altLang="en-US" sz="1800" dirty="0" smtClean="0">
                <a:latin typeface="+mj-lt"/>
              </a:rPr>
              <a:t>세기 해면은 </a:t>
            </a:r>
            <a:r>
              <a:rPr lang="en-US" altLang="ko-KR" sz="1800" dirty="0" smtClean="0">
                <a:latin typeface="+mj-lt"/>
              </a:rPr>
              <a:t>0.1~0.2m </a:t>
            </a:r>
            <a:r>
              <a:rPr lang="ko-KR" altLang="en-US" sz="1800" dirty="0" smtClean="0">
                <a:latin typeface="+mj-lt"/>
              </a:rPr>
              <a:t>상승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생물종</a:t>
            </a:r>
            <a:r>
              <a:rPr lang="ko-KR" altLang="en-US" sz="1800" dirty="0" smtClean="0">
                <a:latin typeface="+mj-lt"/>
              </a:rPr>
              <a:t> 수의 감소 </a:t>
            </a:r>
            <a:r>
              <a:rPr lang="en-US" altLang="ko-KR" sz="1800" dirty="0" smtClean="0">
                <a:latin typeface="+mj-lt"/>
              </a:rPr>
              <a:t>(1900</a:t>
            </a:r>
            <a:r>
              <a:rPr lang="ko-KR" altLang="en-US" sz="1800" dirty="0" err="1" smtClean="0">
                <a:latin typeface="+mj-lt"/>
              </a:rPr>
              <a:t>년초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년에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종</a:t>
            </a:r>
            <a:r>
              <a:rPr lang="en-US" altLang="ko-KR" sz="1800" dirty="0" smtClean="0">
                <a:latin typeface="+mj-lt"/>
              </a:rPr>
              <a:t>, 1990</a:t>
            </a:r>
            <a:r>
              <a:rPr lang="ko-KR" altLang="en-US" sz="1800" dirty="0" smtClean="0">
                <a:latin typeface="+mj-lt"/>
              </a:rPr>
              <a:t>년대 하루에 </a:t>
            </a:r>
            <a:r>
              <a:rPr lang="en-US" altLang="ko-KR" sz="1800" dirty="0" smtClean="0">
                <a:latin typeface="+mj-lt"/>
              </a:rPr>
              <a:t>140</a:t>
            </a:r>
            <a:r>
              <a:rPr lang="ko-KR" altLang="en-US" sz="1800" dirty="0" smtClean="0">
                <a:latin typeface="+mj-lt"/>
              </a:rPr>
              <a:t>종이 소멸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오존층의 파괴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매년 </a:t>
            </a:r>
            <a:r>
              <a:rPr lang="en-US" altLang="ko-KR" sz="1800" dirty="0" smtClean="0">
                <a:latin typeface="+mj-lt"/>
              </a:rPr>
              <a:t>0.26% </a:t>
            </a:r>
            <a:r>
              <a:rPr lang="ko-KR" altLang="en-US" sz="1800" dirty="0" smtClean="0">
                <a:latin typeface="+mj-lt"/>
              </a:rPr>
              <a:t>감소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남극 </a:t>
            </a:r>
            <a:r>
              <a:rPr lang="en-US" altLang="ko-KR" sz="1800" dirty="0" smtClean="0">
                <a:latin typeface="+mj-lt"/>
              </a:rPr>
              <a:t>95% </a:t>
            </a:r>
            <a:r>
              <a:rPr lang="ko-KR" altLang="en-US" sz="1800" dirty="0" smtClean="0">
                <a:latin typeface="+mj-lt"/>
              </a:rPr>
              <a:t>파괴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산성비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수원의 오염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가축 분뇨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생활오염 물질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을 초래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이로 인해 자연생태계 특히 산림생태계의 순환과정 자체를 파괴하여 결국 부메랑효과로 인류생명 그 자체를 위협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smtClean="0"/>
              <a:t>지구온난화가 환경에 미치는 영향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지구온난화</a:t>
            </a:r>
            <a:r>
              <a:rPr lang="en-US" altLang="ko-KR" sz="2000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기후변화 원인물질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이산화탄소 </a:t>
            </a:r>
            <a:r>
              <a:rPr lang="en-US" altLang="ko-KR" sz="1800" dirty="0" smtClean="0">
                <a:latin typeface="+mj-lt"/>
              </a:rPr>
              <a:t>(CO</a:t>
            </a:r>
            <a:r>
              <a:rPr lang="en-US" altLang="ko-KR" sz="1800" baseline="-25000" dirty="0" smtClean="0">
                <a:latin typeface="+mj-lt"/>
              </a:rPr>
              <a:t>2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약 </a:t>
            </a:r>
            <a:r>
              <a:rPr lang="en-US" altLang="ko-KR" sz="1800" dirty="0" smtClean="0">
                <a:latin typeface="+mj-lt"/>
              </a:rPr>
              <a:t>60% </a:t>
            </a:r>
            <a:r>
              <a:rPr lang="ko-KR" altLang="en-US" sz="1800" dirty="0" smtClean="0">
                <a:latin typeface="+mj-lt"/>
              </a:rPr>
              <a:t>차지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smtClean="0">
                <a:latin typeface="+mj-lt"/>
              </a:rPr>
              <a:t>메탄 </a:t>
            </a:r>
            <a:r>
              <a:rPr lang="en-US" altLang="ko-KR" sz="1800" dirty="0" smtClean="0">
                <a:latin typeface="+mj-lt"/>
              </a:rPr>
              <a:t>(CH</a:t>
            </a:r>
            <a:r>
              <a:rPr lang="en-US" altLang="ko-KR" sz="1800" baseline="-25000" dirty="0" smtClean="0">
                <a:latin typeface="+mj-lt"/>
              </a:rPr>
              <a:t>4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err="1" smtClean="0">
                <a:latin typeface="+mj-lt"/>
              </a:rPr>
              <a:t>산화이질소</a:t>
            </a:r>
            <a:r>
              <a:rPr lang="en-US" altLang="ko-KR" sz="1800" dirty="0" smtClean="0">
                <a:latin typeface="+mj-lt"/>
              </a:rPr>
              <a:t>(N</a:t>
            </a:r>
            <a:r>
              <a:rPr lang="en-US" altLang="ko-KR" sz="1800" baseline="-25000" dirty="0" smtClean="0">
                <a:latin typeface="+mj-lt"/>
              </a:rPr>
              <a:t>2</a:t>
            </a:r>
            <a:r>
              <a:rPr lang="en-US" altLang="ko-KR" sz="1800" dirty="0" smtClean="0">
                <a:latin typeface="+mj-lt"/>
              </a:rPr>
              <a:t>O), </a:t>
            </a:r>
            <a:r>
              <a:rPr lang="ko-KR" altLang="en-US" sz="1800" dirty="0" err="1" smtClean="0">
                <a:latin typeface="+mj-lt"/>
              </a:rPr>
              <a:t>불화수소화탄소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en-US" altLang="ko-KR" sz="1800" dirty="0" err="1" smtClean="0">
                <a:latin typeface="+mj-lt"/>
              </a:rPr>
              <a:t>hydrofluoro</a:t>
            </a:r>
            <a:r>
              <a:rPr lang="en-US" altLang="ko-KR" sz="1800" dirty="0" smtClean="0">
                <a:latin typeface="+mj-lt"/>
              </a:rPr>
              <a:t>-carbon: HFCs), </a:t>
            </a:r>
            <a:r>
              <a:rPr lang="ko-KR" altLang="en-US" sz="1800" dirty="0" err="1" smtClean="0">
                <a:latin typeface="+mj-lt"/>
              </a:rPr>
              <a:t>과불화탄소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(PFCs), 6</a:t>
            </a:r>
            <a:r>
              <a:rPr lang="ko-KR" altLang="en-US" sz="1800" dirty="0" smtClean="0">
                <a:latin typeface="+mj-lt"/>
              </a:rPr>
              <a:t>불화유황 </a:t>
            </a:r>
            <a:r>
              <a:rPr lang="en-US" altLang="ko-KR" sz="1800" dirty="0" smtClean="0">
                <a:latin typeface="+mj-lt"/>
              </a:rPr>
              <a:t>(sulfur hexafluoride: SF</a:t>
            </a:r>
            <a:r>
              <a:rPr lang="en-US" altLang="ko-KR" sz="1800" baseline="-25000" dirty="0" smtClean="0">
                <a:latin typeface="+mj-lt"/>
              </a:rPr>
              <a:t>6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온실효과 가스의 </a:t>
            </a:r>
            <a:r>
              <a:rPr lang="ko-KR" altLang="en-US" sz="1800" dirty="0" err="1" smtClean="0">
                <a:latin typeface="+mj-lt"/>
              </a:rPr>
              <a:t>대기중</a:t>
            </a:r>
            <a:r>
              <a:rPr lang="ko-KR" altLang="en-US" sz="1800" dirty="0" smtClean="0">
                <a:latin typeface="+mj-lt"/>
              </a:rPr>
              <a:t> 농도가 상승하면 열이 대기에 축적되어 지구온난화 현상이 발생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원인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석탄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석유 등 화석연료의 사용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이산화탄소의 대기중의 농도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산업혁명 이전에 </a:t>
            </a:r>
            <a:r>
              <a:rPr lang="en-US" altLang="ko-KR" sz="1800" dirty="0" smtClean="0">
                <a:latin typeface="+mj-lt"/>
              </a:rPr>
              <a:t>280ppm</a:t>
            </a:r>
            <a:r>
              <a:rPr lang="ko-KR" altLang="en-US" sz="1800" dirty="0" smtClean="0">
                <a:latin typeface="+mj-lt"/>
              </a:rPr>
              <a:t>에서 현재 </a:t>
            </a:r>
            <a:r>
              <a:rPr lang="en-US" altLang="ko-KR" sz="1800" dirty="0" smtClean="0">
                <a:latin typeface="+mj-lt"/>
              </a:rPr>
              <a:t>368ppm</a:t>
            </a:r>
            <a:r>
              <a:rPr lang="ko-KR" altLang="en-US" sz="1800" dirty="0" smtClean="0">
                <a:latin typeface="+mj-lt"/>
              </a:rPr>
              <a:t>으로 </a:t>
            </a:r>
            <a:r>
              <a:rPr lang="en-US" altLang="ko-KR" sz="1800" dirty="0" smtClean="0">
                <a:latin typeface="+mj-lt"/>
              </a:rPr>
              <a:t>31% </a:t>
            </a:r>
            <a:r>
              <a:rPr lang="ko-KR" altLang="en-US" sz="1800" dirty="0" smtClean="0">
                <a:latin typeface="+mj-lt"/>
              </a:rPr>
              <a:t>증가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지구온난화로 </a:t>
            </a:r>
            <a:r>
              <a:rPr lang="en-US" altLang="ko-KR" sz="1800" dirty="0" smtClean="0">
                <a:latin typeface="+mj-lt"/>
              </a:rPr>
              <a:t>2100</a:t>
            </a:r>
            <a:r>
              <a:rPr lang="ko-KR" altLang="en-US" sz="1800" dirty="0" smtClean="0">
                <a:latin typeface="+mj-lt"/>
              </a:rPr>
              <a:t>년까지 지구 평균 기온은 </a:t>
            </a:r>
            <a:r>
              <a:rPr lang="en-US" altLang="ko-KR" sz="1800" dirty="0" smtClean="0">
                <a:latin typeface="+mj-lt"/>
              </a:rPr>
              <a:t>1.4~5.8</a:t>
            </a:r>
            <a:r>
              <a:rPr lang="ko-KR" altLang="en-US" sz="1800" dirty="0" smtClean="0">
                <a:latin typeface="+mj-lt"/>
              </a:rPr>
              <a:t>도 상승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해수면은 </a:t>
            </a:r>
            <a:r>
              <a:rPr lang="en-US" altLang="ko-KR" sz="1800" dirty="0" smtClean="0">
                <a:latin typeface="+mj-lt"/>
              </a:rPr>
              <a:t>0~88cm </a:t>
            </a:r>
            <a:r>
              <a:rPr lang="ko-KR" altLang="en-US" sz="1800" dirty="0" smtClean="0">
                <a:latin typeface="+mj-lt"/>
              </a:rPr>
              <a:t>상승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극지방과 고산지대의 빙하와 적설지대가 감소하고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결빙기간 및 겨울철이 짧아져 식물 생육기간은 늘어났고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집중호우와 같은 극한 기상현상 자주 발생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fs12.blog.daum.net/original/21/blog/2008/11/08/03/15/491485acf0d0b&amp;filename=콩블로그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2357454" cy="3362326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500034" y="4714884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대기 이산화 탄소조건 에서의 콩 생육 장면</a:t>
            </a:r>
            <a:endParaRPr lang="ko-KR" altLang="en-US" dirty="0"/>
          </a:p>
        </p:txBody>
      </p:sp>
      <p:pic>
        <p:nvPicPr>
          <p:cNvPr id="1028" name="Picture 4" descr="http://cfs12.blog.daum.net/original/13/blog/2008/11/08/03/15/491485b67e804&amp;filename=콩블로그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285860"/>
            <a:ext cx="2357453" cy="3362326"/>
          </a:xfrm>
          <a:prstGeom prst="rect">
            <a:avLst/>
          </a:prstGeom>
          <a:noFill/>
        </p:spPr>
      </p:pic>
      <p:pic>
        <p:nvPicPr>
          <p:cNvPr id="1030" name="Picture 6" descr="http://cfs12.blog.daum.net/original/10/blog/2008/11/08/03/15/491485ba41d62&amp;filename=콩블로그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285860"/>
            <a:ext cx="2357454" cy="3362326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3428992" y="4714884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500PPM </a:t>
            </a:r>
            <a:r>
              <a:rPr lang="ko-KR" altLang="en-US" b="1" dirty="0" smtClean="0"/>
              <a:t>탄소조건 에서의 콩 생육 장면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6357950" y="4714884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700PPM </a:t>
            </a:r>
            <a:r>
              <a:rPr lang="ko-KR" altLang="en-US" b="1" dirty="0" smtClean="0"/>
              <a:t>탄소조건 에서의 콩 생육 장면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295275" y="220663"/>
            <a:ext cx="8543925" cy="796925"/>
          </a:xfrm>
        </p:spPr>
        <p:txBody>
          <a:bodyPr>
            <a:normAutofit/>
          </a:bodyPr>
          <a:lstStyle/>
          <a:p>
            <a:r>
              <a:rPr lang="ko-KR" altLang="en-US" sz="4000" b="1" dirty="0" smtClean="0">
                <a:effectLst/>
              </a:rPr>
              <a:t>온실효과</a:t>
            </a:r>
          </a:p>
        </p:txBody>
      </p:sp>
      <p:pic>
        <p:nvPicPr>
          <p:cNvPr id="111625" name="Picture 9" descr="온실효과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684213" y="1611313"/>
            <a:ext cx="7704137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>
            <a:normAutofit/>
          </a:bodyPr>
          <a:lstStyle/>
          <a:p>
            <a:r>
              <a:rPr lang="ko-KR" altLang="en-US" sz="4000" b="1" dirty="0" smtClean="0">
                <a:effectLst/>
              </a:rPr>
              <a:t>온실효과</a:t>
            </a:r>
          </a:p>
        </p:txBody>
      </p:sp>
      <p:sp>
        <p:nvSpPr>
          <p:cNvPr id="112644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dirty="0" smtClean="0">
                <a:latin typeface="+mj-lt"/>
              </a:rPr>
              <a:t>태양에너지 중 </a:t>
            </a:r>
            <a:r>
              <a:rPr lang="en-US" altLang="ko-KR" sz="2000" dirty="0" smtClean="0">
                <a:latin typeface="+mj-lt"/>
              </a:rPr>
              <a:t>34% </a:t>
            </a:r>
            <a:r>
              <a:rPr lang="ko-KR" altLang="en-US" sz="2000" dirty="0" smtClean="0">
                <a:latin typeface="+mj-lt"/>
              </a:rPr>
              <a:t>반사되고 지표면에는 </a:t>
            </a:r>
            <a:r>
              <a:rPr lang="en-US" altLang="ko-KR" sz="2000" dirty="0" smtClean="0">
                <a:latin typeface="+mj-lt"/>
              </a:rPr>
              <a:t>44%</a:t>
            </a:r>
            <a:r>
              <a:rPr lang="ko-KR" altLang="en-US" sz="2000" dirty="0" smtClean="0">
                <a:latin typeface="+mj-lt"/>
              </a:rPr>
              <a:t>만 도달</a:t>
            </a:r>
          </a:p>
          <a:p>
            <a:pPr>
              <a:lnSpc>
                <a:spcPct val="125000"/>
              </a:lnSpc>
            </a:pPr>
            <a:r>
              <a:rPr lang="ko-KR" altLang="en-US" sz="2000" dirty="0" smtClean="0">
                <a:latin typeface="+mj-lt"/>
              </a:rPr>
              <a:t>지구가 태양에너지를 장파장 적외선으로 </a:t>
            </a:r>
            <a:r>
              <a:rPr lang="ko-KR" altLang="en-US" sz="2000" dirty="0" err="1" smtClean="0">
                <a:latin typeface="+mj-lt"/>
              </a:rPr>
              <a:t>재방출</a:t>
            </a:r>
            <a:r>
              <a:rPr lang="ko-KR" altLang="en-US" sz="2000" dirty="0" smtClean="0">
                <a:latin typeface="+mj-lt"/>
              </a:rPr>
              <a:t> 시 온실가스가 적외선을 흡수</a:t>
            </a:r>
          </a:p>
          <a:p>
            <a:pPr>
              <a:lnSpc>
                <a:spcPct val="125000"/>
              </a:lnSpc>
            </a:pPr>
            <a:r>
              <a:rPr lang="ko-KR" altLang="en-US" sz="2000" dirty="0" smtClean="0">
                <a:latin typeface="+mj-lt"/>
              </a:rPr>
              <a:t>적외선을 흡수한 이산화탄소 내의 들뜬 탄소분자는 안전상태로 되며 에너지를 방출하고 이 에너지가 온실효과를 유발</a:t>
            </a:r>
          </a:p>
          <a:p>
            <a:pPr>
              <a:lnSpc>
                <a:spcPct val="125000"/>
              </a:lnSpc>
            </a:pPr>
            <a:r>
              <a:rPr lang="ko-KR" altLang="en-US" sz="2000" dirty="0" smtClean="0">
                <a:latin typeface="+mj-lt"/>
              </a:rPr>
              <a:t>지구의 평균기온이 현재와 같이 </a:t>
            </a:r>
            <a:r>
              <a:rPr lang="en-US" altLang="ko-KR" sz="2000" dirty="0" smtClean="0">
                <a:latin typeface="+mj-lt"/>
              </a:rPr>
              <a:t>15</a:t>
            </a:r>
            <a:r>
              <a:rPr lang="en-US" altLang="ko-KR" sz="2000" dirty="0" smtClean="0">
                <a:latin typeface="+mj-lt"/>
                <a:cs typeface="Arial" pitchFamily="34" charset="0"/>
              </a:rPr>
              <a:t>°C</a:t>
            </a:r>
            <a:r>
              <a:rPr lang="ko-KR" altLang="en-US" sz="2000" dirty="0" smtClean="0">
                <a:latin typeface="+mj-lt"/>
                <a:cs typeface="Arial" pitchFamily="34" charset="0"/>
              </a:rPr>
              <a:t>를 유지할 수 있는 이유가 바로 온실효과로 기인</a:t>
            </a:r>
          </a:p>
          <a:p>
            <a:pPr>
              <a:lnSpc>
                <a:spcPct val="125000"/>
              </a:lnSpc>
            </a:pPr>
            <a:r>
              <a:rPr lang="ko-KR" altLang="en-US" sz="2000" dirty="0" smtClean="0">
                <a:latin typeface="+mj-lt"/>
                <a:cs typeface="Arial" pitchFamily="34" charset="0"/>
              </a:rPr>
              <a:t>달 표면의 온도는 태양이 비추는 쪽은 </a:t>
            </a:r>
            <a:r>
              <a:rPr lang="en-US" altLang="ko-KR" sz="2000" dirty="0" smtClean="0">
                <a:latin typeface="+mj-lt"/>
                <a:cs typeface="Arial" pitchFamily="34" charset="0"/>
              </a:rPr>
              <a:t>100°C</a:t>
            </a:r>
            <a:r>
              <a:rPr lang="ko-KR" altLang="en-US" sz="2000" dirty="0" smtClean="0">
                <a:latin typeface="+mj-lt"/>
                <a:cs typeface="Arial" pitchFamily="34" charset="0"/>
              </a:rPr>
              <a:t>가 넘고 반대쪽은 </a:t>
            </a:r>
            <a:r>
              <a:rPr lang="en-US" altLang="ko-KR" sz="2000" dirty="0" smtClean="0">
                <a:latin typeface="+mj-lt"/>
                <a:cs typeface="Arial" pitchFamily="34" charset="0"/>
              </a:rPr>
              <a:t>200°C</a:t>
            </a:r>
            <a:r>
              <a:rPr lang="ko-KR" altLang="en-US" sz="2000" dirty="0" smtClean="0">
                <a:latin typeface="+mj-lt"/>
                <a:cs typeface="Arial" pitchFamily="34" charset="0"/>
              </a:rPr>
              <a:t>가 되는 이유는 대기가 없어 온실효과 현상이 없음</a:t>
            </a:r>
            <a:r>
              <a:rPr lang="en-US" altLang="ko-KR" sz="2000" dirty="0" smtClean="0">
                <a:latin typeface="+mj-lt"/>
                <a:cs typeface="Arial" pitchFamily="34" charset="0"/>
              </a:rPr>
              <a:t>.</a:t>
            </a:r>
            <a:r>
              <a:rPr lang="ko-KR" altLang="en-US" sz="2000" dirty="0" smtClean="0">
                <a:latin typeface="+mj-lt"/>
                <a:cs typeface="Arial" pitchFamily="34" charset="0"/>
              </a:rPr>
              <a:t> </a:t>
            </a:r>
            <a:endParaRPr lang="en-US" altLang="en-US" sz="2000" dirty="0" smtClean="0">
              <a:latin typeface="+mj-lt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smtClean="0"/>
              <a:t>지구온난화가 환경에 미치는 영향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국내 지구온난화 영향</a:t>
            </a:r>
            <a:r>
              <a:rPr lang="en-US" altLang="ko-KR" sz="2000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- 1912</a:t>
            </a:r>
            <a:r>
              <a:rPr lang="ko-KR" altLang="en-US" sz="1800" dirty="0" smtClean="0">
                <a:latin typeface="+mj-lt"/>
              </a:rPr>
              <a:t>년 이래 지구 온난화와 도시화로 평균기온이 </a:t>
            </a:r>
            <a:r>
              <a:rPr lang="en-US" altLang="ko-KR" sz="1800" dirty="0" smtClean="0">
                <a:latin typeface="+mj-lt"/>
              </a:rPr>
              <a:t>1.5°C</a:t>
            </a:r>
            <a:r>
              <a:rPr lang="ko-KR" altLang="en-US" sz="1800" dirty="0" smtClean="0">
                <a:latin typeface="+mj-lt"/>
              </a:rPr>
              <a:t> 증가하여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지구 평균온도상승폭 </a:t>
            </a:r>
            <a:r>
              <a:rPr lang="en-US" altLang="ko-KR" sz="1800" dirty="0" smtClean="0">
                <a:latin typeface="+mj-lt"/>
              </a:rPr>
              <a:t>0.6°C</a:t>
            </a:r>
            <a:r>
              <a:rPr lang="ko-KR" altLang="en-US" sz="1800" dirty="0" smtClean="0">
                <a:latin typeface="+mj-lt"/>
              </a:rPr>
              <a:t>보다 높았음</a:t>
            </a:r>
            <a:r>
              <a:rPr lang="en-US" altLang="ko-KR" sz="1800" dirty="0" smtClean="0">
                <a:latin typeface="+mj-lt"/>
              </a:rPr>
              <a:t>.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여름철보다는 겨울철의 최저 기온이 크게 상승하였고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강수횟수보다는 집중호우 발생의 증가로 강수량 증가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- 1990</a:t>
            </a:r>
            <a:r>
              <a:rPr lang="ko-KR" altLang="en-US" sz="1800" dirty="0" smtClean="0">
                <a:latin typeface="+mj-lt"/>
              </a:rPr>
              <a:t>년대 겨울은 </a:t>
            </a:r>
            <a:r>
              <a:rPr lang="en-US" altLang="ko-KR" sz="1800" dirty="0" smtClean="0">
                <a:latin typeface="+mj-lt"/>
              </a:rPr>
              <a:t>1920</a:t>
            </a:r>
            <a:r>
              <a:rPr lang="ko-KR" altLang="en-US" sz="1800" dirty="0" smtClean="0">
                <a:latin typeface="+mj-lt"/>
              </a:rPr>
              <a:t>년대 겨울보다 </a:t>
            </a:r>
            <a:r>
              <a:rPr lang="en-US" altLang="ko-KR" sz="1800" dirty="0" smtClean="0">
                <a:latin typeface="+mj-lt"/>
              </a:rPr>
              <a:t>30</a:t>
            </a:r>
            <a:r>
              <a:rPr lang="ko-KR" altLang="en-US" sz="1800" dirty="0" smtClean="0">
                <a:latin typeface="+mj-lt"/>
              </a:rPr>
              <a:t>일 정도 짧아진 반면 여름과 봄은 </a:t>
            </a:r>
            <a:r>
              <a:rPr lang="en-US" altLang="ko-KR" sz="1800" dirty="0" smtClean="0">
                <a:latin typeface="+mj-lt"/>
              </a:rPr>
              <a:t>20</a:t>
            </a:r>
            <a:r>
              <a:rPr lang="ko-KR" altLang="en-US" sz="1800" dirty="0" smtClean="0">
                <a:latin typeface="+mj-lt"/>
              </a:rPr>
              <a:t>일 정도 길어져 개나리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벚꽃 등의 </a:t>
            </a:r>
            <a:r>
              <a:rPr lang="ko-KR" altLang="en-US" sz="1800" dirty="0" err="1" smtClean="0">
                <a:latin typeface="+mj-lt"/>
              </a:rPr>
              <a:t>봄꽃</a:t>
            </a:r>
            <a:r>
              <a:rPr lang="ko-KR" altLang="en-US" sz="1800" dirty="0" smtClean="0">
                <a:latin typeface="+mj-lt"/>
              </a:rPr>
              <a:t> 개화시기가 빨라짐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제주도 고산의 이산화탄소 농도가 </a:t>
            </a:r>
            <a:r>
              <a:rPr lang="en-US" altLang="ko-KR" sz="1800" dirty="0" smtClean="0">
                <a:latin typeface="+mj-lt"/>
              </a:rPr>
              <a:t>1991</a:t>
            </a:r>
            <a:r>
              <a:rPr lang="ko-KR" altLang="en-US" sz="1800" dirty="0" smtClean="0">
                <a:latin typeface="+mj-lt"/>
              </a:rPr>
              <a:t>년 </a:t>
            </a:r>
            <a:r>
              <a:rPr lang="en-US" altLang="ko-KR" sz="1800" dirty="0" smtClean="0">
                <a:latin typeface="+mj-lt"/>
              </a:rPr>
              <a:t>357.8ppm</a:t>
            </a:r>
            <a:r>
              <a:rPr lang="ko-KR" altLang="en-US" sz="1800" dirty="0" smtClean="0">
                <a:latin typeface="+mj-lt"/>
              </a:rPr>
              <a:t>에서 </a:t>
            </a:r>
            <a:r>
              <a:rPr lang="en-US" altLang="ko-KR" sz="1800" dirty="0" smtClean="0">
                <a:latin typeface="+mj-lt"/>
              </a:rPr>
              <a:t>2000</a:t>
            </a:r>
            <a:r>
              <a:rPr lang="ko-KR" altLang="en-US" sz="1800" dirty="0" smtClean="0">
                <a:latin typeface="+mj-lt"/>
              </a:rPr>
              <a:t>년 </a:t>
            </a:r>
            <a:r>
              <a:rPr lang="en-US" altLang="ko-KR" sz="1800" dirty="0" smtClean="0">
                <a:latin typeface="+mj-lt"/>
              </a:rPr>
              <a:t>373.6ppm</a:t>
            </a:r>
            <a:r>
              <a:rPr lang="ko-KR" altLang="en-US" sz="1800" dirty="0" smtClean="0">
                <a:latin typeface="+mj-lt"/>
              </a:rPr>
              <a:t>으로 증가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지구온난화는 인간의 건강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산림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해안생태계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자연재해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수자원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농업 등의 분야에 영향을 미치며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폭염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폭풍 등의 기상재해 및 사막화 진행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en-US" altLang="ko-KR" sz="1800" dirty="0" smtClean="0">
                <a:latin typeface="+mj-lt"/>
                <a:hlinkClick r:id="rId2"/>
              </a:rPr>
              <a:t>http://toursarang.co.kr/110081431210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2824163" y="5553075"/>
            <a:ext cx="349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지구 연평균 온도의 변화추이</a:t>
            </a:r>
            <a:r>
              <a:rPr lang="ko-KR" altLang="en-US"/>
              <a:t> </a:t>
            </a:r>
          </a:p>
        </p:txBody>
      </p:sp>
      <p:pic>
        <p:nvPicPr>
          <p:cNvPr id="239621" name="Picture 5" descr="EMB00000cec001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196975"/>
            <a:ext cx="5688013" cy="431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1503</TotalTime>
  <Words>1077</Words>
  <Application>Microsoft PowerPoint</Application>
  <PresentationFormat>화면 슬라이드 쇼(4:3)</PresentationFormat>
  <Paragraphs>161</Paragraphs>
  <Slides>23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점과 선</vt:lpstr>
      <vt:lpstr>환경재료학 개론 </vt:lpstr>
      <vt:lpstr>과학문명의 지구환경</vt:lpstr>
      <vt:lpstr>과학문명의 지구환경</vt:lpstr>
      <vt:lpstr>지구온난화가 환경에 미치는 영향</vt:lpstr>
      <vt:lpstr>슬라이드 5</vt:lpstr>
      <vt:lpstr>온실효과</vt:lpstr>
      <vt:lpstr>온실효과</vt:lpstr>
      <vt:lpstr>지구온난화가 환경에 미치는 영향</vt:lpstr>
      <vt:lpstr>슬라이드 9</vt:lpstr>
      <vt:lpstr>지구온난화가 환경에 미치는 영향</vt:lpstr>
      <vt:lpstr>온실가스</vt:lpstr>
      <vt:lpstr>지구온난화</vt:lpstr>
      <vt:lpstr>지구온난화가 환경에 미치는 영향</vt:lpstr>
      <vt:lpstr>지구온난화가 환경에 미치는 영향</vt:lpstr>
      <vt:lpstr>빙하지역의 축소 - Greenland</vt:lpstr>
      <vt:lpstr>사막화 및 세계 각국의  사막화 피해 현상</vt:lpstr>
      <vt:lpstr>슬라이드 17</vt:lpstr>
      <vt:lpstr>우리나라의 기후변화</vt:lpstr>
      <vt:lpstr>기후변화와 자연환경과의 관계</vt:lpstr>
      <vt:lpstr>지구 온난화의 결과 - 해수면 상승</vt:lpstr>
      <vt:lpstr>지구 온난화의 결과 - 기후변화</vt:lpstr>
      <vt:lpstr>슬라이드 22</vt:lpstr>
      <vt:lpstr>지구 온난화의 결과 -기상 이변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73</cp:revision>
  <dcterms:created xsi:type="dcterms:W3CDTF">2005-09-01T06:05:51Z</dcterms:created>
  <dcterms:modified xsi:type="dcterms:W3CDTF">2011-03-10T04:39:08Z</dcterms:modified>
</cp:coreProperties>
</file>