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9" r:id="rId3"/>
    <p:sldId id="277" r:id="rId4"/>
    <p:sldId id="276" r:id="rId5"/>
    <p:sldId id="260" r:id="rId6"/>
    <p:sldId id="270" r:id="rId7"/>
    <p:sldId id="262" r:id="rId8"/>
    <p:sldId id="278" r:id="rId9"/>
    <p:sldId id="261" r:id="rId10"/>
    <p:sldId id="263" r:id="rId11"/>
    <p:sldId id="269" r:id="rId12"/>
    <p:sldId id="264" r:id="rId13"/>
    <p:sldId id="279" r:id="rId14"/>
    <p:sldId id="265" r:id="rId15"/>
    <p:sldId id="280" r:id="rId16"/>
    <p:sldId id="271" r:id="rId17"/>
    <p:sldId id="266" r:id="rId18"/>
    <p:sldId id="267" r:id="rId19"/>
    <p:sldId id="268" r:id="rId20"/>
    <p:sldId id="273" r:id="rId21"/>
    <p:sldId id="272" r:id="rId22"/>
    <p:sldId id="274" r:id="rId23"/>
    <p:sldId id="275" r:id="rId2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7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8AF102-6D3C-48C5-A317-20B5658474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8F328-A25D-4B7C-B839-18F855EF53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3463-F3F4-4790-8AFC-A0C20044A3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3470-7770-480C-AF23-C61A769933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0330A-CC29-4050-BC48-F9140D2201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AC4C-B040-4284-9253-AD73B396A0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51377-805D-4808-87A1-F4C21256F5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7CC2A-8C5F-4787-83F9-884D9C1424A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875A-AD88-4B35-BCCE-26AC46E4EC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99AA2-49CE-4E74-A800-691B78C6A1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D14D8-5B54-4CCF-9EA4-A019B38284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8685-A954-4E10-B80E-E9F1D9B45F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EB51-BC20-4948-9AF2-B7F95151FB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884DB-AD1D-4C61-8433-7D78C3D7A5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5001DD1-5AB7-4DE3-84DB-040EF58358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ko-KR" altLang="en-US" smtClean="0"/>
              <a:t>목질재료의 개념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합판산업의 최신동향 </a:t>
            </a:r>
            <a:r>
              <a:rPr lang="en-US" altLang="ko-KR" sz="3600" b="1" smtClean="0"/>
              <a:t>- II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291513" cy="273685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000" b="1" smtClean="0"/>
              <a:t>생산동향 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- 1,067</a:t>
            </a:r>
            <a:r>
              <a:rPr lang="ko-KR" altLang="en-US" sz="1800" smtClean="0"/>
              <a:t>천㎥</a:t>
            </a:r>
            <a:r>
              <a:rPr lang="en-US" altLang="ko-KR" sz="1800" smtClean="0"/>
              <a:t>(1970) → 824</a:t>
            </a:r>
            <a:r>
              <a:rPr lang="ko-KR" altLang="en-US" sz="1800" smtClean="0"/>
              <a:t>천㎥</a:t>
            </a:r>
            <a:r>
              <a:rPr lang="en-US" altLang="ko-KR" sz="1800" smtClean="0"/>
              <a:t>(2002)</a:t>
            </a:r>
            <a:r>
              <a:rPr lang="ko-KR" altLang="en-US" sz="1800" smtClean="0"/>
              <a:t>으로 </a:t>
            </a:r>
            <a:r>
              <a:rPr lang="en-US" altLang="ko-KR" sz="1800" smtClean="0"/>
              <a:t>22.8% </a:t>
            </a:r>
            <a:r>
              <a:rPr lang="ko-KR" altLang="en-US" sz="1800" smtClean="0"/>
              <a:t>감소 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- 1978</a:t>
            </a:r>
            <a:r>
              <a:rPr lang="ko-KR" altLang="en-US" sz="1800" smtClean="0"/>
              <a:t>년</a:t>
            </a:r>
            <a:r>
              <a:rPr lang="en-US" altLang="ko-KR" sz="1800" smtClean="0"/>
              <a:t>(2,557</a:t>
            </a:r>
            <a:r>
              <a:rPr lang="ko-KR" altLang="en-US" sz="1800" smtClean="0"/>
              <a:t>천㎥</a:t>
            </a:r>
            <a:r>
              <a:rPr lang="en-US" altLang="ko-KR" sz="1800" smtClean="0"/>
              <a:t>)</a:t>
            </a:r>
            <a:r>
              <a:rPr lang="ko-KR" altLang="en-US" sz="1800" smtClean="0"/>
              <a:t>을 정점으로 감소 추세 </a:t>
            </a:r>
            <a:r>
              <a:rPr lang="en-US" altLang="ko-KR" sz="1800" smtClean="0"/>
              <a:t>(1980</a:t>
            </a:r>
            <a:r>
              <a:rPr lang="ko-KR" altLang="en-US" sz="1800" smtClean="0"/>
              <a:t>년 초부터 자원보유국들의 원목수출금지 정책에 의한 합판제조업의 육성</a:t>
            </a:r>
            <a:r>
              <a:rPr lang="en-US" altLang="ko-KR" sz="1800" smtClean="0"/>
              <a:t>) 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- 1992</a:t>
            </a:r>
            <a:r>
              <a:rPr lang="ko-KR" altLang="en-US" sz="1800" smtClean="0"/>
              <a:t>년 </a:t>
            </a:r>
            <a:r>
              <a:rPr lang="en-US" altLang="ko-KR" sz="1800" smtClean="0"/>
              <a:t>UNCED </a:t>
            </a:r>
            <a:r>
              <a:rPr lang="ko-KR" altLang="en-US" sz="1800" smtClean="0"/>
              <a:t>이후 열대재를 이용한 합판생산에서 침엽수원목을 이용한 복합합판생산</a:t>
            </a:r>
            <a:r>
              <a:rPr lang="en-US" altLang="ko-KR" sz="1800" smtClean="0"/>
              <a:t>, </a:t>
            </a:r>
            <a:r>
              <a:rPr lang="ko-KR" altLang="en-US" sz="1800" smtClean="0"/>
              <a:t>두께 </a:t>
            </a:r>
            <a:r>
              <a:rPr lang="en-US" altLang="ko-KR" sz="1800" smtClean="0"/>
              <a:t>12㎜ </a:t>
            </a:r>
            <a:r>
              <a:rPr lang="ko-KR" altLang="en-US" sz="1800" smtClean="0"/>
              <a:t>이상 합판이 전체생산량의 </a:t>
            </a:r>
            <a:r>
              <a:rPr lang="en-US" altLang="ko-KR" sz="1800" smtClean="0"/>
              <a:t>93.5%(</a:t>
            </a:r>
            <a:r>
              <a:rPr lang="en-US" altLang="ko-KR" sz="1800" smtClean="0">
                <a:latin typeface="Arial"/>
              </a:rPr>
              <a:t>‘</a:t>
            </a:r>
            <a:r>
              <a:rPr lang="en-US" altLang="ko-KR" sz="1800" smtClean="0"/>
              <a:t>02) </a:t>
            </a:r>
            <a:r>
              <a:rPr lang="ko-KR" altLang="en-US" sz="1800" smtClean="0"/>
              <a:t>점유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defRPr/>
            </a:pPr>
            <a:r>
              <a:rPr lang="ko-KR" altLang="en-US" sz="2000" b="1" smtClean="0"/>
              <a:t>연대별 제품생산의 변화</a:t>
            </a:r>
          </a:p>
        </p:txBody>
      </p:sp>
      <p:graphicFrame>
        <p:nvGraphicFramePr>
          <p:cNvPr id="36902" name="Group 38"/>
          <p:cNvGraphicFramePr>
            <a:graphicFrameLocks noGrp="1"/>
          </p:cNvGraphicFramePr>
          <p:nvPr>
            <p:ph sz="half" idx="2"/>
          </p:nvPr>
        </p:nvGraphicFramePr>
        <p:xfrm>
          <a:off x="468313" y="3844925"/>
          <a:ext cx="8424862" cy="2462657"/>
        </p:xfrm>
        <a:graphic>
          <a:graphicData uri="http://schemas.openxmlformats.org/drawingml/2006/table">
            <a:tbl>
              <a:tblPr/>
              <a:tblGrid>
                <a:gridCol w="1655762"/>
                <a:gridCol w="67691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구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굴림" pitchFamily="50" charset="-127"/>
                        </a:rPr>
                        <a:t> 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내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굴림" pitchFamily="50" charset="-127"/>
                        </a:rPr>
                        <a:t>          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 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1970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년대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수출용으로 주로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3ply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의 나왕합판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박판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: 3㎜)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을 생산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주로 외장용으로 사용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1980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년대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수출용으로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5ply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또는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7ply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의 나왕합판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후판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: 28㎜)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을 생산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주로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container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바닥재 또는 마루용으로 사용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1990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년대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내장재용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7ply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또는 다단의 침엽수 합판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(9㎜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와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12㎜)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판을 생산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주로 내수용으로 생산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합판</a:t>
            </a:r>
          </a:p>
        </p:txBody>
      </p:sp>
      <p:pic>
        <p:nvPicPr>
          <p:cNvPr id="13315" name="Picture 6" descr="Image Previ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1844675"/>
            <a:ext cx="2592387" cy="2592388"/>
          </a:xfrm>
          <a:noFill/>
        </p:spPr>
      </p:pic>
      <p:pic>
        <p:nvPicPr>
          <p:cNvPr id="13316" name="Picture 13" descr="Plywoo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836738"/>
            <a:ext cx="2592387" cy="2592387"/>
          </a:xfrm>
          <a:noFill/>
        </p:spPr>
      </p:pic>
      <p:pic>
        <p:nvPicPr>
          <p:cNvPr id="13317" name="Picture 16" descr="poplar_plywoo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227763" y="1844675"/>
            <a:ext cx="2520950" cy="2592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합판산업의 최신동향 </a:t>
            </a:r>
            <a:r>
              <a:rPr lang="en-US" altLang="ko-KR" sz="3600" b="1" smtClean="0"/>
              <a:t>- III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8496300" cy="54721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연대별 원자재 및 제품별 원자재 이용현황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ko-KR" altLang="en-US" sz="1800" smtClean="0">
                <a:latin typeface="Arial"/>
              </a:rPr>
              <a:t> </a:t>
            </a:r>
            <a:r>
              <a:rPr lang="en-US" altLang="ko-KR" sz="1800" smtClean="0"/>
              <a:t>- 1970</a:t>
            </a:r>
            <a:r>
              <a:rPr lang="ko-KR" altLang="en-US" sz="1800" smtClean="0"/>
              <a:t>년대</a:t>
            </a:r>
            <a:r>
              <a:rPr lang="en-US" altLang="ko-KR" sz="1800" smtClean="0"/>
              <a:t>: </a:t>
            </a:r>
            <a:r>
              <a:rPr lang="ko-KR" altLang="en-US" sz="1800" smtClean="0"/>
              <a:t>남양재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- 1980</a:t>
            </a:r>
            <a:r>
              <a:rPr lang="ko-KR" altLang="en-US" sz="1800" smtClean="0"/>
              <a:t>년대</a:t>
            </a:r>
            <a:r>
              <a:rPr lang="en-US" altLang="ko-KR" sz="1800" smtClean="0"/>
              <a:t>: </a:t>
            </a:r>
            <a:r>
              <a:rPr lang="ko-KR" altLang="en-US" sz="1800" smtClean="0"/>
              <a:t>남양재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- 1990</a:t>
            </a:r>
            <a:r>
              <a:rPr lang="ko-KR" altLang="en-US" sz="1800" smtClean="0"/>
              <a:t>년대 이후</a:t>
            </a:r>
            <a:r>
              <a:rPr lang="en-US" altLang="ko-KR" sz="1800" smtClean="0"/>
              <a:t>: 40%</a:t>
            </a:r>
            <a:r>
              <a:rPr lang="ko-KR" altLang="en-US" sz="1800" smtClean="0"/>
              <a:t>의 남양재</a:t>
            </a:r>
            <a:r>
              <a:rPr lang="en-US" altLang="ko-KR" sz="1800" smtClean="0"/>
              <a:t>/ 60%</a:t>
            </a:r>
            <a:r>
              <a:rPr lang="ko-KR" altLang="en-US" sz="1800" smtClean="0"/>
              <a:t>의 침엽수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제품별 원자재 이용현황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- 1970 ~1980</a:t>
            </a:r>
            <a:r>
              <a:rPr lang="ko-KR" altLang="en-US" sz="1800" smtClean="0"/>
              <a:t>년대</a:t>
            </a:r>
            <a:r>
              <a:rPr lang="en-US" altLang="ko-KR" sz="1800" smtClean="0"/>
              <a:t>: 0.8~1.2㎜</a:t>
            </a:r>
            <a:r>
              <a:rPr lang="ko-KR" altLang="en-US" sz="1800" smtClean="0"/>
              <a:t>의 단판을 사용하여 생산했으며 중판두께는 두꺼워지고 표판두께는 감소</a:t>
            </a:r>
            <a:r>
              <a:rPr lang="ko-KR" altLang="en-US" sz="1800" smtClean="0">
                <a:latin typeface="Arial"/>
              </a:rPr>
              <a:t>  </a:t>
            </a:r>
            <a:r>
              <a:rPr lang="en-US" altLang="ko-KR" sz="1800" smtClean="0"/>
              <a:t>(</a:t>
            </a:r>
            <a:r>
              <a:rPr lang="ko-KR" altLang="en-US" sz="1800" smtClean="0"/>
              <a:t>표판</a:t>
            </a:r>
            <a:r>
              <a:rPr lang="en-US" altLang="ko-KR" sz="1800" smtClean="0"/>
              <a:t>: 0.8㎜, </a:t>
            </a:r>
            <a:r>
              <a:rPr lang="ko-KR" altLang="en-US" sz="1800" smtClean="0"/>
              <a:t>내층</a:t>
            </a:r>
            <a:r>
              <a:rPr lang="en-US" altLang="ko-KR" sz="1800" smtClean="0"/>
              <a:t>: 2.0㎜)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- 1990</a:t>
            </a:r>
            <a:r>
              <a:rPr lang="ko-KR" altLang="en-US" sz="1800" smtClean="0"/>
              <a:t>년대 이후 표판은 주로 남양재 단판 사용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합판산업의 최신동향 </a:t>
            </a:r>
            <a:r>
              <a:rPr lang="en-US" altLang="ko-KR" sz="3600" b="1" smtClean="0"/>
              <a:t>- III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8496300" cy="54721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폐재활용 실태</a:t>
            </a:r>
            <a:r>
              <a:rPr lang="ko-KR" altLang="en-US" sz="1800" b="1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열원 </a:t>
            </a:r>
            <a:r>
              <a:rPr lang="en-US" altLang="ko-KR" sz="1800" smtClean="0"/>
              <a:t>(</a:t>
            </a:r>
            <a:r>
              <a:rPr lang="ko-KR" altLang="en-US" sz="1800" smtClean="0"/>
              <a:t>제품생산에 필요한 열병합발전</a:t>
            </a:r>
            <a:r>
              <a:rPr lang="en-US" altLang="ko-KR" sz="1800" smtClean="0"/>
              <a:t>)</a:t>
            </a:r>
            <a:r>
              <a:rPr lang="ko-KR" altLang="en-US" sz="1800" smtClean="0"/>
              <a:t>으로 주로 사용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>
                <a:latin typeface="Arial"/>
              </a:rPr>
              <a:t> </a:t>
            </a: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최근에는 </a:t>
            </a:r>
            <a:r>
              <a:rPr lang="en-US" altLang="ko-KR" sz="1800" smtClean="0"/>
              <a:t>MDF, PB, </a:t>
            </a:r>
            <a:r>
              <a:rPr lang="ko-KR" altLang="en-US" sz="1800" smtClean="0"/>
              <a:t>펄프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조경수재</a:t>
            </a:r>
            <a:r>
              <a:rPr lang="en-US" altLang="ko-KR" sz="1800" smtClean="0"/>
              <a:t>, </a:t>
            </a:r>
            <a:r>
              <a:rPr lang="ko-KR" altLang="en-US" sz="1800" smtClean="0"/>
              <a:t>소파용 내재 등으로의 사용 증가하는 추세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>
                <a:latin typeface="Arial"/>
              </a:rPr>
              <a:t>  </a:t>
            </a:r>
            <a:r>
              <a:rPr lang="ko-KR" altLang="en-US" sz="1800" smtClean="0"/>
              <a:t>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심목의 경우 조경용 소재로의 수요가 많아 합판생산가격과 비교하여 수익성이 높으면 심목을 생산하는 경향 </a:t>
            </a:r>
            <a:r>
              <a:rPr lang="en-US" altLang="ko-KR" sz="1800" smtClean="0"/>
              <a:t>(6~12㎝</a:t>
            </a:r>
            <a:r>
              <a:rPr lang="ko-KR" altLang="en-US" sz="1800" smtClean="0"/>
              <a:t>의 심목도 생산 판매</a:t>
            </a:r>
            <a:r>
              <a:rPr lang="en-US" altLang="ko-KR" sz="180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금후 가공기술의 전망</a:t>
            </a:r>
            <a:r>
              <a:rPr lang="ko-KR" altLang="en-US" sz="1800" b="1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조림목의 이용방안과 내수성과 강도 향상을 위한 플라스틱복합 합판 등 신개념의 합판으로 진행될 것으로 예상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>
                <a:latin typeface="Arial"/>
              </a:rPr>
              <a:t> </a:t>
            </a:r>
            <a:r>
              <a:rPr lang="ko-KR" altLang="en-US" sz="1800" smtClean="0"/>
              <a:t> </a:t>
            </a:r>
            <a:r>
              <a:rPr lang="ko-KR" altLang="en-US" sz="1800" smtClean="0">
                <a:latin typeface="Arial"/>
              </a:rPr>
              <a:t>  </a:t>
            </a:r>
            <a:r>
              <a:rPr lang="en-US" altLang="ko-KR" sz="1800" smtClean="0"/>
              <a:t>- </a:t>
            </a:r>
            <a:r>
              <a:rPr lang="ko-KR" altLang="en-US" sz="1800" smtClean="0"/>
              <a:t>외장재 </a:t>
            </a:r>
            <a:r>
              <a:rPr lang="en-US" altLang="ko-KR" sz="1800" smtClean="0"/>
              <a:t>: </a:t>
            </a:r>
            <a:r>
              <a:rPr lang="ko-KR" altLang="en-US" sz="1800" smtClean="0"/>
              <a:t>강도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내수성</a:t>
            </a:r>
            <a:r>
              <a:rPr lang="en-US" altLang="ko-KR" sz="1800" smtClean="0"/>
              <a:t>, </a:t>
            </a:r>
            <a:r>
              <a:rPr lang="ko-KR" altLang="en-US" sz="1800" smtClean="0"/>
              <a:t>방부문제 등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>
                <a:latin typeface="Arial"/>
              </a:rPr>
              <a:t>    </a:t>
            </a:r>
            <a:r>
              <a:rPr lang="en-US" altLang="ko-KR" sz="1800" smtClean="0"/>
              <a:t>- </a:t>
            </a:r>
            <a:r>
              <a:rPr lang="ko-KR" altLang="en-US" sz="1800" smtClean="0"/>
              <a:t>내장재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포름알데이드 방출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난연성 문제 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Particleboard</a:t>
            </a:r>
            <a:r>
              <a:rPr lang="ko-KR" altLang="en-US" sz="3200" b="1" smtClean="0"/>
              <a:t>의 최신동향 </a:t>
            </a:r>
            <a:r>
              <a:rPr lang="en-US" altLang="ko-KR" sz="3200" b="1" smtClean="0"/>
              <a:t>- 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8569325" cy="3744912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ko-KR" altLang="en-US" sz="2000" b="1" smtClean="0"/>
              <a:t>국내 생산동향</a:t>
            </a:r>
          </a:p>
          <a:p>
            <a:pPr eaLnBrk="1" hangingPunct="1">
              <a:lnSpc>
                <a:spcPct val="95000"/>
              </a:lnSpc>
              <a:defRPr/>
            </a:pPr>
            <a:endParaRPr lang="ko-KR" altLang="en-US" sz="1800" b="1" smtClean="0"/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  <a:defRPr/>
            </a:pPr>
            <a:endParaRPr lang="ko-KR" altLang="en-US" sz="1800" b="1" smtClean="0"/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  <a:defRPr/>
            </a:pPr>
            <a:endParaRPr lang="ko-KR" altLang="en-US" sz="1800" b="1" smtClean="0"/>
          </a:p>
          <a:p>
            <a:pPr eaLnBrk="1" hangingPunct="1">
              <a:lnSpc>
                <a:spcPct val="95000"/>
              </a:lnSpc>
              <a:defRPr/>
            </a:pPr>
            <a:endParaRPr lang="ko-KR" altLang="en-US" sz="1800" b="1" smtClean="0"/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  <a:defRPr/>
            </a:pPr>
            <a:endParaRPr lang="ko-KR" altLang="en-US" sz="1800" b="1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- 16</a:t>
            </a:r>
            <a:r>
              <a:rPr lang="ko-KR" altLang="en-US" sz="1800" smtClean="0"/>
              <a:t>천㎥</a:t>
            </a:r>
            <a:r>
              <a:rPr lang="en-US" altLang="ko-KR" sz="1800" smtClean="0"/>
              <a:t>(1970</a:t>
            </a:r>
            <a:r>
              <a:rPr lang="ko-KR" altLang="en-US" sz="1800" smtClean="0"/>
              <a:t>년</a:t>
            </a:r>
            <a:r>
              <a:rPr lang="en-US" altLang="ko-KR" sz="1800" smtClean="0"/>
              <a:t>) </a:t>
            </a:r>
            <a:r>
              <a:rPr lang="ko-KR" altLang="en-US" sz="1800" smtClean="0"/>
              <a:t>에서 </a:t>
            </a:r>
            <a:r>
              <a:rPr lang="en-US" altLang="ko-KR" sz="1800" smtClean="0"/>
              <a:t>728</a:t>
            </a:r>
            <a:r>
              <a:rPr lang="ko-KR" altLang="en-US" sz="1800" smtClean="0"/>
              <a:t>천㎥</a:t>
            </a:r>
            <a:r>
              <a:rPr lang="en-US" altLang="ko-KR" sz="1800" smtClean="0"/>
              <a:t>(2002</a:t>
            </a:r>
            <a:r>
              <a:rPr lang="ko-KR" altLang="en-US" sz="1800" smtClean="0"/>
              <a:t>년</a:t>
            </a:r>
            <a:r>
              <a:rPr lang="en-US" altLang="ko-KR" sz="1800" smtClean="0"/>
              <a:t>)</a:t>
            </a:r>
            <a:r>
              <a:rPr lang="ko-KR" altLang="en-US" sz="1800" smtClean="0"/>
              <a:t>으로 </a:t>
            </a:r>
            <a:r>
              <a:rPr lang="en-US" altLang="ko-KR" sz="1800" smtClean="0"/>
              <a:t>30</a:t>
            </a:r>
            <a:r>
              <a:rPr lang="ko-KR" altLang="en-US" sz="1800" smtClean="0"/>
              <a:t>년간 </a:t>
            </a:r>
            <a:r>
              <a:rPr lang="en-US" altLang="ko-KR" sz="1800" smtClean="0"/>
              <a:t>45.5</a:t>
            </a:r>
            <a:r>
              <a:rPr lang="ko-KR" altLang="en-US" sz="1800" smtClean="0"/>
              <a:t>배 증가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- 1987</a:t>
            </a:r>
            <a:r>
              <a:rPr lang="ko-KR" altLang="en-US" sz="1800" smtClean="0"/>
              <a:t>년 이후 수요량의 연평균 </a:t>
            </a:r>
            <a:r>
              <a:rPr lang="en-US" altLang="ko-KR" sz="1800" smtClean="0"/>
              <a:t>52% </a:t>
            </a:r>
            <a:r>
              <a:rPr lang="ko-KR" altLang="en-US" sz="1800" smtClean="0"/>
              <a:t>생산 공급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표면가공기술의 발달로 </a:t>
            </a:r>
            <a:r>
              <a:rPr lang="en-US" altLang="ko-KR" sz="1800" smtClean="0"/>
              <a:t>1996</a:t>
            </a:r>
            <a:r>
              <a:rPr lang="ko-KR" altLang="en-US" sz="1800" smtClean="0"/>
              <a:t>년에는 국내수요가 </a:t>
            </a:r>
            <a:r>
              <a:rPr lang="en-US" altLang="ko-KR" sz="1800" smtClean="0"/>
              <a:t>1,000</a:t>
            </a:r>
            <a:r>
              <a:rPr lang="ko-KR" altLang="en-US" sz="1800" smtClean="0"/>
              <a:t>천㎥를 초과  </a:t>
            </a:r>
          </a:p>
        </p:txBody>
      </p:sp>
      <p:graphicFrame>
        <p:nvGraphicFramePr>
          <p:cNvPr id="39991" name="Group 55"/>
          <p:cNvGraphicFramePr>
            <a:graphicFrameLocks noGrp="1"/>
          </p:cNvGraphicFramePr>
          <p:nvPr/>
        </p:nvGraphicFramePr>
        <p:xfrm>
          <a:off x="611188" y="1539875"/>
          <a:ext cx="8062912" cy="1463040"/>
        </p:xfrm>
        <a:graphic>
          <a:graphicData uri="http://schemas.openxmlformats.org/drawingml/2006/table">
            <a:tbl>
              <a:tblPr/>
              <a:tblGrid>
                <a:gridCol w="1728787"/>
                <a:gridCol w="1055688"/>
                <a:gridCol w="1055687"/>
                <a:gridCol w="1055688"/>
                <a:gridCol w="1055687"/>
                <a:gridCol w="1055688"/>
                <a:gridCol w="1055687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천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1,033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생산량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천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수입량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천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Particleboard</a:t>
            </a:r>
            <a:r>
              <a:rPr lang="ko-KR" altLang="en-US" sz="3200" b="1" smtClean="0"/>
              <a:t>의 최신동향 </a:t>
            </a:r>
            <a:r>
              <a:rPr lang="en-US" altLang="ko-KR" sz="3200" b="1" smtClean="0"/>
              <a:t>- I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8569325" cy="44640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미국 생산동향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- 1960~1970</a:t>
            </a:r>
            <a:r>
              <a:rPr lang="ko-KR" altLang="en-US" sz="1800" smtClean="0"/>
              <a:t>년대 급격히 증가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- 1965~1975</a:t>
            </a:r>
            <a:r>
              <a:rPr lang="ko-KR" altLang="en-US" sz="1800" smtClean="0"/>
              <a:t>년 생산량이 두배로 증가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- 1999</a:t>
            </a:r>
            <a:r>
              <a:rPr lang="ko-KR" altLang="en-US" sz="1800" smtClean="0"/>
              <a:t>년</a:t>
            </a:r>
            <a:r>
              <a:rPr lang="en-US" altLang="ko-KR" sz="1800" smtClean="0"/>
              <a:t>: 810</a:t>
            </a:r>
            <a:r>
              <a:rPr lang="ko-KR" altLang="en-US" sz="1800" smtClean="0"/>
              <a:t>만 </a:t>
            </a:r>
            <a:r>
              <a:rPr lang="en-US" altLang="ko-KR" sz="1800" smtClean="0"/>
              <a:t>m</a:t>
            </a:r>
            <a:r>
              <a:rPr lang="en-US" altLang="ko-KR" sz="1800" baseline="30000" smtClean="0"/>
              <a:t>3</a:t>
            </a:r>
            <a:r>
              <a:rPr lang="en-US" altLang="ko-KR" sz="1800" smtClean="0"/>
              <a:t> (0.75inch </a:t>
            </a:r>
            <a:r>
              <a:rPr lang="ko-KR" altLang="en-US" sz="1800" smtClean="0"/>
              <a:t>두께 보드 기준</a:t>
            </a:r>
            <a:r>
              <a:rPr lang="en-US" altLang="ko-KR" sz="1800" smtClean="0"/>
              <a:t>)</a:t>
            </a:r>
            <a:r>
              <a:rPr lang="en-US" altLang="ko-KR" sz="1800" b="1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altLang="ko-KR" sz="1800" b="1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제품 동향</a:t>
            </a:r>
            <a:r>
              <a:rPr lang="ko-KR" altLang="en-US" sz="2000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- 1970~80</a:t>
            </a:r>
            <a:r>
              <a:rPr lang="ko-KR" altLang="en-US" sz="1800" smtClean="0"/>
              <a:t>년대</a:t>
            </a:r>
            <a:r>
              <a:rPr lang="en-US" altLang="ko-KR" sz="1800" smtClean="0"/>
              <a:t>: 18㎜</a:t>
            </a:r>
            <a:r>
              <a:rPr lang="ko-KR" altLang="en-US" sz="1800" smtClean="0"/>
              <a:t>보드를 주로 생산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- 1990</a:t>
            </a:r>
            <a:r>
              <a:rPr lang="ko-KR" altLang="en-US" sz="1800" smtClean="0"/>
              <a:t>년대</a:t>
            </a:r>
            <a:r>
              <a:rPr lang="en-US" altLang="ko-KR" sz="1800" smtClean="0"/>
              <a:t>:</a:t>
            </a:r>
            <a:r>
              <a:rPr lang="en-US" altLang="ko-KR" sz="1800" smtClean="0">
                <a:latin typeface="Arial"/>
              </a:rPr>
              <a:t> </a:t>
            </a:r>
            <a:r>
              <a:rPr lang="en-US" altLang="ko-KR" sz="1800" smtClean="0"/>
              <a:t>12㎜, </a:t>
            </a:r>
            <a:r>
              <a:rPr lang="en-US" altLang="ko-KR" sz="1800" b="1" u="sng" smtClean="0"/>
              <a:t>15㎜</a:t>
            </a:r>
            <a:r>
              <a:rPr lang="en-US" altLang="ko-KR" sz="1800" u="sng" smtClean="0"/>
              <a:t>,</a:t>
            </a:r>
            <a:r>
              <a:rPr lang="en-US" altLang="ko-KR" sz="1800" smtClean="0"/>
              <a:t> 18㎜, 20㎜ </a:t>
            </a:r>
            <a:r>
              <a:rPr lang="ko-KR" altLang="en-US" sz="1800" smtClean="0"/>
              <a:t>이상 제품을 생산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최근</a:t>
            </a:r>
            <a:r>
              <a:rPr lang="en-US" altLang="ko-KR" sz="1800" smtClean="0"/>
              <a:t>: 12㎜, 15㎜, </a:t>
            </a:r>
            <a:r>
              <a:rPr lang="en-US" altLang="ko-KR" sz="1800" b="1" u="sng" smtClean="0"/>
              <a:t>18㎜</a:t>
            </a:r>
            <a:r>
              <a:rPr lang="en-US" altLang="ko-KR" sz="1800" u="sng" smtClean="0"/>
              <a:t>,</a:t>
            </a:r>
            <a:r>
              <a:rPr lang="en-US" altLang="ko-KR" sz="1800" smtClean="0"/>
              <a:t> 20㎜ </a:t>
            </a:r>
            <a:r>
              <a:rPr lang="ko-KR" altLang="en-US" sz="1800" smtClean="0"/>
              <a:t>이상 제품을 생산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445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Particleboard</a:t>
            </a:r>
          </a:p>
        </p:txBody>
      </p:sp>
      <p:pic>
        <p:nvPicPr>
          <p:cNvPr id="18435" name="Picture 6" descr="particleboard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484313"/>
            <a:ext cx="2425700" cy="2190750"/>
          </a:xfrm>
          <a:noFill/>
        </p:spPr>
      </p:pic>
      <p:pic>
        <p:nvPicPr>
          <p:cNvPr id="18436" name="Picture 17" descr="GRP_reinforced_wood_particleboar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484313"/>
            <a:ext cx="2447925" cy="2160587"/>
          </a:xfrm>
          <a:noFill/>
        </p:spPr>
      </p:pic>
      <p:pic>
        <p:nvPicPr>
          <p:cNvPr id="18437" name="Picture 12" descr="Image Previe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403350" y="4076700"/>
            <a:ext cx="2447925" cy="2160588"/>
          </a:xfrm>
          <a:noFill/>
        </p:spPr>
      </p:pic>
      <p:pic>
        <p:nvPicPr>
          <p:cNvPr id="18438" name="Picture 20" descr="Image Preview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19700" y="4076700"/>
            <a:ext cx="2447925" cy="2160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Particleboard</a:t>
            </a:r>
            <a:r>
              <a:rPr lang="ko-KR" altLang="en-US" sz="3600" b="1" smtClean="0"/>
              <a:t>의 최신동향 </a:t>
            </a:r>
            <a:r>
              <a:rPr lang="en-US" altLang="ko-KR" sz="3600" b="1" smtClean="0"/>
              <a:t>- II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8496300" cy="54721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제품생산의 원자재 이용현황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폐재를 이용하여 생산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제품생산시 보드절단 또는 표면연마로 파생되는 폐재는 열병합발전소의 열원 또는 원재료로 재활용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연대별 원자재 이용 현황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>
                <a:latin typeface="Arial"/>
              </a:rPr>
              <a:t>   </a:t>
            </a:r>
            <a:r>
              <a:rPr lang="ko-KR" altLang="en-US" sz="1800" smtClean="0"/>
              <a:t>  </a:t>
            </a:r>
            <a:r>
              <a:rPr lang="en-US" altLang="ko-KR" sz="1800" smtClean="0"/>
              <a:t>1) 1970~90</a:t>
            </a:r>
            <a:r>
              <a:rPr lang="ko-KR" altLang="en-US" sz="1800" smtClean="0"/>
              <a:t>년대 전반</a:t>
            </a:r>
            <a:r>
              <a:rPr lang="en-US" altLang="ko-KR" sz="1800" smtClean="0"/>
              <a:t>:</a:t>
            </a:r>
            <a:r>
              <a:rPr lang="en-US" altLang="ko-KR" sz="1800" smtClean="0">
                <a:latin typeface="Arial"/>
              </a:rPr>
              <a:t> </a:t>
            </a:r>
            <a:r>
              <a:rPr lang="en-US" altLang="ko-KR" sz="1800" smtClean="0"/>
              <a:t>100% </a:t>
            </a:r>
            <a:r>
              <a:rPr lang="ko-KR" altLang="en-US" sz="1800" smtClean="0"/>
              <a:t>제재 또는 합판부산물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  </a:t>
            </a:r>
            <a:r>
              <a:rPr lang="en-US" altLang="ko-KR" sz="1800" smtClean="0"/>
              <a:t>2) 1990</a:t>
            </a:r>
            <a:r>
              <a:rPr lang="ko-KR" altLang="en-US" sz="1800" smtClean="0"/>
              <a:t>년대 후반 이후</a:t>
            </a:r>
            <a:r>
              <a:rPr lang="en-US" altLang="ko-KR" sz="1800" smtClean="0"/>
              <a:t>: 30~40% </a:t>
            </a:r>
            <a:r>
              <a:rPr lang="ko-KR" altLang="en-US" sz="1800" smtClean="0"/>
              <a:t>제재부산물</a:t>
            </a:r>
            <a:r>
              <a:rPr lang="en-US" altLang="ko-KR" sz="1800" smtClean="0"/>
              <a:t>, 60~70% </a:t>
            </a:r>
            <a:r>
              <a:rPr lang="ko-KR" altLang="en-US" sz="1800" smtClean="0"/>
              <a:t>재생칩 </a:t>
            </a:r>
            <a:r>
              <a:rPr lang="en-US" altLang="ko-KR" sz="1800" smtClean="0"/>
              <a:t>(</a:t>
            </a:r>
            <a:r>
              <a:rPr lang="ko-KR" altLang="en-US" sz="1800" smtClean="0"/>
              <a:t>건축폐재</a:t>
            </a:r>
            <a:r>
              <a:rPr lang="en-US" altLang="ko-KR" sz="1800" smtClean="0"/>
              <a:t>,</a:t>
            </a:r>
            <a:r>
              <a:rPr lang="en-US" altLang="ko-KR" sz="1800" smtClean="0">
                <a:latin typeface="Arial"/>
              </a:rPr>
              <a:t> </a:t>
            </a:r>
            <a:r>
              <a:rPr lang="en-US" altLang="ko-KR" sz="1800" smtClean="0"/>
              <a:t>pallet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altLang="ko-KR" sz="180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금후 기술발전 전망</a:t>
            </a:r>
            <a:r>
              <a:rPr lang="ko-KR" altLang="en-US" sz="2000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>
                <a:latin typeface="Arial"/>
              </a:rPr>
              <a:t> </a:t>
            </a: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설비개선 및 원가절감 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>
                <a:latin typeface="Arial"/>
              </a:rPr>
              <a:t> </a:t>
            </a: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품질 향상을 위해 강도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내수성 등 신기술 개발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>
                <a:latin typeface="Arial"/>
              </a:rPr>
              <a:t> </a:t>
            </a: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제품의 다양화 및 </a:t>
            </a:r>
            <a:r>
              <a:rPr lang="en-US" altLang="ko-KR" sz="1800" smtClean="0"/>
              <a:t>2</a:t>
            </a:r>
            <a:r>
              <a:rPr lang="ko-KR" altLang="en-US" sz="1800" smtClean="0"/>
              <a:t>차 가공성의 향상이 제품의 수요 확대에 필수 요인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중밀도섬유판의 최신동향 </a:t>
            </a:r>
            <a:r>
              <a:rPr lang="en-US" altLang="ko-KR" sz="3600" b="1" smtClean="0"/>
              <a:t>- 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84963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ko-KR" altLang="en-US" sz="2000" b="1" smtClean="0"/>
              <a:t>국내생산 동향</a:t>
            </a:r>
          </a:p>
          <a:p>
            <a:pPr eaLnBrk="1" hangingPunct="1">
              <a:lnSpc>
                <a:spcPct val="80000"/>
              </a:lnSpc>
              <a:defRPr/>
            </a:pPr>
            <a:endParaRPr lang="ko-KR" altLang="en-US" sz="2000" b="1" smtClean="0"/>
          </a:p>
          <a:p>
            <a:pPr eaLnBrk="1" hangingPunct="1">
              <a:lnSpc>
                <a:spcPct val="80000"/>
              </a:lnSpc>
              <a:defRPr/>
            </a:pPr>
            <a:endParaRPr lang="ko-KR" altLang="en-US" sz="2000" b="1" smtClean="0"/>
          </a:p>
          <a:p>
            <a:pPr eaLnBrk="1" hangingPunct="1">
              <a:lnSpc>
                <a:spcPct val="80000"/>
              </a:lnSpc>
              <a:defRPr/>
            </a:pPr>
            <a:endParaRPr lang="ko-KR" altLang="en-US" sz="2000" b="1" smtClean="0"/>
          </a:p>
          <a:p>
            <a:pPr eaLnBrk="1" hangingPunct="1">
              <a:lnSpc>
                <a:spcPct val="80000"/>
              </a:lnSpc>
              <a:defRPr/>
            </a:pPr>
            <a:endParaRPr lang="ko-KR" alt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ko-KR" altLang="en-US" sz="2000" b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- 15</a:t>
            </a:r>
            <a:r>
              <a:rPr lang="ko-KR" altLang="en-US" sz="1800" smtClean="0"/>
              <a:t>천㎥ </a:t>
            </a:r>
            <a:r>
              <a:rPr lang="en-US" altLang="ko-KR" sz="1800" smtClean="0"/>
              <a:t>(1970) → 1,236</a:t>
            </a:r>
            <a:r>
              <a:rPr lang="ko-KR" altLang="en-US" sz="1800" smtClean="0"/>
              <a:t>천㎥ </a:t>
            </a:r>
            <a:r>
              <a:rPr lang="en-US" altLang="ko-KR" sz="1800" smtClean="0"/>
              <a:t>(2002)</a:t>
            </a:r>
            <a:r>
              <a:rPr lang="ko-KR" altLang="en-US" sz="1800" smtClean="0"/>
              <a:t>으로 </a:t>
            </a:r>
            <a:r>
              <a:rPr lang="en-US" altLang="ko-KR" sz="1800" smtClean="0"/>
              <a:t>20</a:t>
            </a:r>
            <a:r>
              <a:rPr lang="ko-KR" altLang="en-US" sz="1800" smtClean="0"/>
              <a:t>년간 약 </a:t>
            </a:r>
            <a:r>
              <a:rPr lang="en-US" altLang="ko-KR" sz="1800" smtClean="0"/>
              <a:t>82</a:t>
            </a:r>
            <a:r>
              <a:rPr lang="ko-KR" altLang="en-US" sz="1800" smtClean="0"/>
              <a:t>배 증가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합판의 대체재로 사용되며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소비량이 증가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생산에 투입되는 원자재의 원목소비량이 점차 증가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ko-KR" altLang="en-US" sz="2000" b="1" smtClean="0"/>
              <a:t>미국의 생산동향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- 1970</a:t>
            </a:r>
            <a:r>
              <a:rPr lang="ko-KR" altLang="en-US" sz="1800" smtClean="0"/>
              <a:t>년대</a:t>
            </a:r>
            <a:r>
              <a:rPr lang="en-US" altLang="ko-KR" sz="1800" smtClean="0"/>
              <a:t>: </a:t>
            </a:r>
            <a:r>
              <a:rPr lang="ko-KR" altLang="en-US" sz="1800" smtClean="0"/>
              <a:t>상업적으로 생산 개시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- 1980</a:t>
            </a:r>
            <a:r>
              <a:rPr lang="ko-KR" altLang="en-US" sz="1800" smtClean="0"/>
              <a:t>년대</a:t>
            </a:r>
            <a:r>
              <a:rPr lang="en-US" altLang="ko-KR" sz="1800" smtClean="0"/>
              <a:t>: 120</a:t>
            </a:r>
            <a:r>
              <a:rPr lang="ko-KR" altLang="en-US" sz="1800" smtClean="0"/>
              <a:t>만 </a:t>
            </a:r>
            <a:r>
              <a:rPr lang="en-US" altLang="ko-KR" sz="1800" smtClean="0"/>
              <a:t>m</a:t>
            </a:r>
            <a:r>
              <a:rPr lang="en-US" altLang="ko-KR" sz="1800" baseline="30000" smtClean="0"/>
              <a:t>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- 1999</a:t>
            </a:r>
            <a:r>
              <a:rPr lang="ko-KR" altLang="en-US" sz="1800" smtClean="0"/>
              <a:t>년</a:t>
            </a:r>
            <a:r>
              <a:rPr lang="en-US" altLang="ko-KR" sz="1800" smtClean="0"/>
              <a:t>: 250</a:t>
            </a:r>
            <a:r>
              <a:rPr lang="ko-KR" altLang="en-US" sz="1800" smtClean="0"/>
              <a:t>만 </a:t>
            </a:r>
            <a:r>
              <a:rPr lang="en-US" altLang="ko-KR" sz="1800" smtClean="0"/>
              <a:t>m</a:t>
            </a:r>
            <a:r>
              <a:rPr lang="en-US" altLang="ko-KR" sz="1800" baseline="30000" smtClean="0"/>
              <a:t>3</a:t>
            </a:r>
            <a:r>
              <a:rPr lang="en-US" altLang="ko-KR" sz="1800" b="1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ko-KR" sz="18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ko-KR" altLang="en-US" sz="2000" b="1" smtClean="0"/>
              <a:t>원자재 이용현황  </a:t>
            </a:r>
            <a:r>
              <a:rPr lang="ko-KR" altLang="en-US" sz="2000" b="1" smtClean="0">
                <a:latin typeface="Arial"/>
              </a:rPr>
              <a:t>  </a:t>
            </a:r>
            <a:endParaRPr lang="ko-KR" alt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원목</a:t>
            </a:r>
            <a:r>
              <a:rPr lang="en-US" altLang="ko-KR" sz="1800" smtClean="0"/>
              <a:t>: </a:t>
            </a:r>
            <a:r>
              <a:rPr lang="ko-KR" altLang="en-US" sz="1800" smtClean="0"/>
              <a:t>국내재</a:t>
            </a:r>
            <a:r>
              <a:rPr lang="en-US" altLang="ko-KR" sz="1800" smtClean="0"/>
              <a:t>(</a:t>
            </a:r>
            <a:r>
              <a:rPr lang="ko-KR" altLang="en-US" sz="1800" smtClean="0"/>
              <a:t>육송</a:t>
            </a:r>
            <a:r>
              <a:rPr lang="en-US" altLang="ko-KR" sz="1800" smtClean="0"/>
              <a:t>), </a:t>
            </a:r>
            <a:r>
              <a:rPr lang="ko-KR" altLang="en-US" sz="1800" smtClean="0"/>
              <a:t>수입재 </a:t>
            </a:r>
            <a:r>
              <a:rPr lang="en-US" altLang="ko-KR" sz="1800" smtClean="0"/>
              <a:t>(</a:t>
            </a:r>
            <a:r>
              <a:rPr lang="ko-KR" altLang="en-US" sz="1800" smtClean="0"/>
              <a:t>라디아타소나무</a:t>
            </a:r>
            <a:r>
              <a:rPr lang="en-US" altLang="ko-KR" sz="1800" smtClean="0"/>
              <a:t>, </a:t>
            </a:r>
            <a:r>
              <a:rPr lang="ko-KR" altLang="en-US" sz="1800" smtClean="0"/>
              <a:t>러시아산 소나무</a:t>
            </a:r>
            <a:r>
              <a:rPr lang="en-US" altLang="ko-KR" sz="1800" smtClean="0"/>
              <a:t>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ko-KR" sz="1800" smtClean="0">
                <a:latin typeface="Arial"/>
              </a:rPr>
              <a:t>  </a:t>
            </a:r>
            <a:r>
              <a:rPr lang="en-US" altLang="ko-KR" sz="1800" smtClean="0"/>
              <a:t>  - </a:t>
            </a:r>
            <a:r>
              <a:rPr lang="ko-KR" altLang="en-US" sz="1800" smtClean="0"/>
              <a:t>폐재</a:t>
            </a:r>
            <a:r>
              <a:rPr lang="en-US" altLang="ko-KR" sz="1800" smtClean="0"/>
              <a:t>: </a:t>
            </a:r>
            <a:r>
              <a:rPr lang="ko-KR" altLang="en-US" sz="1800" smtClean="0"/>
              <a:t>제재부산물 또는 합판부산물을 이용 </a:t>
            </a:r>
          </a:p>
        </p:txBody>
      </p:sp>
      <p:graphicFrame>
        <p:nvGraphicFramePr>
          <p:cNvPr id="42035" name="Group 51"/>
          <p:cNvGraphicFramePr>
            <a:graphicFrameLocks noGrp="1"/>
          </p:cNvGraphicFramePr>
          <p:nvPr>
            <p:ph sz="half" idx="2"/>
          </p:nvPr>
        </p:nvGraphicFramePr>
        <p:xfrm>
          <a:off x="611188" y="1484313"/>
          <a:ext cx="8067675" cy="1341120"/>
        </p:xfrm>
        <a:graphic>
          <a:graphicData uri="http://schemas.openxmlformats.org/drawingml/2006/table">
            <a:tbl>
              <a:tblPr/>
              <a:tblGrid>
                <a:gridCol w="1657350"/>
                <a:gridCol w="1068387"/>
                <a:gridCol w="1068388"/>
                <a:gridCol w="1068387"/>
                <a:gridCol w="1068388"/>
                <a:gridCol w="1068387"/>
                <a:gridCol w="1068388"/>
              </a:tblGrid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계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천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258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생산량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천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수입량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천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중밀도섬유판의 최신동향 </a:t>
            </a:r>
            <a:r>
              <a:rPr lang="en-US" altLang="ko-KR" sz="3600" b="1" smtClean="0"/>
              <a:t>- II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8496300" cy="554513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ko-KR" altLang="en-US" sz="2000" b="1" smtClean="0"/>
              <a:t>연대별 원자재 수급현황</a:t>
            </a:r>
            <a:r>
              <a:rPr lang="ko-KR" altLang="en-US" sz="2800" smtClean="0"/>
              <a:t>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- 1990</a:t>
            </a:r>
            <a:r>
              <a:rPr lang="ko-KR" altLang="en-US" sz="1800" smtClean="0"/>
              <a:t>년대</a:t>
            </a:r>
            <a:r>
              <a:rPr lang="en-US" altLang="ko-KR" sz="1800" smtClean="0"/>
              <a:t>: </a:t>
            </a:r>
            <a:r>
              <a:rPr lang="ko-KR" altLang="en-US" sz="1800" smtClean="0"/>
              <a:t>원목</a:t>
            </a:r>
            <a:r>
              <a:rPr lang="en-US" altLang="ko-KR" sz="1800" smtClean="0"/>
              <a:t>, </a:t>
            </a:r>
            <a:r>
              <a:rPr lang="ko-KR" altLang="en-US" sz="1800" smtClean="0"/>
              <a:t>제재부산물</a:t>
            </a:r>
            <a:r>
              <a:rPr lang="en-US" altLang="ko-KR" sz="1800" smtClean="0"/>
              <a:t>, </a:t>
            </a:r>
            <a:r>
              <a:rPr lang="ko-KR" altLang="en-US" sz="1800" smtClean="0"/>
              <a:t>합판부산물 등으로 원재료로 공급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최근</a:t>
            </a:r>
            <a:r>
              <a:rPr lang="en-US" altLang="ko-KR" sz="1800" smtClean="0"/>
              <a:t>: </a:t>
            </a:r>
            <a:r>
              <a:rPr lang="ko-KR" altLang="en-US" sz="1800" smtClean="0"/>
              <a:t>원목가격</a:t>
            </a:r>
            <a:r>
              <a:rPr lang="en-US" altLang="ko-KR" sz="1800" smtClean="0"/>
              <a:t>, </a:t>
            </a:r>
            <a:r>
              <a:rPr lang="ko-KR" altLang="en-US" sz="1800" smtClean="0"/>
              <a:t>해상운송료</a:t>
            </a:r>
            <a:r>
              <a:rPr lang="en-US" altLang="ko-KR" sz="1800" smtClean="0"/>
              <a:t>, </a:t>
            </a:r>
            <a:r>
              <a:rPr lang="ko-KR" altLang="en-US" sz="1800" smtClean="0"/>
              <a:t>물류비용의 상승 및 국내제재소의 도산 등으로 원재료 확보에 어려움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현재</a:t>
            </a:r>
            <a:r>
              <a:rPr lang="en-US" altLang="ko-KR" sz="1800" smtClean="0"/>
              <a:t>: </a:t>
            </a:r>
            <a:r>
              <a:rPr lang="ko-KR" altLang="en-US" sz="1800" smtClean="0"/>
              <a:t>원자재로 국내 육송의 이용 확대 및 소나무를 대체할 수종을 모색</a:t>
            </a:r>
            <a:r>
              <a:rPr lang="ko-KR" altLang="en-US" sz="1600" smtClean="0"/>
              <a:t>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ko-KR" altLang="en-US" sz="160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ko-KR" altLang="en-US" sz="2000" smtClean="0">
                <a:latin typeface="Arial"/>
              </a:rPr>
              <a:t> </a:t>
            </a:r>
            <a:r>
              <a:rPr lang="ko-KR" altLang="en-US" sz="2000" b="1" smtClean="0"/>
              <a:t>연대별 원자재 이용</a:t>
            </a:r>
            <a:r>
              <a:rPr lang="ko-KR" altLang="en-US" sz="2000" smtClean="0"/>
              <a:t>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>
                <a:latin typeface="Arial"/>
              </a:rPr>
              <a:t> </a:t>
            </a:r>
            <a:r>
              <a:rPr lang="ko-KR" altLang="en-US" sz="1800" smtClean="0"/>
              <a:t>  </a:t>
            </a:r>
            <a:r>
              <a:rPr lang="en-US" altLang="ko-KR" sz="1800" smtClean="0"/>
              <a:t>- 1980</a:t>
            </a:r>
            <a:r>
              <a:rPr lang="ko-KR" altLang="en-US" sz="1800" smtClean="0"/>
              <a:t>년대 후반</a:t>
            </a:r>
            <a:r>
              <a:rPr lang="en-US" altLang="ko-KR" sz="1800" smtClean="0"/>
              <a:t>~1990</a:t>
            </a:r>
            <a:r>
              <a:rPr lang="ko-KR" altLang="en-US" sz="1800" smtClean="0"/>
              <a:t>년대 전반</a:t>
            </a:r>
            <a:r>
              <a:rPr lang="en-US" altLang="ko-KR" sz="1800" smtClean="0"/>
              <a:t>:</a:t>
            </a:r>
            <a:r>
              <a:rPr lang="en-US" altLang="ko-KR" sz="1800" smtClean="0">
                <a:latin typeface="Arial"/>
              </a:rPr>
              <a:t> </a:t>
            </a:r>
            <a:r>
              <a:rPr lang="ko-KR" altLang="en-US" sz="1800" smtClean="0"/>
              <a:t>대부분 국내 육송 이용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- 1990</a:t>
            </a:r>
            <a:r>
              <a:rPr lang="ko-KR" altLang="en-US" sz="1800" smtClean="0"/>
              <a:t>년대 후반</a:t>
            </a:r>
            <a:r>
              <a:rPr lang="en-US" altLang="ko-KR" sz="1800" smtClean="0"/>
              <a:t>: 35~45% </a:t>
            </a:r>
            <a:r>
              <a:rPr lang="ko-KR" altLang="en-US" sz="1800" smtClean="0"/>
              <a:t>제재폐재</a:t>
            </a:r>
            <a:r>
              <a:rPr lang="en-US" altLang="ko-KR" sz="1800" smtClean="0"/>
              <a:t>, 50~60% </a:t>
            </a:r>
            <a:r>
              <a:rPr lang="ko-KR" altLang="en-US" sz="1800" smtClean="0"/>
              <a:t>국내재</a:t>
            </a:r>
            <a:r>
              <a:rPr lang="en-US" altLang="ko-KR" sz="1800" smtClean="0"/>
              <a:t>(</a:t>
            </a:r>
            <a:r>
              <a:rPr lang="ko-KR" altLang="en-US" sz="1800" smtClean="0"/>
              <a:t>육송</a:t>
            </a:r>
            <a:r>
              <a:rPr lang="en-US" altLang="ko-KR" sz="1800" smtClean="0"/>
              <a:t>), 5% </a:t>
            </a:r>
            <a:r>
              <a:rPr lang="ko-KR" altLang="en-US" sz="1800" smtClean="0"/>
              <a:t>수입재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최근</a:t>
            </a:r>
            <a:r>
              <a:rPr lang="en-US" altLang="ko-KR" sz="1800" smtClean="0"/>
              <a:t>:</a:t>
            </a:r>
            <a:r>
              <a:rPr lang="en-US" altLang="ko-KR" sz="1800" smtClean="0">
                <a:latin typeface="Arial"/>
              </a:rPr>
              <a:t> </a:t>
            </a:r>
            <a:r>
              <a:rPr lang="en-US" altLang="ko-KR" sz="1800" smtClean="0"/>
              <a:t>90~95% </a:t>
            </a:r>
            <a:r>
              <a:rPr lang="ko-KR" altLang="en-US" sz="1800" smtClean="0"/>
              <a:t>국내재</a:t>
            </a:r>
            <a:r>
              <a:rPr lang="en-US" altLang="ko-KR" sz="1800" smtClean="0"/>
              <a:t>, 5~10% </a:t>
            </a:r>
            <a:r>
              <a:rPr lang="ko-KR" altLang="en-US" sz="1800" smtClean="0"/>
              <a:t>수입재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ko-KR" altLang="en-US" sz="2000" b="1" smtClean="0"/>
              <a:t>금후 기술발전 전망</a:t>
            </a:r>
            <a:r>
              <a:rPr lang="ko-KR" altLang="en-US" sz="2000" smtClean="0"/>
              <a:t>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600" smtClean="0"/>
              <a:t>    </a:t>
            </a:r>
            <a:r>
              <a:rPr lang="en-US" altLang="ko-KR" sz="1600" smtClean="0"/>
              <a:t>- </a:t>
            </a:r>
            <a:r>
              <a:rPr lang="ko-KR" altLang="en-US" sz="1800" smtClean="0"/>
              <a:t>설비개선 및 원가절감을 위한 노력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>
                <a:latin typeface="Arial"/>
              </a:rPr>
              <a:t>    </a:t>
            </a:r>
            <a:r>
              <a:rPr lang="en-US" altLang="ko-KR" sz="1800" smtClean="0"/>
              <a:t>- </a:t>
            </a:r>
            <a:r>
              <a:rPr lang="ko-KR" altLang="en-US" sz="1800" smtClean="0"/>
              <a:t>품질 향상을 위해 강도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내수성 등 신기술 개발에 발전 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ko-KR" altLang="en-US" sz="1800" smtClean="0">
                <a:latin typeface="Arial"/>
              </a:rPr>
              <a:t>  </a:t>
            </a: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제품의 다양화 및 </a:t>
            </a:r>
            <a:r>
              <a:rPr lang="en-US" altLang="ko-KR" sz="1800" smtClean="0"/>
              <a:t>2</a:t>
            </a:r>
            <a:r>
              <a:rPr lang="ko-KR" altLang="en-US" sz="1800" smtClean="0"/>
              <a:t>차 가공성의 향상이 제품의 수요 확대에 필수 요인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서론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목질재료의 개념 및 정의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목재류 </a:t>
            </a:r>
            <a:r>
              <a:rPr lang="en-US" altLang="ko-KR" sz="1800" smtClean="0"/>
              <a:t>(</a:t>
            </a:r>
            <a:r>
              <a:rPr lang="ko-KR" altLang="en-US" sz="1800" smtClean="0"/>
              <a:t>원목 또는 폐목</a:t>
            </a:r>
            <a:r>
              <a:rPr lang="en-US" altLang="ko-KR" sz="1800" smtClean="0"/>
              <a:t>)</a:t>
            </a:r>
            <a:r>
              <a:rPr lang="ko-KR" altLang="en-US" sz="1800" smtClean="0"/>
              <a:t>를 원료로 제조된 제품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 종류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제재목 </a:t>
            </a:r>
            <a:r>
              <a:rPr lang="en-US" altLang="ko-KR" sz="1800" smtClean="0"/>
              <a:t>(Lumber): </a:t>
            </a:r>
            <a:r>
              <a:rPr lang="ko-KR" altLang="en-US" sz="1800" smtClean="0"/>
              <a:t>원목으로부터 제재된 소재제품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집성재 </a:t>
            </a:r>
            <a:r>
              <a:rPr lang="en-US" altLang="ko-KR" sz="1800" smtClean="0"/>
              <a:t>(Glue-laminated timber, glulam): </a:t>
            </a:r>
            <a:r>
              <a:rPr lang="ko-KR" altLang="en-US" sz="1800" smtClean="0"/>
              <a:t>제재목을 표면적층하여 보의 형태로 제조된 제품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구조용복합재</a:t>
            </a:r>
            <a:r>
              <a:rPr lang="en-US" altLang="ko-KR" sz="1800" smtClean="0"/>
              <a:t>: </a:t>
            </a:r>
            <a:r>
              <a:rPr lang="ko-KR" altLang="en-US" sz="1800" smtClean="0"/>
              <a:t>목재의 자연적인 강도적 성질을 이용해 구조용으로 사용하기 위해 제조된 제품 </a:t>
            </a:r>
            <a:r>
              <a:rPr lang="en-US" altLang="ko-KR" sz="1800" smtClean="0"/>
              <a:t>(PSL: parallel strand lumber; LVL: laminated veneer lumber; LSL: laminated strand lumber; I-joist; trus-joist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합판 </a:t>
            </a:r>
            <a:r>
              <a:rPr lang="en-US" altLang="ko-KR" sz="1800" smtClean="0"/>
              <a:t>(plywood): </a:t>
            </a:r>
            <a:r>
              <a:rPr lang="ko-KR" altLang="en-US" sz="1800" smtClean="0"/>
              <a:t>얇게 절삭된 단판들을 직각방향으로 적층하고 접착제로 접착하여 제조한 판상재료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MDF</a:t>
            </a:r>
          </a:p>
        </p:txBody>
      </p:sp>
      <p:pic>
        <p:nvPicPr>
          <p:cNvPr id="22531" name="Picture 6" descr="md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3860800"/>
            <a:ext cx="2519362" cy="2232025"/>
          </a:xfrm>
          <a:noFill/>
        </p:spPr>
      </p:pic>
      <p:pic>
        <p:nvPicPr>
          <p:cNvPr id="22532" name="Picture 9" descr="Image Previe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268413"/>
            <a:ext cx="2520950" cy="2190750"/>
          </a:xfrm>
          <a:noFill/>
        </p:spPr>
      </p:pic>
      <p:pic>
        <p:nvPicPr>
          <p:cNvPr id="22533" name="Picture 16" descr="md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403350" y="2060575"/>
            <a:ext cx="2520950" cy="3168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Oriented strandboard (OSB)</a:t>
            </a:r>
          </a:p>
        </p:txBody>
      </p:sp>
      <p:pic>
        <p:nvPicPr>
          <p:cNvPr id="23555" name="Picture 7" descr="osb_n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193925"/>
            <a:ext cx="2447925" cy="3251200"/>
          </a:xfrm>
          <a:noFill/>
        </p:spPr>
      </p:pic>
      <p:pic>
        <p:nvPicPr>
          <p:cNvPr id="23556" name="Picture 5" descr="particleboard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989138"/>
            <a:ext cx="2879725" cy="1727200"/>
          </a:xfrm>
          <a:noFill/>
        </p:spPr>
      </p:pic>
      <p:pic>
        <p:nvPicPr>
          <p:cNvPr id="23557" name="Picture 10" descr="Image Previe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4149725"/>
            <a:ext cx="2879725" cy="1655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구조용 복합재 </a:t>
            </a:r>
          </a:p>
        </p:txBody>
      </p:sp>
      <p:pic>
        <p:nvPicPr>
          <p:cNvPr id="24579" name="Picture 10" descr="figure_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19263"/>
            <a:ext cx="4038600" cy="3694112"/>
          </a:xfrm>
          <a:noFill/>
        </p:spPr>
      </p:pic>
      <p:pic>
        <p:nvPicPr>
          <p:cNvPr id="24580" name="Picture 14" descr="IJVar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1450" y="1484313"/>
            <a:ext cx="2832100" cy="1917700"/>
          </a:xfrm>
          <a:noFill/>
        </p:spPr>
      </p:pic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755650" y="5319713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/>
              <a:t>Laminated Veneer Lumber (LVL)</a:t>
            </a:r>
          </a:p>
        </p:txBody>
      </p:sp>
      <p:sp>
        <p:nvSpPr>
          <p:cNvPr id="24582" name="Text Box 16"/>
          <p:cNvSpPr txBox="1">
            <a:spLocks noChangeArrowheads="1"/>
          </p:cNvSpPr>
          <p:nvPr/>
        </p:nvSpPr>
        <p:spPr bwMode="auto">
          <a:xfrm>
            <a:off x="5003800" y="3357563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/>
              <a:t>I-joist</a:t>
            </a:r>
          </a:p>
        </p:txBody>
      </p:sp>
      <p:pic>
        <p:nvPicPr>
          <p:cNvPr id="24583" name="Picture 18" descr="T3_trusJoist_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300663" y="3860800"/>
            <a:ext cx="2733675" cy="2089150"/>
          </a:xfrm>
          <a:noFill/>
        </p:spPr>
      </p:pic>
      <p:sp>
        <p:nvSpPr>
          <p:cNvPr id="24584" name="Text Box 20"/>
          <p:cNvSpPr txBox="1">
            <a:spLocks noChangeArrowheads="1"/>
          </p:cNvSpPr>
          <p:nvPr/>
        </p:nvSpPr>
        <p:spPr bwMode="auto">
          <a:xfrm>
            <a:off x="5003800" y="5911850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/>
              <a:t>Trus-joist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46075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집성재 </a:t>
            </a:r>
            <a:r>
              <a:rPr lang="en-US" altLang="ko-KR" sz="3600" b="1" smtClean="0"/>
              <a:t>(Glulam) </a:t>
            </a:r>
          </a:p>
        </p:txBody>
      </p:sp>
      <p:pic>
        <p:nvPicPr>
          <p:cNvPr id="25603" name="Picture 13" descr="Image Previ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2276475"/>
            <a:ext cx="2481262" cy="3024188"/>
          </a:xfrm>
          <a:noFill/>
        </p:spPr>
      </p:pic>
      <p:pic>
        <p:nvPicPr>
          <p:cNvPr id="25604" name="Picture 16" descr="Image Previe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276475"/>
            <a:ext cx="2482850" cy="3024188"/>
          </a:xfrm>
          <a:noFill/>
        </p:spPr>
      </p:pic>
      <p:pic>
        <p:nvPicPr>
          <p:cNvPr id="25605" name="Picture 19" descr="Image Previe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419475" y="2276475"/>
            <a:ext cx="2482850" cy="3024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서론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91513" cy="54721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종류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OSB (Oriented strand board): Disk strander</a:t>
            </a:r>
            <a:r>
              <a:rPr lang="ko-KR" altLang="en-US" sz="1800" smtClean="0"/>
              <a:t>를 이용하여 생산된 </a:t>
            </a:r>
            <a:r>
              <a:rPr lang="en-US" altLang="ko-KR" sz="1800" smtClean="0"/>
              <a:t>Strand (</a:t>
            </a:r>
            <a:r>
              <a:rPr lang="ko-KR" altLang="en-US" sz="1800" smtClean="0"/>
              <a:t>두께</a:t>
            </a:r>
            <a:r>
              <a:rPr lang="en-US" altLang="ko-KR" sz="1800" smtClean="0"/>
              <a:t>: 0.75 mm; </a:t>
            </a:r>
            <a:r>
              <a:rPr lang="ko-KR" altLang="en-US" sz="1800" smtClean="0"/>
              <a:t>너비</a:t>
            </a:r>
            <a:r>
              <a:rPr lang="en-US" altLang="ko-KR" sz="1800" smtClean="0"/>
              <a:t>: 2~5 cm)</a:t>
            </a:r>
            <a:r>
              <a:rPr lang="ko-KR" altLang="en-US" sz="1800" smtClean="0"/>
              <a:t>를 한 방향으로 적층 및 접착하여 제조된 판상재료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PB (Particleboard): </a:t>
            </a:r>
            <a:r>
              <a:rPr lang="ko-KR" altLang="en-US" sz="1800" smtClean="0"/>
              <a:t>다양한 길이의 목재 </a:t>
            </a:r>
            <a:r>
              <a:rPr lang="en-US" altLang="ko-KR" sz="1800" smtClean="0"/>
              <a:t>particles</a:t>
            </a:r>
            <a:r>
              <a:rPr lang="ko-KR" altLang="en-US" sz="1800" smtClean="0"/>
              <a:t>을 압촉시킴과 동시에 접착제로 결합시켜 제조한 판상재료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MDF (Medium-density fiberboard): </a:t>
            </a:r>
            <a:r>
              <a:rPr lang="ko-KR" altLang="en-US" sz="1800" smtClean="0"/>
              <a:t>목재섬유와 목재접착제에 의해 밀도가 </a:t>
            </a:r>
            <a:r>
              <a:rPr lang="en-US" altLang="ko-KR" sz="1800" smtClean="0"/>
              <a:t>500~800 kg/m</a:t>
            </a:r>
            <a:r>
              <a:rPr lang="en-US" altLang="ko-KR" sz="1800" baseline="30000" smtClean="0"/>
              <a:t>3</a:t>
            </a:r>
            <a:r>
              <a:rPr lang="ko-KR" altLang="en-US" sz="1800" smtClean="0"/>
              <a:t>이 되도록 제조된 판상재료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마루판 </a:t>
            </a:r>
            <a:r>
              <a:rPr lang="en-US" altLang="ko-KR" sz="1800" smtClean="0"/>
              <a:t>(High-density fiberboard): </a:t>
            </a:r>
            <a:r>
              <a:rPr lang="ko-KR" altLang="en-US" sz="1800" smtClean="0"/>
              <a:t>목재섬유와 접착제를 이용하여 제조된 고밀도의 판상재료 </a:t>
            </a:r>
            <a:r>
              <a:rPr lang="en-US" altLang="ko-KR" sz="1800" smtClean="0"/>
              <a:t>(1,000 kg/m</a:t>
            </a:r>
            <a:r>
              <a:rPr lang="en-US" altLang="ko-KR" sz="1800" baseline="30000" smtClean="0"/>
              <a:t>3</a:t>
            </a:r>
            <a:r>
              <a:rPr lang="en-US" altLang="ko-KR" sz="18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목질재료 제조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468313" y="1341438"/>
          <a:ext cx="2232025" cy="2159000"/>
        </p:xfrm>
        <a:graphic>
          <a:graphicData uri="http://schemas.openxmlformats.org/presentationml/2006/ole">
            <p:oleObj spid="_x0000_s1026" name="Image" r:id="rId3" imgW="5961900" imgH="4123952" progId="">
              <p:embed/>
            </p:oleObj>
          </a:graphicData>
        </a:graphic>
      </p:graphicFrame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6372225" y="1341438"/>
          <a:ext cx="2232025" cy="2159000"/>
        </p:xfrm>
        <a:graphic>
          <a:graphicData uri="http://schemas.openxmlformats.org/presentationml/2006/ole">
            <p:oleObj spid="_x0000_s1027" name="Image" r:id="rId4" imgW="4069088" imgH="4498857" progId="">
              <p:embed/>
            </p:oleObj>
          </a:graphicData>
        </a:graphic>
      </p:graphicFrame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3492500" y="1341438"/>
          <a:ext cx="2232025" cy="2159000"/>
        </p:xfrm>
        <a:graphic>
          <a:graphicData uri="http://schemas.openxmlformats.org/presentationml/2006/ole">
            <p:oleObj spid="_x0000_s1028" name="Image" r:id="rId5" imgW="5367539" imgH="3749047" progId="">
              <p:embed/>
            </p:oleObj>
          </a:graphicData>
        </a:graphic>
      </p:graphicFrame>
      <p:graphicFrame>
        <p:nvGraphicFramePr>
          <p:cNvPr id="1029" name="Object 12"/>
          <p:cNvGraphicFramePr>
            <a:graphicFrameLocks noChangeAspect="1"/>
          </p:cNvGraphicFramePr>
          <p:nvPr/>
        </p:nvGraphicFramePr>
        <p:xfrm>
          <a:off x="6372225" y="4005263"/>
          <a:ext cx="2232025" cy="2159000"/>
        </p:xfrm>
        <a:graphic>
          <a:graphicData uri="http://schemas.openxmlformats.org/presentationml/2006/ole">
            <p:oleObj spid="_x0000_s1029" name="Image" r:id="rId6" imgW="3566167" imgH="3749047" progId="">
              <p:embed/>
            </p:oleObj>
          </a:graphicData>
        </a:graphic>
      </p:graphicFrame>
      <p:graphicFrame>
        <p:nvGraphicFramePr>
          <p:cNvPr id="1030" name="Object 13"/>
          <p:cNvGraphicFramePr>
            <a:graphicFrameLocks noChangeAspect="1"/>
          </p:cNvGraphicFramePr>
          <p:nvPr/>
        </p:nvGraphicFramePr>
        <p:xfrm>
          <a:off x="3492500" y="4006850"/>
          <a:ext cx="2232025" cy="2159000"/>
        </p:xfrm>
        <a:graphic>
          <a:graphicData uri="http://schemas.openxmlformats.org/presentationml/2006/ole">
            <p:oleObj spid="_x0000_s1030" name="Image" r:id="rId7" imgW="7911111" imgH="5663492" progId="">
              <p:embed/>
            </p:oleObj>
          </a:graphicData>
        </a:graphic>
      </p:graphicFrame>
      <p:graphicFrame>
        <p:nvGraphicFramePr>
          <p:cNvPr id="1031" name="Object 14"/>
          <p:cNvGraphicFramePr>
            <a:graphicFrameLocks noChangeAspect="1"/>
          </p:cNvGraphicFramePr>
          <p:nvPr/>
        </p:nvGraphicFramePr>
        <p:xfrm>
          <a:off x="468313" y="4005263"/>
          <a:ext cx="2232025" cy="2159000"/>
        </p:xfrm>
        <a:graphic>
          <a:graphicData uri="http://schemas.openxmlformats.org/presentationml/2006/ole">
            <p:oleObj spid="_x0000_s1031" name="Image" r:id="rId8" imgW="5815596" imgH="4590297" progId="">
              <p:embed/>
            </p:oleObj>
          </a:graphicData>
        </a:graphic>
      </p:graphicFrame>
      <p:sp>
        <p:nvSpPr>
          <p:cNvPr id="1033" name="AutoShape 15"/>
          <p:cNvSpPr>
            <a:spLocks noChangeArrowheads="1"/>
          </p:cNvSpPr>
          <p:nvPr/>
        </p:nvSpPr>
        <p:spPr bwMode="auto">
          <a:xfrm>
            <a:off x="2843213" y="2349500"/>
            <a:ext cx="504825" cy="5746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8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4" name="AutoShape 17"/>
          <p:cNvSpPr>
            <a:spLocks noChangeArrowheads="1"/>
          </p:cNvSpPr>
          <p:nvPr/>
        </p:nvSpPr>
        <p:spPr bwMode="auto">
          <a:xfrm>
            <a:off x="6588125" y="3573463"/>
            <a:ext cx="7207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8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5" name="AutoShape 18"/>
          <p:cNvSpPr>
            <a:spLocks noChangeArrowheads="1"/>
          </p:cNvSpPr>
          <p:nvPr/>
        </p:nvSpPr>
        <p:spPr bwMode="auto">
          <a:xfrm>
            <a:off x="5795963" y="4724400"/>
            <a:ext cx="504825" cy="576263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8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6" name="AutoShape 19"/>
          <p:cNvSpPr>
            <a:spLocks noChangeArrowheads="1"/>
          </p:cNvSpPr>
          <p:nvPr/>
        </p:nvSpPr>
        <p:spPr bwMode="auto">
          <a:xfrm>
            <a:off x="2843213" y="4724400"/>
            <a:ext cx="504825" cy="576263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8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7" name="Text Box 20"/>
          <p:cNvSpPr txBox="1">
            <a:spLocks noChangeArrowheads="1"/>
          </p:cNvSpPr>
          <p:nvPr/>
        </p:nvSpPr>
        <p:spPr bwMode="auto">
          <a:xfrm>
            <a:off x="755650" y="3573463"/>
            <a:ext cx="1655763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/>
              <a:t>원재료 수집</a:t>
            </a:r>
          </a:p>
        </p:txBody>
      </p:sp>
      <p:sp>
        <p:nvSpPr>
          <p:cNvPr id="1038" name="Text Box 21"/>
          <p:cNvSpPr txBox="1">
            <a:spLocks noChangeArrowheads="1"/>
          </p:cNvSpPr>
          <p:nvPr/>
        </p:nvSpPr>
        <p:spPr bwMode="auto">
          <a:xfrm>
            <a:off x="3635375" y="3573463"/>
            <a:ext cx="1871663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/>
              <a:t>접착제 제조</a:t>
            </a:r>
          </a:p>
        </p:txBody>
      </p:sp>
      <p:sp>
        <p:nvSpPr>
          <p:cNvPr id="1039" name="Text Box 22"/>
          <p:cNvSpPr txBox="1">
            <a:spLocks noChangeArrowheads="1"/>
          </p:cNvSpPr>
          <p:nvPr/>
        </p:nvSpPr>
        <p:spPr bwMode="auto">
          <a:xfrm>
            <a:off x="6661150" y="6261100"/>
            <a:ext cx="1655763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/>
              <a:t>프레스</a:t>
            </a:r>
          </a:p>
        </p:txBody>
      </p:sp>
      <p:sp>
        <p:nvSpPr>
          <p:cNvPr id="1040" name="Text Box 23"/>
          <p:cNvSpPr txBox="1">
            <a:spLocks noChangeArrowheads="1"/>
          </p:cNvSpPr>
          <p:nvPr/>
        </p:nvSpPr>
        <p:spPr bwMode="auto">
          <a:xfrm>
            <a:off x="3779838" y="6237288"/>
            <a:ext cx="1655762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/>
              <a:t>물성 테스트</a:t>
            </a:r>
          </a:p>
        </p:txBody>
      </p:sp>
      <p:sp>
        <p:nvSpPr>
          <p:cNvPr id="1041" name="Text Box 24"/>
          <p:cNvSpPr txBox="1">
            <a:spLocks noChangeArrowheads="1"/>
          </p:cNvSpPr>
          <p:nvPr/>
        </p:nvSpPr>
        <p:spPr bwMode="auto">
          <a:xfrm>
            <a:off x="755650" y="6237288"/>
            <a:ext cx="1655763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/>
              <a:t>결과 분석</a:t>
            </a:r>
          </a:p>
        </p:txBody>
      </p:sp>
      <p:sp>
        <p:nvSpPr>
          <p:cNvPr id="1042" name="Text Box 25"/>
          <p:cNvSpPr txBox="1">
            <a:spLocks noChangeArrowheads="1"/>
          </p:cNvSpPr>
          <p:nvPr/>
        </p:nvSpPr>
        <p:spPr bwMode="auto">
          <a:xfrm>
            <a:off x="7237413" y="3524250"/>
            <a:ext cx="1366837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/>
              <a:t>접착제 분사</a:t>
            </a:r>
          </a:p>
        </p:txBody>
      </p:sp>
      <p:sp>
        <p:nvSpPr>
          <p:cNvPr id="1043" name="AutoShape 26"/>
          <p:cNvSpPr>
            <a:spLocks noChangeArrowheads="1"/>
          </p:cNvSpPr>
          <p:nvPr/>
        </p:nvSpPr>
        <p:spPr bwMode="auto">
          <a:xfrm>
            <a:off x="5795963" y="2276475"/>
            <a:ext cx="504825" cy="5746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8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제재산업의 최신동향 </a:t>
            </a:r>
            <a:r>
              <a:rPr lang="en-US" altLang="ko-KR" sz="3600" b="1" smtClean="0"/>
              <a:t>- 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8435975" cy="4603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000" b="1" smtClean="0"/>
              <a:t>국내 제재용 원목 소비량 및 제재목의 생산량 추이</a:t>
            </a:r>
          </a:p>
        </p:txBody>
      </p:sp>
      <p:graphicFrame>
        <p:nvGraphicFramePr>
          <p:cNvPr id="29804" name="Group 108"/>
          <p:cNvGraphicFramePr>
            <a:graphicFrameLocks noGrp="1"/>
          </p:cNvGraphicFramePr>
          <p:nvPr>
            <p:ph sz="half" idx="2"/>
          </p:nvPr>
        </p:nvGraphicFramePr>
        <p:xfrm>
          <a:off x="622300" y="1585913"/>
          <a:ext cx="7931150" cy="2260600"/>
        </p:xfrm>
        <a:graphic>
          <a:graphicData uri="http://schemas.openxmlformats.org/drawingml/2006/table">
            <a:tbl>
              <a:tblPr/>
              <a:tblGrid>
                <a:gridCol w="882650"/>
                <a:gridCol w="879475"/>
                <a:gridCol w="881063"/>
                <a:gridCol w="882650"/>
                <a:gridCol w="879475"/>
                <a:gridCol w="882650"/>
                <a:gridCol w="881062"/>
                <a:gridCol w="879475"/>
                <a:gridCol w="882650"/>
              </a:tblGrid>
              <a:tr h="3778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연도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원목 소비량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 x 1,000 m3)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제재목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생산량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천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침엽수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활엽수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78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국내재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수입재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소계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국내재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수입재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소계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2,201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2,700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1,306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1,452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4,152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2,962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3,466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3,978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1,290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1,382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5,360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3,897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3,826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4,198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4,737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3,470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805" name="Rectangle 109"/>
          <p:cNvSpPr>
            <a:spLocks noChangeArrowheads="1"/>
          </p:cNvSpPr>
          <p:nvPr/>
        </p:nvSpPr>
        <p:spPr bwMode="auto">
          <a:xfrm>
            <a:off x="406400" y="3860800"/>
            <a:ext cx="84867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국내 제재목 수입량 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(1995</a:t>
            </a:r>
            <a:r>
              <a:rPr lang="ko-KR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년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): 1,000 x 10</a:t>
            </a:r>
            <a:r>
              <a:rPr lang="en-US" altLang="ko-KR" sz="16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  <a:r>
              <a:rPr lang="en-US" altLang="ko-KR" sz="16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(23%)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주요 수입국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ko-KR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말레이시아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lang="ko-KR" alt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미국의 제재목 생산량 추이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(1999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년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총 생산량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: 120,000 x 10</a:t>
            </a:r>
            <a:r>
              <a:rPr lang="en-US" altLang="ko-KR" sz="16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  <a:r>
              <a:rPr lang="en-US" altLang="ko-KR" sz="16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침엽수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: 88,600 x 10</a:t>
            </a:r>
            <a:r>
              <a:rPr lang="en-US" altLang="ko-KR" sz="16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  <a:r>
              <a:rPr lang="en-US" altLang="ko-KR" sz="16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(75%)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활엽수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: 33,700 x 10</a:t>
            </a:r>
            <a:r>
              <a:rPr lang="en-US" altLang="ko-KR" sz="16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  <a:r>
              <a:rPr lang="en-US" altLang="ko-KR" sz="16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(25%)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미국의 제재목 수입량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: 41,000 x 10</a:t>
            </a:r>
            <a:r>
              <a:rPr lang="en-US" altLang="ko-KR" sz="16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  <a:r>
              <a:rPr lang="en-US" altLang="ko-KR" sz="16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(33%)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주요 수입국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ko-KR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캐나다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제재목 </a:t>
            </a:r>
          </a:p>
        </p:txBody>
      </p:sp>
      <p:pic>
        <p:nvPicPr>
          <p:cNvPr id="8195" name="Picture 10" descr="Image Previ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4838" y="2636838"/>
            <a:ext cx="4038600" cy="2232025"/>
          </a:xfrm>
          <a:noFill/>
        </p:spPr>
      </p:pic>
      <p:pic>
        <p:nvPicPr>
          <p:cNvPr id="8196" name="Picture 13" descr="lumb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38750" y="1616075"/>
            <a:ext cx="2857500" cy="2159000"/>
          </a:xfrm>
          <a:noFill/>
        </p:spPr>
      </p:pic>
      <p:pic>
        <p:nvPicPr>
          <p:cNvPr id="8197" name="Picture 16" descr="Image Previe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219700" y="3943350"/>
            <a:ext cx="2881313" cy="2190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제재산업의 최신동향 </a:t>
            </a:r>
            <a:r>
              <a:rPr lang="en-US" altLang="ko-KR" sz="3600" b="1" smtClean="0"/>
              <a:t>- II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 sz="2000" b="1" smtClean="0"/>
              <a:t> </a:t>
            </a:r>
            <a:r>
              <a:rPr lang="ko-KR" altLang="en-US" sz="2000" b="1" smtClean="0"/>
              <a:t>제재목 생산동향</a:t>
            </a:r>
            <a:r>
              <a:rPr lang="ko-KR" altLang="en-US" sz="2000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ko-KR" altLang="en-US" sz="1800" smtClean="0">
                <a:latin typeface="Arial"/>
              </a:rPr>
              <a:t> </a:t>
            </a:r>
            <a:r>
              <a:rPr lang="en-US" altLang="ko-KR" sz="1800" smtClean="0"/>
              <a:t>- 1,148</a:t>
            </a:r>
            <a:r>
              <a:rPr lang="ko-KR" altLang="en-US" sz="1800" smtClean="0"/>
              <a:t>천㎥</a:t>
            </a:r>
            <a:r>
              <a:rPr lang="en-US" altLang="ko-KR" sz="1800" smtClean="0"/>
              <a:t>(1970) → 4,842</a:t>
            </a:r>
            <a:r>
              <a:rPr lang="ko-KR" altLang="en-US" sz="1800" smtClean="0"/>
              <a:t>천㎥</a:t>
            </a:r>
            <a:r>
              <a:rPr lang="en-US" altLang="ko-KR" sz="1800" smtClean="0"/>
              <a:t>(2002)</a:t>
            </a:r>
            <a:r>
              <a:rPr lang="ko-KR" altLang="en-US" sz="1800" smtClean="0"/>
              <a:t>으로 약 </a:t>
            </a:r>
            <a:r>
              <a:rPr lang="en-US" altLang="ko-KR" sz="1800" smtClean="0"/>
              <a:t>30</a:t>
            </a:r>
            <a:r>
              <a:rPr lang="ko-KR" altLang="en-US" sz="1800" smtClean="0"/>
              <a:t>년 동안 </a:t>
            </a:r>
            <a:r>
              <a:rPr lang="en-US" altLang="ko-KR" sz="1800" smtClean="0"/>
              <a:t>4.2</a:t>
            </a:r>
            <a:r>
              <a:rPr lang="ko-KR" altLang="en-US" sz="1800" smtClean="0"/>
              <a:t>배 증가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smtClean="0"/>
              <a:t> </a:t>
            </a:r>
            <a:r>
              <a:rPr lang="ko-KR" altLang="en-US" sz="2000" b="1" smtClean="0"/>
              <a:t>제재업체수의 변화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 </a:t>
            </a:r>
            <a:r>
              <a:rPr lang="en-US" altLang="ko-KR" sz="1800" smtClean="0"/>
              <a:t>- 2002</a:t>
            </a:r>
            <a:r>
              <a:rPr lang="ko-KR" altLang="en-US" sz="1800" smtClean="0"/>
              <a:t>년 말 현재 </a:t>
            </a:r>
            <a:r>
              <a:rPr lang="en-US" altLang="ko-KR" sz="1800" smtClean="0"/>
              <a:t>508</a:t>
            </a:r>
            <a:r>
              <a:rPr lang="ko-KR" altLang="en-US" sz="1800" smtClean="0"/>
              <a:t>개 업체로 </a:t>
            </a:r>
            <a:r>
              <a:rPr lang="en-US" altLang="ko-KR" sz="1800" smtClean="0"/>
              <a:t>1993</a:t>
            </a:r>
            <a:r>
              <a:rPr lang="ko-KR" altLang="en-US" sz="1800" smtClean="0"/>
              <a:t>년 대비 </a:t>
            </a:r>
            <a:r>
              <a:rPr lang="en-US" altLang="ko-KR" sz="1800" smtClean="0"/>
              <a:t>53% </a:t>
            </a:r>
            <a:r>
              <a:rPr lang="ko-KR" altLang="en-US" sz="1800" smtClean="0"/>
              <a:t>감소 </a:t>
            </a:r>
            <a:r>
              <a:rPr lang="en-US" altLang="ko-KR" sz="1800" smtClean="0"/>
              <a:t>(</a:t>
            </a:r>
            <a:r>
              <a:rPr lang="ko-KR" altLang="en-US" sz="1800" smtClean="0"/>
              <a:t>일반제재업</a:t>
            </a:r>
            <a:r>
              <a:rPr lang="en-US" altLang="ko-KR" sz="1800" smtClean="0"/>
              <a:t>)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>
                <a:latin typeface="Arial"/>
              </a:rPr>
              <a:t> </a:t>
            </a:r>
            <a:r>
              <a:rPr lang="en-US" altLang="ko-KR" sz="1800" smtClean="0"/>
              <a:t>   - 1970</a:t>
            </a:r>
            <a:r>
              <a:rPr lang="ko-KR" altLang="en-US" sz="1800" smtClean="0"/>
              <a:t>년 </a:t>
            </a:r>
            <a:r>
              <a:rPr lang="en-US" altLang="ko-KR" sz="1800" smtClean="0"/>
              <a:t>915</a:t>
            </a:r>
            <a:r>
              <a:rPr lang="ko-KR" altLang="en-US" sz="1800" smtClean="0"/>
              <a:t>개 → </a:t>
            </a:r>
            <a:r>
              <a:rPr lang="en-US" altLang="ko-KR" sz="1800" smtClean="0"/>
              <a:t>1993</a:t>
            </a:r>
            <a:r>
              <a:rPr lang="ko-KR" altLang="en-US" sz="1800" smtClean="0"/>
              <a:t>년 </a:t>
            </a:r>
            <a:r>
              <a:rPr lang="en-US" altLang="ko-KR" sz="1800" smtClean="0"/>
              <a:t>1,088</a:t>
            </a:r>
            <a:r>
              <a:rPr lang="ko-KR" altLang="en-US" sz="1800" smtClean="0"/>
              <a:t>개 → </a:t>
            </a:r>
            <a:r>
              <a:rPr lang="en-US" altLang="ko-KR" sz="1800" smtClean="0"/>
              <a:t>2002</a:t>
            </a:r>
            <a:r>
              <a:rPr lang="ko-KR" altLang="en-US" sz="1800" smtClean="0"/>
              <a:t>년 </a:t>
            </a:r>
            <a:r>
              <a:rPr lang="en-US" altLang="ko-KR" sz="1800" smtClean="0"/>
              <a:t>508</a:t>
            </a:r>
            <a:r>
              <a:rPr lang="ko-KR" altLang="en-US" sz="1800" smtClean="0"/>
              <a:t>개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수율의 변화추이</a:t>
            </a:r>
            <a:r>
              <a:rPr lang="ko-KR" altLang="en-US" sz="2000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- 1970</a:t>
            </a:r>
            <a:r>
              <a:rPr lang="ko-KR" altLang="en-US" sz="1800" smtClean="0"/>
              <a:t>년대 </a:t>
            </a:r>
            <a:r>
              <a:rPr lang="en-US" altLang="ko-KR" sz="1800" smtClean="0"/>
              <a:t>(75~80%) - 1980</a:t>
            </a:r>
            <a:r>
              <a:rPr lang="ko-KR" altLang="en-US" sz="1800" smtClean="0"/>
              <a:t>년대 </a:t>
            </a:r>
            <a:r>
              <a:rPr lang="en-US" altLang="ko-KR" sz="1800" smtClean="0"/>
              <a:t>(70~75%) - 1990</a:t>
            </a:r>
            <a:r>
              <a:rPr lang="ko-KR" altLang="en-US" sz="1800" smtClean="0"/>
              <a:t>년대 </a:t>
            </a:r>
            <a:r>
              <a:rPr lang="en-US" altLang="ko-KR" sz="1800" smtClean="0"/>
              <a:t>(68~73%)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 - </a:t>
            </a:r>
            <a:r>
              <a:rPr lang="ko-KR" altLang="en-US" sz="1800" smtClean="0"/>
              <a:t>수율 감소이유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  </a:t>
            </a:r>
            <a:r>
              <a:rPr lang="en-US" altLang="ko-KR" sz="1800" smtClean="0"/>
              <a:t>1) 1970</a:t>
            </a:r>
            <a:r>
              <a:rPr lang="ko-KR" altLang="en-US" sz="1800" smtClean="0"/>
              <a:t>년대에 건축</a:t>
            </a:r>
            <a:r>
              <a:rPr lang="en-US" altLang="ko-KR" sz="1800" smtClean="0"/>
              <a:t>․</a:t>
            </a:r>
            <a:r>
              <a:rPr lang="ko-KR" altLang="en-US" sz="1800" smtClean="0"/>
              <a:t>토목용에서 한옥용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내장용 등 제재목 용도의 변화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>
                <a:latin typeface="Arial"/>
              </a:rPr>
              <a:t>  </a:t>
            </a:r>
            <a:r>
              <a:rPr lang="ko-KR" altLang="en-US" sz="1800" smtClean="0"/>
              <a:t>    </a:t>
            </a:r>
            <a:r>
              <a:rPr lang="en-US" altLang="ko-KR" sz="1800" smtClean="0"/>
              <a:t>2) </a:t>
            </a:r>
            <a:r>
              <a:rPr lang="ko-KR" altLang="en-US" sz="1800" smtClean="0"/>
              <a:t>제재목을 생산할 때 비정각재</a:t>
            </a:r>
            <a:r>
              <a:rPr lang="en-US" altLang="ko-KR" sz="1800" smtClean="0"/>
              <a:t>(</a:t>
            </a:r>
            <a:r>
              <a:rPr lang="ko-KR" altLang="en-US" sz="1800" smtClean="0"/>
              <a:t>비끼</a:t>
            </a:r>
            <a:r>
              <a:rPr lang="en-US" altLang="ko-KR" sz="1800" smtClean="0"/>
              <a:t>)</a:t>
            </a:r>
            <a:r>
              <a:rPr lang="ko-KR" altLang="en-US" sz="1800" smtClean="0"/>
              <a:t>의 생산에서 정각재로의 생산변화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>
                <a:latin typeface="Arial"/>
              </a:rPr>
              <a:t>   </a:t>
            </a:r>
            <a:r>
              <a:rPr lang="ko-KR" altLang="en-US" sz="1800" smtClean="0"/>
              <a:t>   </a:t>
            </a:r>
            <a:r>
              <a:rPr lang="en-US" altLang="ko-KR" sz="1800" smtClean="0"/>
              <a:t>3) </a:t>
            </a:r>
            <a:r>
              <a:rPr lang="ko-KR" altLang="en-US" sz="1800" smtClean="0"/>
              <a:t>원목의 공급형태 변화 </a:t>
            </a:r>
            <a:r>
              <a:rPr lang="en-US" altLang="ko-KR" sz="1800" smtClean="0"/>
              <a:t>(</a:t>
            </a:r>
            <a:r>
              <a:rPr lang="ko-KR" altLang="en-US" sz="1800" smtClean="0"/>
              <a:t>대경목→중경목</a:t>
            </a:r>
            <a:r>
              <a:rPr lang="en-US" altLang="ko-KR" sz="1800" smtClean="0"/>
              <a:t>)</a:t>
            </a:r>
            <a:r>
              <a:rPr lang="ko-KR" altLang="en-US" sz="1800" smtClean="0"/>
              <a:t>로 약 </a:t>
            </a:r>
            <a:r>
              <a:rPr lang="en-US" altLang="ko-KR" sz="1800" smtClean="0"/>
              <a:t>3~5%</a:t>
            </a:r>
            <a:r>
              <a:rPr lang="ko-KR" altLang="en-US" sz="1800" smtClean="0"/>
              <a:t>의 수율이 감소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제재산업의 최신동향 </a:t>
            </a:r>
            <a:r>
              <a:rPr lang="en-US" altLang="ko-KR" sz="3600" b="1" smtClean="0"/>
              <a:t>- II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 sz="2000" b="1" smtClean="0"/>
              <a:t> </a:t>
            </a:r>
            <a:r>
              <a:rPr lang="ko-KR" altLang="en-US" sz="2000" b="1" smtClean="0"/>
              <a:t>금후 가공기술의 전망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제재기술의 자체 발전보다는 제재 설비의 발전이 있을 것으로 전망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제재업 자체를 사양산업으로 인식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금후의 가공기술의 발전은 다소 불투명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합판산업의 최신동향 </a:t>
            </a:r>
            <a:r>
              <a:rPr lang="en-US" altLang="ko-KR" sz="3600" b="1" smtClean="0"/>
              <a:t>- 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8435975" cy="4603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000" b="1" smtClean="0"/>
              <a:t>국내 합판용 원목 소비량 및 생산량 추이</a:t>
            </a:r>
          </a:p>
        </p:txBody>
      </p:sp>
      <p:sp>
        <p:nvSpPr>
          <p:cNvPr id="32829" name="Rectangle 61"/>
          <p:cNvSpPr>
            <a:spLocks noChangeArrowheads="1"/>
          </p:cNvSpPr>
          <p:nvPr/>
        </p:nvSpPr>
        <p:spPr bwMode="auto">
          <a:xfrm>
            <a:off x="406400" y="3068638"/>
            <a:ext cx="84867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합판 소비량의 증가로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1988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년부터 합판 순수입국으로 전환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- 1995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년 합판 전체 소비량의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55%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를 인도네시아 수입합판에 의존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미국의 구조용 합판 생산량 추이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(1999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년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총 생산량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: 504,000 x 10</a:t>
            </a:r>
            <a:r>
              <a:rPr lang="en-US" altLang="ko-KR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  <a:r>
              <a:rPr lang="en-US" altLang="ko-KR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(3/8inch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두께 기준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- 1994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년 최대 생산을 한 이후 매년 약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10%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씩 감소</a:t>
            </a:r>
            <a:r>
              <a:rPr lang="ko-KR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aphicFrame>
        <p:nvGraphicFramePr>
          <p:cNvPr id="32893" name="Group 125"/>
          <p:cNvGraphicFramePr>
            <a:graphicFrameLocks noGrp="1"/>
          </p:cNvGraphicFramePr>
          <p:nvPr>
            <p:ph sz="half" idx="2"/>
          </p:nvPr>
        </p:nvGraphicFramePr>
        <p:xfrm>
          <a:off x="539750" y="1600200"/>
          <a:ext cx="8142288" cy="1463040"/>
        </p:xfrm>
        <a:graphic>
          <a:graphicData uri="http://schemas.openxmlformats.org/drawingml/2006/table">
            <a:tbl>
              <a:tblPr/>
              <a:tblGrid>
                <a:gridCol w="1368425"/>
                <a:gridCol w="935038"/>
                <a:gridCol w="973137"/>
                <a:gridCol w="973138"/>
                <a:gridCol w="973137"/>
                <a:gridCol w="973138"/>
                <a:gridCol w="973137"/>
                <a:gridCol w="973138"/>
              </a:tblGrid>
              <a:tr h="3317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연도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원목소비량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천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활엽수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2,270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3,576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3,356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2,203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1,889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1,037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침엽수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합판생산량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천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1,067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1,809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1,575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1,227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1,124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912</TotalTime>
  <Words>1014</Words>
  <Application>Microsoft PowerPoint</Application>
  <PresentationFormat>화면 슬라이드 쇼(4:3)</PresentationFormat>
  <Paragraphs>292</Paragraphs>
  <Slides>23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5" baseType="lpstr">
      <vt:lpstr>점과 선</vt:lpstr>
      <vt:lpstr>Image</vt:lpstr>
      <vt:lpstr>목질재료의 개념</vt:lpstr>
      <vt:lpstr>서론</vt:lpstr>
      <vt:lpstr>서론</vt:lpstr>
      <vt:lpstr>목질재료 제조</vt:lpstr>
      <vt:lpstr>제재산업의 최신동향 - I</vt:lpstr>
      <vt:lpstr>제재목 </vt:lpstr>
      <vt:lpstr>제재산업의 최신동향 - II</vt:lpstr>
      <vt:lpstr>제재산업의 최신동향 - II</vt:lpstr>
      <vt:lpstr>합판산업의 최신동향 - I</vt:lpstr>
      <vt:lpstr>합판산업의 최신동향 - II</vt:lpstr>
      <vt:lpstr>합판</vt:lpstr>
      <vt:lpstr>합판산업의 최신동향 - III</vt:lpstr>
      <vt:lpstr>합판산업의 최신동향 - III</vt:lpstr>
      <vt:lpstr>Particleboard의 최신동향 - I</vt:lpstr>
      <vt:lpstr>Particleboard의 최신동향 - I</vt:lpstr>
      <vt:lpstr>Particleboard</vt:lpstr>
      <vt:lpstr>Particleboard의 최신동향 - II</vt:lpstr>
      <vt:lpstr>중밀도섬유판의 최신동향 - I</vt:lpstr>
      <vt:lpstr>중밀도섬유판의 최신동향 - II</vt:lpstr>
      <vt:lpstr>MDF</vt:lpstr>
      <vt:lpstr>Oriented strandboard (OSB)</vt:lpstr>
      <vt:lpstr>구조용 복합재 </vt:lpstr>
      <vt:lpstr>집성재 (Glulam)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18</cp:revision>
  <dcterms:created xsi:type="dcterms:W3CDTF">2005-09-01T06:05:51Z</dcterms:created>
  <dcterms:modified xsi:type="dcterms:W3CDTF">2011-03-09T07:48:40Z</dcterms:modified>
</cp:coreProperties>
</file>