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67" r:id="rId4"/>
    <p:sldId id="258" r:id="rId5"/>
    <p:sldId id="259" r:id="rId6"/>
    <p:sldId id="273" r:id="rId7"/>
    <p:sldId id="269" r:id="rId8"/>
    <p:sldId id="260" r:id="rId9"/>
    <p:sldId id="270" r:id="rId10"/>
    <p:sldId id="261" r:id="rId11"/>
    <p:sldId id="271" r:id="rId12"/>
    <p:sldId id="266" r:id="rId13"/>
    <p:sldId id="262" r:id="rId14"/>
    <p:sldId id="263" r:id="rId15"/>
    <p:sldId id="272" r:id="rId16"/>
    <p:sldId id="264" r:id="rId17"/>
    <p:sldId id="268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66" autoAdjust="0"/>
  </p:normalViewPr>
  <p:slideViewPr>
    <p:cSldViewPr>
      <p:cViewPr varScale="1">
        <p:scale>
          <a:sx n="67" d="100"/>
          <a:sy n="67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EC6980-D60B-4B36-9B59-94836AB489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A3711-C934-4EBA-BAC1-28E77B95944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72236-C75D-491C-B28A-78C2E8C3D40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A282C3-3211-4CF6-B5BE-DB89F64476F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1C960-A109-4838-9044-145FC661E72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369074-6BB4-4BF8-8CFE-A2624A23019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794E2-A73F-4931-9A7C-9DBB95A7E76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7EE0A0-6C8F-4931-A91A-ED9ECF14406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C30D53-33A3-4593-BE34-123CD56A799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81FA55-7842-496E-A0DF-355C1557A17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2F7A3-CBC5-4274-8B4B-1C6E73F9E14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A221A-2E78-416B-AA0D-7C659766CF1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AD06AC9-9DDB-4BBE-B8C6-4342A40D4AB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en-US" altLang="ko-KR" sz="4400"/>
              <a:t>Oriented Strandboard (OSB) </a:t>
            </a:r>
            <a:br>
              <a:rPr lang="en-US" altLang="ko-KR" sz="4400"/>
            </a:br>
            <a:r>
              <a:rPr lang="en-US" altLang="ko-KR" sz="3200"/>
              <a:t>- </a:t>
            </a:r>
            <a:r>
              <a:rPr lang="ko-KR" altLang="en-US" sz="3200"/>
              <a:t>구조용 판상재료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제조공정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4721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압체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단속식 열압기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1) </a:t>
            </a:r>
            <a:r>
              <a:rPr lang="ko-KR" altLang="en-US" sz="1800"/>
              <a:t>유럽에서 주로 사용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다단식 열압기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1) </a:t>
            </a:r>
            <a:r>
              <a:rPr lang="ko-KR" altLang="en-US" sz="1800"/>
              <a:t>북미에서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2) 3.66 x 12.2m </a:t>
            </a:r>
            <a:r>
              <a:rPr lang="ko-KR" altLang="en-US" sz="1800"/>
              <a:t>의 열판을 이용하여 </a:t>
            </a:r>
            <a:r>
              <a:rPr lang="en-US" altLang="ko-KR" sz="1800"/>
              <a:t>2.74 x 7.62m</a:t>
            </a:r>
            <a:r>
              <a:rPr lang="ko-KR" altLang="en-US" sz="1800"/>
              <a:t>의 매트 생산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연속식 열압기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1) </a:t>
            </a:r>
            <a:r>
              <a:rPr lang="ko-KR" altLang="en-US" sz="1800"/>
              <a:t>성형공정으로부터 바로 매트를 공급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</a:t>
            </a:r>
            <a:r>
              <a:rPr lang="en-US" altLang="ko-KR" sz="1800"/>
              <a:t>2) </a:t>
            </a:r>
            <a:r>
              <a:rPr lang="ko-KR" altLang="en-US" sz="1800"/>
              <a:t>압축밸트를 통과하며 열과 압력이 매트에 가해지며 접착제 경화 </a:t>
            </a:r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/>
              <a:t>제조공정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4721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압체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열압온도는 </a:t>
            </a:r>
            <a:r>
              <a:rPr lang="en-US" altLang="ko-KR" sz="1800"/>
              <a:t>175~205</a:t>
            </a:r>
            <a:r>
              <a:rPr lang="en-US" altLang="ko-KR" sz="1800">
                <a:latin typeface="Arial" charset="0"/>
                <a:cs typeface="Arial" charset="0"/>
              </a:rPr>
              <a:t>°</a:t>
            </a:r>
            <a:r>
              <a:rPr lang="en-US" altLang="ko-KR" sz="1800"/>
              <a:t>C, </a:t>
            </a:r>
            <a:r>
              <a:rPr lang="ko-KR" altLang="en-US" sz="1800"/>
              <a:t>그리고 열압시간은 </a:t>
            </a:r>
            <a:r>
              <a:rPr lang="en-US" altLang="ko-KR" sz="1800"/>
              <a:t>3~6</a:t>
            </a:r>
            <a:r>
              <a:rPr lang="ko-KR" altLang="en-US" sz="1800"/>
              <a:t>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열전도율은 두께 제곱에 비례</a:t>
            </a:r>
            <a:r>
              <a:rPr lang="en-US" altLang="ko-KR" sz="1800"/>
              <a:t>: 38mm</a:t>
            </a:r>
            <a:r>
              <a:rPr lang="ko-KR" altLang="en-US" sz="1800"/>
              <a:t>인 </a:t>
            </a:r>
            <a:r>
              <a:rPr lang="en-US" altLang="ko-KR" sz="1800"/>
              <a:t>OSB</a:t>
            </a:r>
            <a:r>
              <a:rPr lang="ko-KR" altLang="en-US" sz="1800"/>
              <a:t>의 경우 </a:t>
            </a:r>
            <a:r>
              <a:rPr lang="en-US" altLang="ko-KR" sz="1800"/>
              <a:t>19mm</a:t>
            </a:r>
            <a:r>
              <a:rPr lang="ko-KR" altLang="en-US" sz="1800"/>
              <a:t>인 것에 비해 </a:t>
            </a:r>
            <a:r>
              <a:rPr lang="en-US" altLang="ko-KR" sz="1800"/>
              <a:t>4</a:t>
            </a:r>
            <a:r>
              <a:rPr lang="ko-KR" altLang="en-US" sz="1800"/>
              <a:t>배정도 더 소요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두꺼운 </a:t>
            </a:r>
            <a:r>
              <a:rPr lang="en-US" altLang="ko-KR" sz="1800"/>
              <a:t>OSB</a:t>
            </a:r>
            <a:r>
              <a:rPr lang="ko-KR" altLang="en-US" sz="1800"/>
              <a:t>인 경우 열압속도가 느리고 고비용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장시간의 열압스케줄은 표면을 손상시키며 생산량은 감소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경화 촉진을 위해 고주파 가열 및 증기분사 방법을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압체 압력은 </a:t>
            </a:r>
            <a:r>
              <a:rPr lang="en-US" altLang="ko-KR" sz="1800"/>
              <a:t>700~800psi </a:t>
            </a:r>
            <a:r>
              <a:rPr lang="ko-KR" altLang="en-US" sz="1800"/>
              <a:t>적용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완전 경화를 위해 열압 후 </a:t>
            </a:r>
            <a:r>
              <a:rPr lang="en-US" altLang="ko-KR" sz="1800"/>
              <a:t>24</a:t>
            </a:r>
            <a:r>
              <a:rPr lang="ko-KR" altLang="en-US" sz="1800"/>
              <a:t>시간 동안 고온상태로 잔적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충분한 시간동안 고온 잔적은 열압시간을 감소시키며 생산량을 증가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제조설비 투자비용</a:t>
            </a:r>
            <a:r>
              <a:rPr lang="en-US" altLang="ko-KR" sz="1800"/>
              <a:t>: 6,000~12,000</a:t>
            </a:r>
            <a:r>
              <a:rPr lang="ko-KR" altLang="en-US" sz="1800"/>
              <a:t>만 달러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10" name="Object 14"/>
          <p:cNvGraphicFramePr>
            <a:graphicFrameLocks noChangeAspect="1"/>
          </p:cNvGraphicFramePr>
          <p:nvPr>
            <p:ph sz="quarter" idx="1"/>
          </p:nvPr>
        </p:nvGraphicFramePr>
        <p:xfrm>
          <a:off x="684213" y="549275"/>
          <a:ext cx="3743325" cy="2587625"/>
        </p:xfrm>
        <a:graphic>
          <a:graphicData uri="http://schemas.openxmlformats.org/presentationml/2006/ole">
            <p:oleObj spid="_x0000_s157710" name="Image" r:id="rId3" imgW="9295238" imgH="6425397" progId="">
              <p:embed/>
            </p:oleObj>
          </a:graphicData>
        </a:graphic>
      </p:graphicFrame>
      <p:graphicFrame>
        <p:nvGraphicFramePr>
          <p:cNvPr id="157712" name="Object 16"/>
          <p:cNvGraphicFramePr>
            <a:graphicFrameLocks noChangeAspect="1"/>
          </p:cNvGraphicFramePr>
          <p:nvPr>
            <p:ph sz="quarter" idx="2"/>
          </p:nvPr>
        </p:nvGraphicFramePr>
        <p:xfrm>
          <a:off x="4787900" y="549275"/>
          <a:ext cx="3743325" cy="2563813"/>
        </p:xfrm>
        <a:graphic>
          <a:graphicData uri="http://schemas.openxmlformats.org/presentationml/2006/ole">
            <p:oleObj spid="_x0000_s157712" name="Image" r:id="rId4" imgW="6819048" imgH="6222222" progId="">
              <p:embed/>
            </p:oleObj>
          </a:graphicData>
        </a:graphic>
      </p:graphicFrame>
      <p:graphicFrame>
        <p:nvGraphicFramePr>
          <p:cNvPr id="157715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684213" y="3644900"/>
          <a:ext cx="3743325" cy="2589213"/>
        </p:xfrm>
        <a:graphic>
          <a:graphicData uri="http://schemas.openxmlformats.org/presentationml/2006/ole">
            <p:oleObj spid="_x0000_s157715" name="Image" r:id="rId5" imgW="5824740" imgH="4187960" progId="">
              <p:embed/>
            </p:oleObj>
          </a:graphicData>
        </a:graphic>
      </p:graphicFrame>
      <p:graphicFrame>
        <p:nvGraphicFramePr>
          <p:cNvPr id="157718" name="Object 22"/>
          <p:cNvGraphicFramePr>
            <a:graphicFrameLocks noChangeAspect="1"/>
          </p:cNvGraphicFramePr>
          <p:nvPr>
            <p:ph sz="quarter" idx="4"/>
          </p:nvPr>
        </p:nvGraphicFramePr>
        <p:xfrm>
          <a:off x="4787900" y="3644900"/>
          <a:ext cx="3743325" cy="2592388"/>
        </p:xfrm>
        <a:graphic>
          <a:graphicData uri="http://schemas.openxmlformats.org/presentationml/2006/ole">
            <p:oleObj spid="_x0000_s157718" name="Image" r:id="rId6" imgW="7911111" imgH="62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수종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165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초기 </a:t>
            </a:r>
            <a:r>
              <a:rPr lang="en-US" altLang="ko-KR" sz="2000" b="1"/>
              <a:t>OSB </a:t>
            </a:r>
            <a:r>
              <a:rPr lang="ko-KR" altLang="en-US" sz="2000" b="1"/>
              <a:t>공장</a:t>
            </a:r>
            <a:r>
              <a:rPr lang="ko-KR" altLang="en-US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사시나무 </a:t>
            </a:r>
            <a:r>
              <a:rPr lang="en-US" altLang="ko-KR" sz="1800"/>
              <a:t>(aspen)</a:t>
            </a:r>
            <a:r>
              <a:rPr lang="ko-KR" altLang="en-US" sz="1800"/>
              <a:t>을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가격이 저렴하고 공급량이 충분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미배향 판상재료인 </a:t>
            </a:r>
            <a:r>
              <a:rPr lang="en-US" altLang="ko-KR" sz="1800"/>
              <a:t>Waferboard</a:t>
            </a:r>
            <a:r>
              <a:rPr lang="ko-KR" altLang="en-US" sz="1800"/>
              <a:t>를 생산 </a:t>
            </a:r>
          </a:p>
          <a:p>
            <a:pPr>
              <a:lnSpc>
                <a:spcPct val="130000"/>
              </a:lnSpc>
            </a:pPr>
            <a:endParaRPr lang="ko-KR" altLang="en-US" sz="1800" b="1"/>
          </a:p>
          <a:p>
            <a:pPr>
              <a:lnSpc>
                <a:spcPct val="130000"/>
              </a:lnSpc>
            </a:pPr>
            <a:r>
              <a:rPr lang="ko-KR" altLang="en-US" sz="2000" b="1"/>
              <a:t>강도 높은 </a:t>
            </a:r>
            <a:r>
              <a:rPr lang="en-US" altLang="ko-KR" sz="2000" b="1"/>
              <a:t>OSB </a:t>
            </a:r>
            <a:r>
              <a:rPr lang="ko-KR" altLang="en-US" sz="2000" b="1"/>
              <a:t>개발 후 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합판시장과 경쟁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구조용 판상재료의 강도 평가에 대한 새로운 방법의 등장 </a:t>
            </a:r>
            <a:r>
              <a:rPr lang="en-US" altLang="ko-KR" sz="1800"/>
              <a:t>(APA, 1994, 1992: CSA 1994)</a:t>
            </a:r>
            <a:r>
              <a:rPr lang="ko-KR" altLang="en-US" sz="1800"/>
              <a:t>과 함께 우위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저밀도</a:t>
            </a:r>
            <a:r>
              <a:rPr lang="en-US" altLang="ko-KR" sz="1800"/>
              <a:t>, </a:t>
            </a:r>
            <a:r>
              <a:rPr lang="ko-KR" altLang="en-US" sz="1800"/>
              <a:t>중밀도 수종이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남부소나무</a:t>
            </a:r>
            <a:r>
              <a:rPr lang="en-US" altLang="ko-KR" sz="1800"/>
              <a:t>, </a:t>
            </a:r>
            <a:r>
              <a:rPr lang="ko-KR" altLang="en-US" sz="1800"/>
              <a:t>가문비나무</a:t>
            </a:r>
            <a:r>
              <a:rPr lang="en-US" altLang="ko-KR" sz="1800"/>
              <a:t>, </a:t>
            </a:r>
            <a:r>
              <a:rPr lang="ko-KR" altLang="en-US" sz="1800"/>
              <a:t>자작나무</a:t>
            </a:r>
            <a:r>
              <a:rPr lang="en-US" altLang="ko-KR" sz="1800"/>
              <a:t>, </a:t>
            </a:r>
            <a:r>
              <a:rPr lang="ko-KR" altLang="en-US" sz="1800"/>
              <a:t>튜울립나무</a:t>
            </a:r>
            <a:r>
              <a:rPr lang="en-US" altLang="ko-KR" sz="1800"/>
              <a:t>, </a:t>
            </a:r>
            <a:r>
              <a:rPr lang="ko-KR" altLang="en-US" sz="1800"/>
              <a:t>풍나무</a:t>
            </a:r>
            <a:r>
              <a:rPr lang="en-US" altLang="ko-KR" sz="1800"/>
              <a:t>, </a:t>
            </a:r>
            <a:r>
              <a:rPr lang="ko-KR" altLang="en-US" sz="1800"/>
              <a:t>너도밤나무 등이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고밀도의 너도밤나무와 저밀도의 사시나무가 혼합 사용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접착제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165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사용 접착제 종류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내수성을 가지고 있는  </a:t>
            </a:r>
            <a:r>
              <a:rPr lang="en-US" altLang="ko-KR" sz="1800"/>
              <a:t>PF </a:t>
            </a:r>
            <a:r>
              <a:rPr lang="ko-KR" altLang="en-US" sz="1800"/>
              <a:t>또는 </a:t>
            </a:r>
            <a:r>
              <a:rPr lang="en-US" altLang="ko-KR" sz="1800"/>
              <a:t>MDI </a:t>
            </a:r>
            <a:r>
              <a:rPr lang="ko-KR" altLang="en-US" sz="1800"/>
              <a:t>수지 사용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PF</a:t>
            </a:r>
            <a:r>
              <a:rPr lang="ko-KR" altLang="en-US" sz="1800"/>
              <a:t>는 가격 면에서 </a:t>
            </a:r>
            <a:r>
              <a:rPr lang="en-US" altLang="ko-KR" sz="1800"/>
              <a:t>MDI</a:t>
            </a:r>
            <a:r>
              <a:rPr lang="ko-KR" altLang="en-US" sz="1800"/>
              <a:t>의 </a:t>
            </a:r>
            <a:r>
              <a:rPr lang="en-US" altLang="ko-KR" sz="1800">
                <a:latin typeface="Arial"/>
              </a:rPr>
              <a:t>¼</a:t>
            </a:r>
            <a:r>
              <a:rPr lang="en-US" altLang="ko-KR" sz="1800"/>
              <a:t> </a:t>
            </a:r>
            <a:r>
              <a:rPr lang="ko-KR" altLang="en-US" sz="1800"/>
              <a:t>수준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PF</a:t>
            </a:r>
            <a:r>
              <a:rPr lang="ko-KR" altLang="en-US" sz="1800"/>
              <a:t>접착제의 경우 분말상의 접착제도 공급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MDI</a:t>
            </a:r>
            <a:r>
              <a:rPr lang="ko-KR" altLang="en-US" sz="1800"/>
              <a:t>의 장점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 </a:t>
            </a:r>
            <a:r>
              <a:rPr lang="en-US" altLang="ko-KR" sz="1800"/>
              <a:t>1) </a:t>
            </a:r>
            <a:r>
              <a:rPr lang="ko-KR" altLang="en-US" sz="1800"/>
              <a:t>담색으로 제품 표면의 색이 밝음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  2) </a:t>
            </a:r>
            <a:r>
              <a:rPr lang="ko-KR" altLang="en-US" sz="1800"/>
              <a:t>접착제 제조시 물의 사용이 필요없음</a:t>
            </a:r>
            <a:r>
              <a:rPr lang="en-US" altLang="ko-KR" sz="1800"/>
              <a:t>.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경화를 위해 목재내의 수분을 이용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높은 함수율의 스트렌드에서도 접착이 가능해 건조공정에서의 생산량 증가 가능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 </a:t>
            </a:r>
            <a:r>
              <a:rPr lang="en-US" altLang="ko-KR" sz="1800"/>
              <a:t>3) </a:t>
            </a:r>
            <a:r>
              <a:rPr lang="ko-KR" altLang="en-US" sz="1800"/>
              <a:t>경화에 필요한 시간 단축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열압시간 단축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표층에 </a:t>
            </a:r>
            <a:r>
              <a:rPr lang="en-US" altLang="ko-KR" sz="1800"/>
              <a:t>PF </a:t>
            </a:r>
            <a:r>
              <a:rPr lang="ko-KR" altLang="en-US" sz="1800"/>
              <a:t>수지를 심층에 </a:t>
            </a:r>
            <a:r>
              <a:rPr lang="en-US" altLang="ko-KR" sz="1800"/>
              <a:t>MDI </a:t>
            </a:r>
            <a:r>
              <a:rPr lang="ko-KR" altLang="en-US" sz="1800"/>
              <a:t>수지를 이용하여 보드 생산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유해한 증기 노출의 위험성 존재 </a:t>
            </a:r>
            <a:r>
              <a:rPr lang="en-US" altLang="ko-KR" sz="1800"/>
              <a:t>(VOC, </a:t>
            </a:r>
            <a:r>
              <a:rPr lang="ko-KR" altLang="en-US" sz="1800"/>
              <a:t>포름알데하이드 방산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경화된 수지는 습윤상태에 노출 무방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접착제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993063" cy="56165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기타 </a:t>
            </a:r>
            <a:r>
              <a:rPr lang="ko-KR" altLang="en-US" sz="1800" b="1"/>
              <a:t>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PF </a:t>
            </a:r>
            <a:r>
              <a:rPr lang="ko-KR" altLang="en-US" sz="1800"/>
              <a:t>수지의 일부를 리그닌으로 대체</a:t>
            </a:r>
            <a:r>
              <a:rPr lang="en-US" altLang="ko-KR" sz="1800"/>
              <a:t>: </a:t>
            </a:r>
            <a:r>
              <a:rPr lang="ko-KR" altLang="en-US" sz="1800"/>
              <a:t>리그노설포네이트 사용 </a:t>
            </a:r>
            <a:r>
              <a:rPr lang="en-US" altLang="ko-KR" sz="1800"/>
              <a:t>(35%</a:t>
            </a:r>
            <a:r>
              <a:rPr lang="ko-KR" altLang="en-US" sz="1800"/>
              <a:t>까지 대체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크라프트 펄프의 흑액으로부터 정제된 크라프트 리그닌도 이용 가능성 보유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/>
              <a:t>용도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165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구조용 판상재료 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경골 구조건축물의 지붕</a:t>
            </a:r>
            <a:r>
              <a:rPr lang="en-US" altLang="ko-KR" sz="1800"/>
              <a:t>, </a:t>
            </a:r>
            <a:r>
              <a:rPr lang="ko-KR" altLang="en-US" sz="1800"/>
              <a:t>벽 덮개</a:t>
            </a:r>
            <a:r>
              <a:rPr lang="en-US" altLang="ko-KR" sz="1800"/>
              <a:t>, </a:t>
            </a:r>
            <a:r>
              <a:rPr lang="ko-KR" altLang="en-US" sz="1800"/>
              <a:t>바닥용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I-joist</a:t>
            </a:r>
            <a:r>
              <a:rPr lang="ko-KR" altLang="en-US" sz="1800"/>
              <a:t>의 </a:t>
            </a:r>
            <a:r>
              <a:rPr lang="en-US" altLang="ko-KR" sz="1800"/>
              <a:t>web</a:t>
            </a:r>
            <a:r>
              <a:rPr lang="ko-KR" altLang="en-US" sz="1800"/>
              <a:t>으로 가장 많이 사용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endParaRPr lang="ko-KR" altLang="en-US" sz="1800" b="1"/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기타 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수지의 종류와 함지율</a:t>
            </a:r>
            <a:r>
              <a:rPr lang="en-US" altLang="ko-KR" sz="1800"/>
              <a:t>, </a:t>
            </a:r>
            <a:r>
              <a:rPr lang="ko-KR" altLang="en-US" sz="1800"/>
              <a:t>함수율</a:t>
            </a:r>
            <a:r>
              <a:rPr lang="en-US" altLang="ko-KR" sz="1800"/>
              <a:t>, </a:t>
            </a:r>
            <a:r>
              <a:rPr lang="ko-KR" altLang="en-US" sz="1800"/>
              <a:t>공정변수</a:t>
            </a:r>
            <a:r>
              <a:rPr lang="en-US" altLang="ko-KR" sz="1800"/>
              <a:t>, </a:t>
            </a:r>
            <a:r>
              <a:rPr lang="ko-KR" altLang="en-US" sz="1800"/>
              <a:t>스트렌드의 형상에 따라 강도 조절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스트렌드의 배향비율 </a:t>
            </a:r>
            <a:r>
              <a:rPr lang="en-US" altLang="ko-KR" sz="1800"/>
              <a:t>- </a:t>
            </a:r>
            <a:r>
              <a:rPr lang="ko-KR" altLang="en-US" sz="1800"/>
              <a:t>평행</a:t>
            </a:r>
            <a:r>
              <a:rPr lang="en-US" altLang="ko-KR" sz="1800"/>
              <a:t>:</a:t>
            </a:r>
            <a:r>
              <a:rPr lang="ko-KR" altLang="en-US" sz="1800"/>
              <a:t>직각 </a:t>
            </a:r>
            <a:r>
              <a:rPr lang="en-US" altLang="ko-KR" sz="1800"/>
              <a:t>= 3~4:1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배향성을 가지고 있지 않은 </a:t>
            </a:r>
            <a:r>
              <a:rPr lang="en-US" altLang="ko-KR" sz="1800"/>
              <a:t>waferboard</a:t>
            </a:r>
            <a:r>
              <a:rPr lang="ko-KR" altLang="en-US" sz="1800"/>
              <a:t>의 휨강도 </a:t>
            </a:r>
            <a:r>
              <a:rPr lang="en-US" altLang="ko-KR" sz="1800"/>
              <a:t>2,500psi</a:t>
            </a:r>
            <a:r>
              <a:rPr lang="ko-KR" altLang="en-US" sz="1800"/>
              <a:t>이며 </a:t>
            </a:r>
            <a:r>
              <a:rPr lang="en-US" altLang="ko-KR" sz="1800"/>
              <a:t>OSB</a:t>
            </a:r>
            <a:r>
              <a:rPr lang="ko-KR" altLang="en-US" sz="1800"/>
              <a:t>의 목리평행방향 휨강도는 </a:t>
            </a:r>
            <a:r>
              <a:rPr lang="en-US" altLang="ko-KR" sz="1800"/>
              <a:t>4,200psi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OSB</a:t>
            </a:r>
            <a:r>
              <a:rPr lang="ko-KR" altLang="en-US" sz="1800"/>
              <a:t>의 밀도</a:t>
            </a:r>
            <a:r>
              <a:rPr lang="en-US" altLang="ko-KR" sz="1800"/>
              <a:t>: 640~670 kg/m</a:t>
            </a:r>
            <a:r>
              <a:rPr lang="en-US" altLang="ko-KR" sz="1800" baseline="30000"/>
              <a:t>3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밀도가 낮으면 강도적 성질은 저하되며 높은 밀도의 </a:t>
            </a:r>
            <a:r>
              <a:rPr lang="en-US" altLang="ko-KR" sz="1800"/>
              <a:t>OSB</a:t>
            </a:r>
            <a:r>
              <a:rPr lang="ko-KR" altLang="en-US" sz="1800"/>
              <a:t>는 많은 양의 목재를 사용해 비효율적 임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- 370~480 kg/m</a:t>
            </a:r>
            <a:r>
              <a:rPr lang="en-US" altLang="ko-KR" sz="1800" baseline="30000"/>
              <a:t>3</a:t>
            </a:r>
            <a:r>
              <a:rPr lang="ko-KR" altLang="en-US" sz="1800"/>
              <a:t>의 밀도를 지니는 수종에 </a:t>
            </a:r>
            <a:r>
              <a:rPr lang="en-US" altLang="ko-KR" sz="1800"/>
              <a:t>OSB</a:t>
            </a:r>
            <a:r>
              <a:rPr lang="ko-KR" altLang="en-US" sz="1800"/>
              <a:t>의 밀도조건에 맞추는 것이 가장 이상적 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기타 용도</a:t>
            </a:r>
            <a:r>
              <a:rPr lang="en-US" altLang="ko-KR" sz="1800"/>
              <a:t>: </a:t>
            </a:r>
            <a:r>
              <a:rPr lang="ko-KR" altLang="en-US" sz="1800"/>
              <a:t>가구심재</a:t>
            </a:r>
            <a:r>
              <a:rPr lang="en-US" altLang="ko-KR" sz="1800"/>
              <a:t>, </a:t>
            </a:r>
            <a:r>
              <a:rPr lang="ko-KR" altLang="en-US" sz="1800"/>
              <a:t>몰딩</a:t>
            </a:r>
            <a:r>
              <a:rPr lang="en-US" altLang="ko-KR" sz="1800"/>
              <a:t>, </a:t>
            </a:r>
            <a:r>
              <a:rPr lang="ko-KR" altLang="en-US" sz="1800"/>
              <a:t>목공심재</a:t>
            </a:r>
            <a:r>
              <a:rPr lang="en-US" altLang="ko-KR" sz="1800"/>
              <a:t>, </a:t>
            </a:r>
            <a:r>
              <a:rPr lang="ko-KR" altLang="en-US" sz="1800"/>
              <a:t>팔레트 등에 적용 가능</a:t>
            </a:r>
            <a:r>
              <a:rPr lang="ko-KR" altLang="en-US" sz="1600"/>
              <a:t>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AutoShape 19" descr="OSB_00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166933" name="Picture 21" descr="OSB_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620713"/>
            <a:ext cx="3529013" cy="2736850"/>
          </a:xfrm>
          <a:noFill/>
          <a:ln/>
        </p:spPr>
      </p:pic>
      <p:pic>
        <p:nvPicPr>
          <p:cNvPr id="166936" name="Picture 24" descr="OSB_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620713"/>
            <a:ext cx="3529012" cy="2736850"/>
          </a:xfrm>
          <a:noFill/>
          <a:ln/>
        </p:spPr>
      </p:pic>
      <p:pic>
        <p:nvPicPr>
          <p:cNvPr id="166940" name="Picture 28" descr="OSB_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3573463"/>
            <a:ext cx="3529012" cy="2736850"/>
          </a:xfrm>
          <a:noFill/>
          <a:ln/>
        </p:spPr>
      </p:pic>
      <p:pic>
        <p:nvPicPr>
          <p:cNvPr id="166944" name="Picture 32" descr="OSB_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59338" y="3573463"/>
            <a:ext cx="3529012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서론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소개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- 1980</a:t>
            </a:r>
            <a:r>
              <a:rPr lang="ko-KR" altLang="en-US" sz="1800"/>
              <a:t>년대 </a:t>
            </a:r>
            <a:r>
              <a:rPr lang="en-US" altLang="ko-KR" sz="1800"/>
              <a:t>Canada</a:t>
            </a:r>
            <a:r>
              <a:rPr lang="ko-KR" altLang="en-US" sz="1800"/>
              <a:t>의 </a:t>
            </a:r>
            <a:r>
              <a:rPr lang="en-US" altLang="ko-KR" sz="1800"/>
              <a:t>waferboard</a:t>
            </a:r>
            <a:r>
              <a:rPr lang="ko-KR" altLang="en-US" sz="1800"/>
              <a:t>를 개량한 형태로 개발되어 시판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질이 낮은 목재 자원을 원료로 하며 자원효율적인 자원 이용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OSB</a:t>
            </a:r>
            <a:r>
              <a:rPr lang="ko-KR" altLang="en-US" sz="1800"/>
              <a:t>의 생산비용이 저렴하고 직접적인 비용기준에서 합판에 경쟁 우위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표준크기</a:t>
            </a:r>
            <a:r>
              <a:rPr lang="en-US" altLang="ko-KR" sz="1800"/>
              <a:t>: 1.22 x 2.44m</a:t>
            </a:r>
            <a:r>
              <a:rPr lang="ko-KR" altLang="en-US" sz="1800"/>
              <a:t>로 제조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높은 전단강도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- 1985</a:t>
            </a:r>
            <a:r>
              <a:rPr lang="ko-KR" altLang="en-US" sz="1800"/>
              <a:t>년 </a:t>
            </a:r>
            <a:r>
              <a:rPr lang="en-US" altLang="ko-KR" sz="1800"/>
              <a:t>~ 1999</a:t>
            </a:r>
            <a:r>
              <a:rPr lang="ko-KR" altLang="en-US" sz="1800"/>
              <a:t>년</a:t>
            </a:r>
            <a:r>
              <a:rPr lang="en-US" altLang="ko-KR" sz="1800"/>
              <a:t>: </a:t>
            </a:r>
            <a:r>
              <a:rPr lang="ko-KR" altLang="en-US" sz="1800"/>
              <a:t>미국에서 연간 생산량이 </a:t>
            </a:r>
            <a:r>
              <a:rPr lang="en-US" altLang="ko-KR" sz="1800"/>
              <a:t>300% </a:t>
            </a:r>
            <a:r>
              <a:rPr lang="ko-KR" altLang="en-US" sz="1800"/>
              <a:t>증가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- 2020</a:t>
            </a:r>
            <a:r>
              <a:rPr lang="ko-KR" altLang="en-US" sz="1800"/>
              <a:t>년 구조용 판상재료 시장의 </a:t>
            </a:r>
            <a:r>
              <a:rPr lang="en-US" altLang="ko-KR" sz="1800"/>
              <a:t>50%</a:t>
            </a:r>
            <a:r>
              <a:rPr lang="ko-KR" altLang="en-US" sz="1800"/>
              <a:t>를 차지할 것으로 예측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- 1999</a:t>
            </a:r>
            <a:r>
              <a:rPr lang="ko-KR" altLang="en-US" sz="1800"/>
              <a:t>년 </a:t>
            </a:r>
            <a:r>
              <a:rPr lang="en-US" altLang="ko-KR" sz="1800"/>
              <a:t>OSB </a:t>
            </a:r>
            <a:r>
              <a:rPr lang="ko-KR" altLang="en-US" sz="1800"/>
              <a:t>소비량이 구조용 합판의 소비량을 초과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전세계적으로 </a:t>
            </a:r>
            <a:r>
              <a:rPr lang="en-US" altLang="ko-KR" sz="1800"/>
              <a:t>400</a:t>
            </a:r>
            <a:r>
              <a:rPr lang="ko-KR" altLang="en-US" sz="1800"/>
              <a:t>개의 </a:t>
            </a:r>
            <a:r>
              <a:rPr lang="en-US" altLang="ko-KR" sz="1800"/>
              <a:t>OSB </a:t>
            </a:r>
            <a:r>
              <a:rPr lang="ko-KR" altLang="en-US" sz="1800"/>
              <a:t>공장이 가동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직경이 작은 원목 또는 짧은 원목토막이 층상구조를 가지게 되는 </a:t>
            </a:r>
            <a:r>
              <a:rPr lang="en-US" altLang="ko-KR" sz="1800"/>
              <a:t>strand</a:t>
            </a:r>
            <a:r>
              <a:rPr lang="ko-KR" altLang="en-US" sz="1800"/>
              <a:t>를 생산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합판용 단판의 수율이 </a:t>
            </a:r>
            <a:r>
              <a:rPr lang="en-US" altLang="ko-KR" sz="1800"/>
              <a:t>60~70%</a:t>
            </a:r>
            <a:r>
              <a:rPr lang="ko-KR" altLang="en-US" sz="1800"/>
              <a:t>인데 비해 </a:t>
            </a:r>
            <a:r>
              <a:rPr lang="en-US" altLang="ko-KR" sz="1800"/>
              <a:t>strand</a:t>
            </a:r>
            <a:r>
              <a:rPr lang="ko-KR" altLang="en-US" sz="1800"/>
              <a:t>의 수율은 </a:t>
            </a:r>
            <a:r>
              <a:rPr lang="en-US" altLang="ko-KR" sz="1800"/>
              <a:t>85~90%  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손실은 수피 및 </a:t>
            </a:r>
            <a:r>
              <a:rPr lang="en-US" altLang="ko-KR" sz="1800"/>
              <a:t>strand </a:t>
            </a:r>
            <a:r>
              <a:rPr lang="ko-KR" altLang="en-US" sz="1800"/>
              <a:t>제조 공정 중 파쇄되는 </a:t>
            </a:r>
            <a:r>
              <a:rPr lang="en-US" altLang="ko-KR" sz="1800"/>
              <a:t>strand</a:t>
            </a:r>
            <a:r>
              <a:rPr lang="ko-KR" altLang="en-US" sz="1800"/>
              <a:t>에 국한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결과적으로 </a:t>
            </a:r>
            <a:r>
              <a:rPr lang="en-US" altLang="ko-KR" sz="1800"/>
              <a:t>OSB</a:t>
            </a:r>
            <a:r>
              <a:rPr lang="ko-KR" altLang="en-US" sz="1800"/>
              <a:t>가 경제적으로 잇점을 보유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1" name="Picture 11" descr="021227-plywoo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620713"/>
            <a:ext cx="3384550" cy="2592387"/>
          </a:xfrm>
          <a:noFill/>
          <a:ln/>
        </p:spPr>
      </p:pic>
      <p:pic>
        <p:nvPicPr>
          <p:cNvPr id="163854" name="Picture 14" descr="OSB_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620713"/>
            <a:ext cx="3384550" cy="2592387"/>
          </a:xfrm>
          <a:noFill/>
          <a:ln/>
        </p:spPr>
      </p:pic>
      <p:pic>
        <p:nvPicPr>
          <p:cNvPr id="163858" name="Picture 18" descr="stamp_0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55650" y="3644900"/>
            <a:ext cx="3384550" cy="2592388"/>
          </a:xfrm>
          <a:noFill/>
          <a:ln/>
        </p:spPr>
      </p:pic>
      <p:pic>
        <p:nvPicPr>
          <p:cNvPr id="163862" name="Picture 22" descr="UNIPUROS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03800" y="3644900"/>
            <a:ext cx="3384550" cy="2555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제조공정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80400" cy="52562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원목 구입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원목의 크기에 구애를 받지 않음</a:t>
            </a:r>
            <a:r>
              <a:rPr lang="en-US" altLang="ko-KR" sz="1800"/>
              <a:t>.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일관된 수종혼합과 함수율을 유지 </a:t>
            </a:r>
            <a:r>
              <a:rPr lang="en-US" altLang="ko-KR" sz="1800"/>
              <a:t>(</a:t>
            </a:r>
            <a:r>
              <a:rPr lang="ko-KR" altLang="en-US" sz="1800"/>
              <a:t>공정 수정을 최소화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각 공장별 일 원목 소비량</a:t>
            </a:r>
            <a:r>
              <a:rPr lang="en-US" altLang="ko-KR" sz="1800"/>
              <a:t>: 1,000 ~ 2,400 m</a:t>
            </a:r>
            <a:r>
              <a:rPr lang="en-US" altLang="ko-KR" sz="1800" baseline="30000"/>
              <a:t>3</a:t>
            </a:r>
            <a:r>
              <a:rPr lang="en-US" altLang="ko-KR" sz="1800"/>
              <a:t>/</a:t>
            </a:r>
            <a:r>
              <a:rPr lang="ko-KR" altLang="en-US" sz="1800"/>
              <a:t>일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가열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Strand</a:t>
            </a:r>
            <a:r>
              <a:rPr lang="ko-KR" altLang="en-US" sz="1800"/>
              <a:t>로 절삭하기에 앞서 원목 토막을 가열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목재나 옹이를 연화시켜 절삭 시 동력 절감</a:t>
            </a:r>
            <a:r>
              <a:rPr lang="en-US" altLang="ko-KR" sz="1800"/>
              <a:t>, </a:t>
            </a:r>
            <a:r>
              <a:rPr lang="ko-KR" altLang="en-US" sz="1800"/>
              <a:t>고품질의 스트랜드 생산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증기</a:t>
            </a:r>
            <a:r>
              <a:rPr lang="en-US" altLang="ko-KR" sz="1800"/>
              <a:t>, </a:t>
            </a:r>
            <a:r>
              <a:rPr lang="ko-KR" altLang="en-US" sz="1800"/>
              <a:t>약알카리 용액</a:t>
            </a:r>
            <a:r>
              <a:rPr lang="en-US" altLang="ko-KR" sz="1800"/>
              <a:t>, </a:t>
            </a:r>
            <a:r>
              <a:rPr lang="ko-KR" altLang="en-US" sz="1800"/>
              <a:t>열수에 의한 분무 또는 이러한 방법의 조합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중심부의 온도가 </a:t>
            </a:r>
            <a:r>
              <a:rPr lang="en-US" altLang="ko-KR" sz="1800"/>
              <a:t>50~60C</a:t>
            </a:r>
            <a:r>
              <a:rPr lang="ko-KR" altLang="en-US" sz="1800"/>
              <a:t>에 도달하도록 가열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가열시간은 목재의 밀도</a:t>
            </a:r>
            <a:r>
              <a:rPr lang="en-US" altLang="ko-KR" sz="1800"/>
              <a:t>, </a:t>
            </a:r>
            <a:r>
              <a:rPr lang="ko-KR" altLang="en-US" sz="1800"/>
              <a:t>원목토막의 지름</a:t>
            </a:r>
            <a:r>
              <a:rPr lang="en-US" altLang="ko-KR" sz="1800"/>
              <a:t>, </a:t>
            </a:r>
            <a:r>
              <a:rPr lang="ko-KR" altLang="en-US" sz="1800"/>
              <a:t>초기목재온도</a:t>
            </a:r>
            <a:r>
              <a:rPr lang="en-US" altLang="ko-KR" sz="1800"/>
              <a:t>, </a:t>
            </a:r>
            <a:r>
              <a:rPr lang="ko-KR" altLang="en-US" sz="1800"/>
              <a:t>절삭 요구온도에 따라 차이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제조공정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08963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스트렌드 생산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긴 스트렌드를 사용 </a:t>
            </a:r>
            <a:r>
              <a:rPr lang="en-US" altLang="ko-KR" sz="1800"/>
              <a:t>(</a:t>
            </a:r>
            <a:r>
              <a:rPr lang="ko-KR" altLang="en-US" sz="1800"/>
              <a:t>기계적인 휨강도가 강한 판상재료 생산을 위해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두께에 대한 길이의 비율이 높고 두께가 일정한 얇은 스트렌드 </a:t>
            </a:r>
            <a:r>
              <a:rPr lang="en-US" altLang="ko-KR" sz="1800"/>
              <a:t>(</a:t>
            </a:r>
            <a:r>
              <a:rPr lang="ko-KR" altLang="en-US" sz="1800"/>
              <a:t>강도</a:t>
            </a:r>
            <a:r>
              <a:rPr lang="en-US" altLang="ko-KR" sz="1800"/>
              <a:t>, </a:t>
            </a:r>
            <a:r>
              <a:rPr lang="ko-KR" altLang="en-US" sz="1800"/>
              <a:t>치수안전성</a:t>
            </a:r>
            <a:r>
              <a:rPr lang="en-US" altLang="ko-KR" sz="1800"/>
              <a:t>, </a:t>
            </a:r>
            <a:r>
              <a:rPr lang="ko-KR" altLang="en-US" sz="1800"/>
              <a:t>재질의 균일성을 위해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원목이 필요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원반형 스트렌드 제조기 </a:t>
            </a:r>
            <a:r>
              <a:rPr lang="en-US" altLang="ko-KR" sz="1800"/>
              <a:t>(disk strander): 2.5m</a:t>
            </a:r>
            <a:r>
              <a:rPr lang="ko-KR" altLang="en-US" sz="1800"/>
              <a:t>의 원반에 </a:t>
            </a:r>
            <a:r>
              <a:rPr lang="en-US" altLang="ko-KR" sz="1800"/>
              <a:t>50</a:t>
            </a:r>
            <a:r>
              <a:rPr lang="ko-KR" altLang="en-US" sz="1800"/>
              <a:t>개의 칼날이 방사방향으로 정착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스트렌드 제조기는 </a:t>
            </a:r>
            <a:r>
              <a:rPr lang="en-US" altLang="ko-KR" sz="1800"/>
              <a:t>90</a:t>
            </a:r>
            <a:r>
              <a:rPr lang="ko-KR" altLang="en-US" sz="1800"/>
              <a:t>초에 </a:t>
            </a:r>
            <a:r>
              <a:rPr lang="en-US" altLang="ko-KR" sz="1800"/>
              <a:t>1</a:t>
            </a:r>
            <a:r>
              <a:rPr lang="ko-KR" altLang="en-US" sz="1800"/>
              <a:t>톤의 원목을 스트렌드화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목표 크기</a:t>
            </a:r>
            <a:r>
              <a:rPr lang="en-US" altLang="ko-KR" sz="1800"/>
              <a:t>: 15cm (</a:t>
            </a:r>
            <a:r>
              <a:rPr lang="ko-KR" altLang="en-US" sz="1800"/>
              <a:t>길이</a:t>
            </a:r>
            <a:r>
              <a:rPr lang="en-US" altLang="ko-KR" sz="1800"/>
              <a:t>), 0.75mm (</a:t>
            </a:r>
            <a:r>
              <a:rPr lang="ko-KR" altLang="en-US" sz="1800"/>
              <a:t>두께</a:t>
            </a:r>
            <a:r>
              <a:rPr lang="en-US" altLang="ko-KR" sz="1800"/>
              <a:t>), 2~5cm (</a:t>
            </a:r>
            <a:r>
              <a:rPr lang="ko-KR" altLang="en-US" sz="1800"/>
              <a:t>너비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두께는 판상재료의 성질과 수율 및 생산율 사이에서 바람직한 균형을 조절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3600" b="1"/>
              <a:t>프레이킹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프레이크 크기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활엽수의 경우 두께는 </a:t>
            </a:r>
            <a:r>
              <a:rPr lang="en-US" altLang="ko-KR" sz="1800"/>
              <a:t>0.254~0.726mm, </a:t>
            </a:r>
            <a:r>
              <a:rPr lang="ko-KR" altLang="en-US" sz="1800"/>
              <a:t>표면용은 </a:t>
            </a:r>
            <a:r>
              <a:rPr lang="en-US" altLang="ko-KR" sz="1800"/>
              <a:t>0.381mm </a:t>
            </a:r>
            <a:r>
              <a:rPr lang="ko-KR" altLang="en-US" sz="1800"/>
              <a:t>정도이고 코아용은 </a:t>
            </a:r>
            <a:r>
              <a:rPr lang="en-US" altLang="ko-KR" sz="1800"/>
              <a:t>0.635mm </a:t>
            </a:r>
            <a:r>
              <a:rPr lang="ko-KR" altLang="en-US" sz="1800"/>
              <a:t>길이는 </a:t>
            </a:r>
            <a:r>
              <a:rPr lang="en-US" altLang="ko-KR" sz="1800"/>
              <a:t>19.05~76.2mm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긴 플레이크 사용에 의해 보오드 강성 및 강도가 증가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폭은 두께와 길이보다 기계적 성질에 이치는 영향이 적음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이상적인 플레이크는 </a:t>
            </a:r>
            <a:r>
              <a:rPr lang="en-US" altLang="ko-KR" sz="1800"/>
              <a:t>0-90 </a:t>
            </a:r>
            <a:r>
              <a:rPr lang="ko-KR" altLang="en-US" sz="1800"/>
              <a:t>절삭방향에서 사주목지 없이 편평하고 평활하며 끝에 좌상없이 깨끗하게 절삭된 플레이크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플레이커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디스크 플레이커</a:t>
            </a:r>
            <a:r>
              <a:rPr lang="en-US" altLang="ko-KR" sz="1800"/>
              <a:t>: </a:t>
            </a:r>
            <a:r>
              <a:rPr lang="ko-KR" altLang="en-US" sz="1800"/>
              <a:t>원목과 제재폐재 등의 피삭재가 디스크레 가로로 송재되어 조절된 두께와 길이의 플레이크로 절삭되도록 교호로 고</a:t>
            </a:r>
            <a:r>
              <a:rPr lang="en-US" altLang="ko-KR" sz="1800"/>
              <a:t>, </a:t>
            </a:r>
            <a:r>
              <a:rPr lang="ko-KR" altLang="en-US" sz="1800"/>
              <a:t>저 부분으로 조합된 나이프가 방사방향으로 배치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링과 콘플레이커는 큰 칩을 플레이크로 만드는데 사용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제조공정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08963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건조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스트렌드의 함수율은 </a:t>
            </a:r>
            <a:r>
              <a:rPr lang="en-US" altLang="ko-KR" sz="1800"/>
              <a:t>2~6%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회전형 </a:t>
            </a:r>
            <a:r>
              <a:rPr lang="en-US" altLang="ko-KR" sz="1800"/>
              <a:t>(</a:t>
            </a:r>
            <a:r>
              <a:rPr lang="ko-KR" altLang="en-US" sz="1800"/>
              <a:t>의복형 건조기와 비슷</a:t>
            </a:r>
            <a:r>
              <a:rPr lang="en-US" altLang="ko-KR" sz="1800"/>
              <a:t>)</a:t>
            </a:r>
            <a:r>
              <a:rPr lang="ko-KR" altLang="en-US" sz="1800"/>
              <a:t>와 금망형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- 540</a:t>
            </a:r>
            <a:r>
              <a:rPr lang="en-US" altLang="ko-KR" sz="1800">
                <a:latin typeface="Arial" charset="0"/>
                <a:cs typeface="Arial" charset="0"/>
              </a:rPr>
              <a:t>°</a:t>
            </a:r>
            <a:r>
              <a:rPr lang="en-US" altLang="ko-KR" sz="1800"/>
              <a:t>C</a:t>
            </a:r>
            <a:r>
              <a:rPr lang="ko-KR" altLang="en-US" sz="1800"/>
              <a:t>의 열풍을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건조기내 건조시간은 </a:t>
            </a:r>
            <a:r>
              <a:rPr lang="en-US" altLang="ko-KR" sz="1800"/>
              <a:t>1~5</a:t>
            </a:r>
            <a:r>
              <a:rPr lang="ko-KR" altLang="en-US" sz="1800"/>
              <a:t>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탄화수소계 휘발성 유기화합물을 포함하는 공기오염물질의 방산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메탄올</a:t>
            </a:r>
            <a:r>
              <a:rPr lang="en-US" altLang="ko-KR" sz="1800"/>
              <a:t>, </a:t>
            </a:r>
            <a:r>
              <a:rPr lang="ko-KR" altLang="en-US" sz="1800"/>
              <a:t>포름알데하이드</a:t>
            </a:r>
            <a:r>
              <a:rPr lang="en-US" altLang="ko-KR" sz="1800"/>
              <a:t>, </a:t>
            </a:r>
            <a:r>
              <a:rPr lang="ko-KR" altLang="en-US" sz="1800"/>
              <a:t>질소산화물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남부황소나무 </a:t>
            </a:r>
            <a:r>
              <a:rPr lang="en-US" altLang="ko-KR" sz="1800"/>
              <a:t>(1~1.5 kg/m</a:t>
            </a:r>
            <a:r>
              <a:rPr lang="en-US" altLang="ko-KR" sz="1800" baseline="30000"/>
              <a:t>3</a:t>
            </a:r>
            <a:r>
              <a:rPr lang="en-US" altLang="ko-KR" sz="1800"/>
              <a:t>), </a:t>
            </a:r>
            <a:r>
              <a:rPr lang="ko-KR" altLang="en-US" sz="1800"/>
              <a:t>미송</a:t>
            </a:r>
            <a:r>
              <a:rPr lang="en-US" altLang="ko-KR" sz="1800"/>
              <a:t>, </a:t>
            </a:r>
            <a:r>
              <a:rPr lang="ko-KR" altLang="en-US" sz="1800"/>
              <a:t>폰데로사파인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낮은 건조온도를 통해 배출량 크게 감소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/>
              <a:t>제조공정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08963" cy="5543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도포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 혼합</a:t>
            </a:r>
            <a:r>
              <a:rPr lang="en-US" altLang="ko-KR" sz="1800"/>
              <a:t>: </a:t>
            </a:r>
            <a:r>
              <a:rPr lang="ko-KR" altLang="en-US" sz="1800"/>
              <a:t>스트렌드에 접착제와 왁스 등을 첨가해 주는 것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왁스 </a:t>
            </a:r>
            <a:r>
              <a:rPr lang="en-US" altLang="ko-KR" sz="1800"/>
              <a:t>(</a:t>
            </a:r>
            <a:r>
              <a:rPr lang="ko-KR" altLang="en-US" sz="1800"/>
              <a:t>전건무게 기준으로 </a:t>
            </a:r>
            <a:r>
              <a:rPr lang="en-US" altLang="ko-KR" sz="1800"/>
              <a:t>0.25~2%)</a:t>
            </a:r>
            <a:r>
              <a:rPr lang="ko-KR" altLang="en-US" sz="1800"/>
              <a:t>는 내수성 부여를 위해 첨가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 함지율은 </a:t>
            </a:r>
            <a:r>
              <a:rPr lang="en-US" altLang="ko-KR" sz="1800"/>
              <a:t>2~5%</a:t>
            </a:r>
            <a:r>
              <a:rPr lang="ko-KR" altLang="en-US" sz="1800"/>
              <a:t>로써 분산</a:t>
            </a:r>
            <a:r>
              <a:rPr lang="en-US" altLang="ko-KR" sz="1800"/>
              <a:t>, </a:t>
            </a:r>
            <a:r>
              <a:rPr lang="ko-KR" altLang="en-US" sz="1800"/>
              <a:t>도포되어 불연속적인 접착층을 구성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표층용</a:t>
            </a:r>
            <a:r>
              <a:rPr lang="en-US" altLang="ko-KR" sz="1800"/>
              <a:t>, </a:t>
            </a:r>
            <a:r>
              <a:rPr lang="ko-KR" altLang="en-US" sz="1800"/>
              <a:t>심층용 원료에 대한 접착제 도포에는 차이가 있으며 표층이 높은 함지율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회전 원심 분리기를 통하여 분무노즐을 통해 혼합기 내부에 안개처럼 분무화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액상외 분말식 접착제 혼합기술 개발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접착제로부터 제조공정 중에 과도한 수분을 방지하고 운송비 및 저장기간 단축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/>
              <a:t>제조공정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08963" cy="5543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성형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접착제가 도포된 스트렌드를 매트형태로 퇴적하는 공정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균일한 두께의 매트를 형성하며 매트 면적 전체에 걸쳐 일정한 무게를 지니도록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벨트 위에 배향성 스트렌드 매트를 적층하는 성형장치를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- 4</a:t>
            </a:r>
            <a:r>
              <a:rPr lang="ko-KR" altLang="en-US" sz="1800"/>
              <a:t>층 구조</a:t>
            </a:r>
            <a:r>
              <a:rPr lang="en-US" altLang="ko-KR" sz="1800"/>
              <a:t>: </a:t>
            </a:r>
            <a:r>
              <a:rPr lang="ko-KR" altLang="en-US" sz="1800"/>
              <a:t>이층 </a:t>
            </a:r>
            <a:r>
              <a:rPr lang="en-US" altLang="ko-KR" sz="1800"/>
              <a:t>(25%</a:t>
            </a:r>
            <a:r>
              <a:rPr lang="ko-KR" altLang="en-US" sz="1800"/>
              <a:t>까지 평행배열</a:t>
            </a:r>
            <a:r>
              <a:rPr lang="en-US" altLang="ko-KR" sz="1800"/>
              <a:t>), </a:t>
            </a:r>
            <a:r>
              <a:rPr lang="ko-KR" altLang="en-US" sz="1800"/>
              <a:t>두개의 심층 </a:t>
            </a:r>
            <a:r>
              <a:rPr lang="en-US" altLang="ko-KR" sz="1800"/>
              <a:t>(50%</a:t>
            </a:r>
            <a:r>
              <a:rPr lang="ko-KR" altLang="en-US" sz="1800"/>
              <a:t>까지 수직배열</a:t>
            </a:r>
            <a:r>
              <a:rPr lang="en-US" altLang="ko-KR" sz="1800"/>
              <a:t>), </a:t>
            </a:r>
            <a:r>
              <a:rPr lang="ko-KR" altLang="en-US" sz="1800"/>
              <a:t>표층 </a:t>
            </a:r>
            <a:r>
              <a:rPr lang="en-US" altLang="ko-KR" sz="1800"/>
              <a:t>(25%</a:t>
            </a:r>
            <a:r>
              <a:rPr lang="ko-KR" altLang="en-US" sz="1800"/>
              <a:t>까지 평행배열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최종두께</a:t>
            </a:r>
            <a:r>
              <a:rPr lang="en-US" altLang="ko-KR" sz="1800"/>
              <a:t>, </a:t>
            </a:r>
            <a:r>
              <a:rPr lang="ko-KR" altLang="en-US" sz="1800"/>
              <a:t>치수</a:t>
            </a:r>
            <a:r>
              <a:rPr lang="en-US" altLang="ko-KR" sz="1800"/>
              <a:t>, </a:t>
            </a:r>
            <a:r>
              <a:rPr lang="ko-KR" altLang="en-US" sz="1800"/>
              <a:t>밀도가 이 단계에서 결정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두께는 </a:t>
            </a:r>
            <a:r>
              <a:rPr lang="en-US" altLang="ko-KR" sz="1800"/>
              <a:t>12.7mm</a:t>
            </a:r>
            <a:r>
              <a:rPr lang="ko-KR" altLang="en-US" sz="1800"/>
              <a:t>인 </a:t>
            </a:r>
            <a:r>
              <a:rPr lang="en-US" altLang="ko-KR" sz="1800"/>
              <a:t>OSB</a:t>
            </a:r>
            <a:r>
              <a:rPr lang="ko-KR" altLang="en-US" sz="1800"/>
              <a:t>를 제조하기 위해 </a:t>
            </a:r>
            <a:r>
              <a:rPr lang="en-US" altLang="ko-KR" sz="1800"/>
              <a:t>100mm</a:t>
            </a:r>
            <a:r>
              <a:rPr lang="ko-KR" altLang="en-US" sz="1800"/>
              <a:t>의 느슨한 매트가 성형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3500</TotalTime>
  <Words>1169</Words>
  <Application>Microsoft PowerPoint</Application>
  <PresentationFormat>화면 슬라이드 쇼(4:3)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점과 선</vt:lpstr>
      <vt:lpstr>Image</vt:lpstr>
      <vt:lpstr>Oriented Strandboard (OSB)  - 구조용 판상재료</vt:lpstr>
      <vt:lpstr>서론</vt:lpstr>
      <vt:lpstr>슬라이드 3</vt:lpstr>
      <vt:lpstr>제조공정</vt:lpstr>
      <vt:lpstr>제조공정</vt:lpstr>
      <vt:lpstr>프레이킹</vt:lpstr>
      <vt:lpstr>제조공정</vt:lpstr>
      <vt:lpstr>제조공정</vt:lpstr>
      <vt:lpstr>제조공정</vt:lpstr>
      <vt:lpstr>제조공정</vt:lpstr>
      <vt:lpstr>제조공정</vt:lpstr>
      <vt:lpstr>슬라이드 12</vt:lpstr>
      <vt:lpstr>수종</vt:lpstr>
      <vt:lpstr>접착제</vt:lpstr>
      <vt:lpstr>접착제</vt:lpstr>
      <vt:lpstr>용도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49</cp:revision>
  <dcterms:created xsi:type="dcterms:W3CDTF">2005-09-01T06:05:51Z</dcterms:created>
  <dcterms:modified xsi:type="dcterms:W3CDTF">2011-04-05T05:29:09Z</dcterms:modified>
</cp:coreProperties>
</file>