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91" r:id="rId3"/>
    <p:sldId id="257" r:id="rId4"/>
    <p:sldId id="258" r:id="rId5"/>
    <p:sldId id="259" r:id="rId6"/>
    <p:sldId id="260" r:id="rId7"/>
    <p:sldId id="263" r:id="rId8"/>
    <p:sldId id="265" r:id="rId9"/>
    <p:sldId id="266" r:id="rId10"/>
    <p:sldId id="267" r:id="rId11"/>
    <p:sldId id="264" r:id="rId12"/>
    <p:sldId id="268" r:id="rId13"/>
    <p:sldId id="269" r:id="rId14"/>
    <p:sldId id="270" r:id="rId15"/>
    <p:sldId id="272" r:id="rId16"/>
    <p:sldId id="273" r:id="rId17"/>
    <p:sldId id="274" r:id="rId18"/>
    <p:sldId id="261" r:id="rId19"/>
    <p:sldId id="275" r:id="rId20"/>
    <p:sldId id="276" r:id="rId21"/>
    <p:sldId id="277" r:id="rId22"/>
    <p:sldId id="280" r:id="rId23"/>
    <p:sldId id="281" r:id="rId24"/>
    <p:sldId id="283" r:id="rId25"/>
    <p:sldId id="284" r:id="rId26"/>
    <p:sldId id="287" r:id="rId27"/>
    <p:sldId id="288" r:id="rId28"/>
    <p:sldId id="292" r:id="rId29"/>
    <p:sldId id="286" r:id="rId30"/>
    <p:sldId id="285" r:id="rId31"/>
    <p:sldId id="290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16023-72FF-4785-9FCD-F01C5175B512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34CC7-9564-4346-A9C4-40A709E0A6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34CC7-9564-4346-A9C4-40A709E0A68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제목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C085-8F50-4647-A940-FC80247E07B6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0F549-06E2-46DB-96C1-722D47BA54E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C085-8F50-4647-A940-FC80247E07B6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49-06E2-46DB-96C1-722D47BA5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C085-8F50-4647-A940-FC80247E07B6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49-06E2-46DB-96C1-722D47BA5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13C085-8F50-4647-A940-FC80247E07B6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F0F549-06E2-46DB-96C1-722D47BA54E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C085-8F50-4647-A940-FC80247E07B6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49-06E2-46DB-96C1-722D47BA54E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C085-8F50-4647-A940-FC80247E07B6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49-06E2-46DB-96C1-722D47BA54E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49-06E2-46DB-96C1-722D47BA54E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C085-8F50-4647-A940-FC80247E07B6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2" name="내용 개체 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4" name="내용 개체 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C085-8F50-4647-A940-FC80247E07B6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49-06E2-46DB-96C1-722D47BA54E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C085-8F50-4647-A940-FC80247E07B6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F549-06E2-46DB-96C1-722D47BA54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13C085-8F50-4647-A940-FC80247E07B6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F0F549-06E2-46DB-96C1-722D47BA54E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C085-8F50-4647-A940-FC80247E07B6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0F549-06E2-46DB-96C1-722D47BA54E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13C085-8F50-4647-A940-FC80247E07B6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1F0F549-06E2-46DB-96C1-722D47BA54E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1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1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1538" y="4857760"/>
            <a:ext cx="7286676" cy="895344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조 </a:t>
            </a:r>
            <a:endParaRPr lang="en-US" altLang="ko-KR" sz="28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김세준 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박준희 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정재석 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추병관 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한누리</a:t>
            </a:r>
            <a:endParaRPr lang="ko-KR" altLang="en-US" sz="2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8800" b="1" dirty="0" smtClean="0"/>
              <a:t>발광 도료</a:t>
            </a:r>
            <a:endParaRPr lang="ko-KR" alt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428736"/>
            <a:ext cx="4786346" cy="64294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sz="3200" b="1" dirty="0" smtClean="0">
                <a:latin typeface="+mn-ea"/>
              </a:rPr>
              <a:t> UV </a:t>
            </a:r>
            <a:r>
              <a:rPr lang="ko-KR" altLang="en-US" sz="3200" b="1" dirty="0" smtClean="0">
                <a:latin typeface="+mn-ea"/>
              </a:rPr>
              <a:t>발광도료 활용 사진</a:t>
            </a:r>
          </a:p>
          <a:p>
            <a:pPr>
              <a:buNone/>
            </a:pPr>
            <a:endParaRPr lang="ko-KR" altLang="en-US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4186238" cy="942996"/>
          </a:xfrm>
        </p:spPr>
        <p:txBody>
          <a:bodyPr>
            <a:normAutofit/>
          </a:bodyPr>
          <a:lstStyle/>
          <a:p>
            <a:r>
              <a:rPr lang="ko-KR" altLang="en-US" sz="5400" b="1" dirty="0" smtClean="0"/>
              <a:t>도료의 종류</a:t>
            </a:r>
            <a:endParaRPr lang="ko-KR" altLang="en-US" sz="5400" b="1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42862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sz="3200" b="1" dirty="0" smtClean="0"/>
              <a:t>재귀반사도료</a:t>
            </a:r>
            <a:endParaRPr lang="en-US" altLang="ko-KR" sz="3200" b="1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도료에 유리알 같은 것이 혼합되어 빛을 받아 </a:t>
            </a:r>
            <a:endParaRPr lang="en-US" altLang="ko-KR" sz="2400" dirty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ko-KR" altLang="en-US" sz="2400" dirty="0" smtClean="0"/>
              <a:t>반사하는 도료</a:t>
            </a:r>
            <a:r>
              <a:rPr lang="en-US" altLang="ko-KR" sz="2400" dirty="0" smtClean="0"/>
              <a:t>.</a:t>
            </a:r>
            <a:endParaRPr lang="ko-KR" altLang="en-US" sz="2400" dirty="0" smtClean="0"/>
          </a:p>
          <a:p>
            <a:endParaRPr lang="en-US" altLang="ko-KR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용도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도로면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도로 안전 표지판 등에 이용</a:t>
            </a:r>
            <a:r>
              <a:rPr lang="en-US" altLang="ko-KR" sz="2400" dirty="0" smtClean="0"/>
              <a:t>.</a:t>
            </a:r>
          </a:p>
          <a:p>
            <a:pPr>
              <a:buNone/>
            </a:pPr>
            <a:r>
              <a:rPr lang="en-US" altLang="ko-KR" sz="2400" dirty="0" smtClean="0"/>
              <a:t>            </a:t>
            </a:r>
            <a:r>
              <a:rPr lang="ko-KR" altLang="en-US" sz="2400" dirty="0" smtClean="0"/>
              <a:t>최근 주택 옥상에 사용</a:t>
            </a:r>
            <a:r>
              <a:rPr lang="en-US" altLang="ko-KR" sz="2400" dirty="0" smtClean="0"/>
              <a:t>.</a:t>
            </a:r>
            <a:endParaRPr lang="en-US" altLang="ko-KR" sz="2400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4114800" cy="1014434"/>
          </a:xfrm>
        </p:spPr>
        <p:txBody>
          <a:bodyPr>
            <a:normAutofit/>
          </a:bodyPr>
          <a:lstStyle/>
          <a:p>
            <a:r>
              <a:rPr lang="ko-KR" altLang="en-US" sz="5400" b="1" dirty="0" smtClean="0"/>
              <a:t>도료의 종류</a:t>
            </a:r>
            <a:endParaRPr lang="ko-KR" altLang="en-US" sz="54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76217688" descr="EMB00000d2823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00372"/>
            <a:ext cx="3500462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24000"/>
            <a:ext cx="4757742" cy="54767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 </a:t>
            </a:r>
            <a:r>
              <a:rPr lang="ko-KR" altLang="en-US" sz="3200" b="1" dirty="0" smtClean="0"/>
              <a:t>재귀반사도료 활용 사진</a:t>
            </a:r>
            <a:endParaRPr lang="en-US" altLang="ko-KR" sz="3200" b="1" dirty="0" smtClean="0"/>
          </a:p>
          <a:p>
            <a:pPr>
              <a:buFont typeface="Wingdings" pitchFamily="2" charset="2"/>
              <a:buChar char="v"/>
            </a:pPr>
            <a:endParaRPr lang="en-US" altLang="ko-KR" sz="2800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 smtClean="0"/>
              <a:t>도료의 종류</a:t>
            </a:r>
            <a:endParaRPr lang="ko-KR" altLang="en-US" sz="5400" b="1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38576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9243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6191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 </a:t>
            </a:r>
            <a:r>
              <a:rPr lang="ko-KR" altLang="en-US" sz="3200" b="1" dirty="0" smtClean="0"/>
              <a:t>재귀반사도료 활용 </a:t>
            </a:r>
            <a:endParaRPr lang="en-US" altLang="ko-KR" sz="3200" b="1" dirty="0" smtClean="0"/>
          </a:p>
          <a:p>
            <a:pPr>
              <a:buFont typeface="Wingdings" pitchFamily="2" charset="2"/>
              <a:buChar char="v"/>
            </a:pPr>
            <a:endParaRPr lang="en-US" altLang="ko-KR" sz="2800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4186238" cy="942996"/>
          </a:xfrm>
        </p:spPr>
        <p:txBody>
          <a:bodyPr>
            <a:normAutofit/>
          </a:bodyPr>
          <a:lstStyle/>
          <a:p>
            <a:r>
              <a:rPr lang="ko-KR" altLang="en-US" sz="5400" b="1" dirty="0" smtClean="0"/>
              <a:t>도료의 종류</a:t>
            </a:r>
            <a:endParaRPr lang="ko-KR" altLang="en-US" sz="5400" b="1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76195504" descr="EMB00000d282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7000924" cy="22860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5143512"/>
            <a:ext cx="7429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+mn-ea"/>
              </a:rPr>
              <a:t>직사광선 태양열을 반사시켜 건물이 차갑고 주위의 구조물이나 환경이 온도 상승하는 것을 억제하여 쾌적한 환경을 조성</a:t>
            </a:r>
            <a:r>
              <a:rPr lang="en-US" altLang="ko-KR" sz="2000" dirty="0" smtClean="0">
                <a:latin typeface="+mn-ea"/>
              </a:rPr>
              <a:t>.</a:t>
            </a:r>
            <a:endParaRPr lang="ko-KR" altLang="en-US" sz="2000" dirty="0" smtClean="0">
              <a:latin typeface="+mn-ea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b="1" dirty="0" smtClean="0"/>
              <a:t> </a:t>
            </a:r>
            <a:r>
              <a:rPr lang="ko-KR" altLang="en-US" sz="3200" b="1" dirty="0" smtClean="0"/>
              <a:t>초미립자 야광 도료</a:t>
            </a:r>
            <a:r>
              <a:rPr lang="en-US" altLang="ko-KR" b="1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>
                <a:latin typeface="+mn-ea"/>
              </a:rPr>
              <a:t>일반 야광도료 보다 입자가 매우 작은 </a:t>
            </a:r>
            <a:r>
              <a:rPr lang="ko-KR" altLang="en-US" sz="2000" dirty="0" err="1" smtClean="0">
                <a:latin typeface="+mn-ea"/>
              </a:rPr>
              <a:t>나노급</a:t>
            </a:r>
            <a:r>
              <a:rPr lang="ko-KR" altLang="en-US" sz="2000" dirty="0" smtClean="0">
                <a:latin typeface="+mn-ea"/>
              </a:rPr>
              <a:t> 야광 도료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입자가 작아 안정적임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잔광과 </a:t>
            </a:r>
            <a:r>
              <a:rPr lang="ko-KR" altLang="en-US" sz="2000" dirty="0" err="1" smtClean="0">
                <a:latin typeface="+mn-ea"/>
              </a:rPr>
              <a:t>휘도가</a:t>
            </a:r>
            <a:r>
              <a:rPr lang="ko-KR" altLang="en-US" sz="2000" dirty="0" smtClean="0">
                <a:latin typeface="+mn-ea"/>
              </a:rPr>
              <a:t> 일반 페인트에 비하여 떨어 지지 않음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무기계열로 반영구적이며 인체 무해함</a:t>
            </a:r>
            <a:r>
              <a:rPr lang="en-US" altLang="ko-KR" sz="2000" dirty="0" smtClean="0">
                <a:latin typeface="+mn-ea"/>
              </a:rPr>
              <a:t>.</a:t>
            </a:r>
            <a:br>
              <a:rPr lang="en-US" altLang="ko-KR" sz="2000" dirty="0" smtClean="0">
                <a:latin typeface="+mn-ea"/>
              </a:rPr>
            </a:br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단점으로는 가격이 비쌈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부드러운 표면 때문에 가구나 자동차 도장 및 핸드폰 등에 적합</a:t>
            </a:r>
            <a:r>
              <a:rPr lang="en-US" altLang="ko-KR" sz="2000" dirty="0" smtClean="0">
                <a:latin typeface="+mn-ea"/>
              </a:rPr>
              <a:t>.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868346"/>
          </a:xfrm>
        </p:spPr>
        <p:txBody>
          <a:bodyPr>
            <a:noAutofit/>
          </a:bodyPr>
          <a:lstStyle/>
          <a:p>
            <a:r>
              <a:rPr lang="ko-KR" altLang="en-US" sz="5400" b="1" dirty="0" smtClean="0"/>
              <a:t>최신 발광도료</a:t>
            </a:r>
            <a:endParaRPr lang="ko-KR" altLang="en-US" sz="54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04"/>
            <a:ext cx="32194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3200" b="1" dirty="0" smtClean="0"/>
              <a:t> 초미립자 야광 도료 특징</a:t>
            </a:r>
            <a:r>
              <a:rPr lang="en-US" altLang="ko-KR" sz="3200" b="1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>
                <a:latin typeface="+mn-ea"/>
              </a:rPr>
              <a:t>침전이 </a:t>
            </a:r>
            <a:r>
              <a:rPr lang="ko-KR" altLang="en-US" sz="2000" dirty="0" err="1" smtClean="0">
                <a:latin typeface="+mn-ea"/>
              </a:rPr>
              <a:t>안되는</a:t>
            </a:r>
            <a:r>
              <a:rPr lang="ko-KR" altLang="en-US" sz="2000" dirty="0" smtClean="0">
                <a:latin typeface="+mn-ea"/>
              </a:rPr>
              <a:t> 무기물 도료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반영구적 수명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물 청소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마찰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err="1" smtClean="0">
                <a:latin typeface="+mn-ea"/>
              </a:rPr>
              <a:t>내기후성에</a:t>
            </a:r>
            <a:r>
              <a:rPr lang="ko-KR" altLang="en-US" sz="2000" dirty="0" smtClean="0">
                <a:latin typeface="+mn-ea"/>
              </a:rPr>
              <a:t> 좋은 내구성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소등 후 고 발광 </a:t>
            </a:r>
            <a:r>
              <a:rPr lang="en-US" altLang="ko-KR" sz="2000" dirty="0" smtClean="0">
                <a:latin typeface="+mn-ea"/>
              </a:rPr>
              <a:t>3~12 </a:t>
            </a:r>
            <a:r>
              <a:rPr lang="ko-KR" altLang="en-US" sz="2000" dirty="0" smtClean="0">
                <a:latin typeface="+mn-ea"/>
              </a:rPr>
              <a:t>시간 이상 보장</a:t>
            </a:r>
            <a:r>
              <a:rPr lang="en-US" altLang="ko-KR" sz="2000" dirty="0" smtClean="0">
                <a:latin typeface="+mn-ea"/>
              </a:rPr>
              <a:t>.</a:t>
            </a:r>
            <a:br>
              <a:rPr lang="en-US" altLang="ko-KR" sz="2000" dirty="0" smtClean="0">
                <a:latin typeface="+mn-ea"/>
              </a:rPr>
            </a:br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무기물 도료의 최대 단점인 침전을 방지</a:t>
            </a:r>
            <a:r>
              <a:rPr lang="en-US" altLang="ko-KR" sz="2000" dirty="0" smtClean="0">
                <a:latin typeface="+mn-ea"/>
              </a:rPr>
              <a:t>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ko-KR" altLang="en-US" sz="5400" b="1" dirty="0" smtClean="0"/>
              <a:t>최신 발광도료</a:t>
            </a: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b="1" dirty="0" smtClean="0"/>
              <a:t> </a:t>
            </a:r>
            <a:r>
              <a:rPr lang="ko-KR" altLang="en-US" sz="3500" b="1" dirty="0" smtClean="0">
                <a:latin typeface="+mj-ea"/>
                <a:ea typeface="+mj-ea"/>
              </a:rPr>
              <a:t>초미립자 야광 도료의 </a:t>
            </a:r>
            <a:r>
              <a:rPr lang="ko-KR" altLang="en-US" sz="3500" b="1" dirty="0" err="1" smtClean="0">
                <a:latin typeface="+mj-ea"/>
                <a:ea typeface="+mj-ea"/>
              </a:rPr>
              <a:t>화학적특성</a:t>
            </a:r>
            <a:r>
              <a:rPr lang="en-US" altLang="ko-KR" sz="3500" b="1" dirty="0" smtClean="0">
                <a:latin typeface="+mj-ea"/>
                <a:ea typeface="+mj-ea"/>
              </a:rPr>
              <a:t>.</a:t>
            </a:r>
          </a:p>
          <a:p>
            <a:endParaRPr lang="en-US" altLang="ko-KR" sz="2000" dirty="0" smtClean="0"/>
          </a:p>
          <a:p>
            <a:r>
              <a:rPr lang="ko-KR" altLang="en-US" sz="2200" dirty="0" smtClean="0">
                <a:latin typeface="+mn-ea"/>
              </a:rPr>
              <a:t>외 관 </a:t>
            </a:r>
            <a:r>
              <a:rPr lang="en-US" altLang="ko-KR" sz="2200" dirty="0" smtClean="0">
                <a:latin typeface="+mn-ea"/>
              </a:rPr>
              <a:t>: </a:t>
            </a:r>
            <a:r>
              <a:rPr lang="ko-KR" altLang="en-US" sz="2200" dirty="0" smtClean="0">
                <a:latin typeface="+mn-ea"/>
              </a:rPr>
              <a:t>액상 </a:t>
            </a:r>
            <a:br>
              <a:rPr lang="ko-KR" altLang="en-US" sz="2200" dirty="0" smtClean="0">
                <a:latin typeface="+mn-ea"/>
              </a:rPr>
            </a:br>
            <a:endParaRPr lang="en-US" altLang="ko-KR" sz="2200" dirty="0" smtClean="0">
              <a:latin typeface="+mn-ea"/>
            </a:endParaRPr>
          </a:p>
          <a:p>
            <a:r>
              <a:rPr lang="ko-KR" altLang="en-US" sz="2200" dirty="0" smtClean="0">
                <a:latin typeface="+mn-ea"/>
              </a:rPr>
              <a:t>냄 새 </a:t>
            </a:r>
            <a:r>
              <a:rPr lang="en-US" altLang="ko-KR" sz="2200" dirty="0" smtClean="0">
                <a:latin typeface="+mn-ea"/>
              </a:rPr>
              <a:t>: </a:t>
            </a:r>
            <a:r>
              <a:rPr lang="ko-KR" altLang="en-US" sz="2200" dirty="0" smtClean="0">
                <a:latin typeface="+mn-ea"/>
              </a:rPr>
              <a:t>용제 및 장뇌냄새 </a:t>
            </a:r>
            <a:br>
              <a:rPr lang="ko-KR" altLang="en-US" sz="2200" dirty="0" smtClean="0">
                <a:latin typeface="+mn-ea"/>
              </a:rPr>
            </a:br>
            <a:endParaRPr lang="en-US" altLang="ko-KR" sz="2200" dirty="0" smtClean="0">
              <a:latin typeface="+mn-ea"/>
            </a:endParaRPr>
          </a:p>
          <a:p>
            <a:r>
              <a:rPr lang="ko-KR" altLang="en-US" sz="2200" dirty="0" smtClean="0">
                <a:latin typeface="+mn-ea"/>
              </a:rPr>
              <a:t>건조시간 </a:t>
            </a:r>
            <a:r>
              <a:rPr lang="en-US" altLang="ko-KR" sz="2200" dirty="0" smtClean="0">
                <a:latin typeface="+mn-ea"/>
              </a:rPr>
              <a:t>( </a:t>
            </a:r>
            <a:r>
              <a:rPr lang="ko-KR" altLang="en-US" sz="2200" dirty="0" smtClean="0">
                <a:latin typeface="+mn-ea"/>
              </a:rPr>
              <a:t>자연 건조 시 </a:t>
            </a:r>
            <a:r>
              <a:rPr lang="en-US" altLang="ko-KR" sz="2200" dirty="0" smtClean="0">
                <a:latin typeface="+mn-ea"/>
              </a:rPr>
              <a:t>) </a:t>
            </a:r>
            <a:br>
              <a:rPr lang="en-US" altLang="ko-KR" sz="2200" dirty="0" smtClean="0">
                <a:latin typeface="+mn-ea"/>
              </a:rPr>
            </a:br>
            <a:r>
              <a:rPr lang="en-US" altLang="ko-KR" sz="2200" dirty="0" smtClean="0">
                <a:latin typeface="+mn-ea"/>
              </a:rPr>
              <a:t>― </a:t>
            </a:r>
            <a:r>
              <a:rPr lang="ko-KR" altLang="en-US" sz="2200" dirty="0" err="1" smtClean="0">
                <a:latin typeface="+mn-ea"/>
              </a:rPr>
              <a:t>일반건조시</a:t>
            </a:r>
            <a:r>
              <a:rPr lang="ko-KR" altLang="en-US" sz="2200" dirty="0" smtClean="0">
                <a:latin typeface="+mn-ea"/>
              </a:rPr>
              <a:t> </a:t>
            </a:r>
            <a:r>
              <a:rPr lang="en-US" altLang="ko-KR" sz="2200" dirty="0" smtClean="0">
                <a:latin typeface="+mn-ea"/>
              </a:rPr>
              <a:t>( 6</a:t>
            </a:r>
            <a:r>
              <a:rPr lang="ko-KR" altLang="en-US" sz="2200" dirty="0" smtClean="0">
                <a:latin typeface="+mn-ea"/>
              </a:rPr>
              <a:t>시간 소요 </a:t>
            </a:r>
            <a:r>
              <a:rPr lang="en-US" altLang="ko-KR" sz="2200" dirty="0" smtClean="0">
                <a:latin typeface="+mn-ea"/>
              </a:rPr>
              <a:t>)</a:t>
            </a:r>
            <a:br>
              <a:rPr lang="en-US" altLang="ko-KR" sz="2200" dirty="0" smtClean="0">
                <a:latin typeface="+mn-ea"/>
              </a:rPr>
            </a:br>
            <a:r>
              <a:rPr lang="en-US" altLang="ko-KR" sz="2200" dirty="0" smtClean="0">
                <a:latin typeface="+mn-ea"/>
              </a:rPr>
              <a:t>― </a:t>
            </a:r>
            <a:r>
              <a:rPr lang="ko-KR" altLang="en-US" sz="2200" dirty="0" err="1" smtClean="0">
                <a:latin typeface="+mn-ea"/>
              </a:rPr>
              <a:t>완전건조시</a:t>
            </a:r>
            <a:r>
              <a:rPr lang="ko-KR" altLang="en-US" sz="2200" dirty="0" smtClean="0">
                <a:latin typeface="+mn-ea"/>
              </a:rPr>
              <a:t> </a:t>
            </a:r>
            <a:r>
              <a:rPr lang="en-US" altLang="ko-KR" sz="2200" dirty="0" smtClean="0">
                <a:latin typeface="+mn-ea"/>
              </a:rPr>
              <a:t>( 12</a:t>
            </a:r>
            <a:r>
              <a:rPr lang="ko-KR" altLang="en-US" sz="2200" dirty="0" smtClean="0">
                <a:latin typeface="+mn-ea"/>
              </a:rPr>
              <a:t>시간 소요 </a:t>
            </a:r>
            <a:r>
              <a:rPr lang="en-US" altLang="ko-KR" sz="2200" dirty="0" smtClean="0">
                <a:latin typeface="+mn-ea"/>
              </a:rPr>
              <a:t>)</a:t>
            </a:r>
            <a:br>
              <a:rPr lang="en-US" altLang="ko-KR" sz="2200" dirty="0" smtClean="0">
                <a:latin typeface="+mn-ea"/>
              </a:rPr>
            </a:br>
            <a:endParaRPr lang="en-US" altLang="ko-KR" sz="2200" dirty="0" smtClean="0">
              <a:latin typeface="+mn-ea"/>
            </a:endParaRPr>
          </a:p>
          <a:p>
            <a:r>
              <a:rPr lang="ko-KR" altLang="en-US" sz="2200" dirty="0" smtClean="0">
                <a:latin typeface="+mn-ea"/>
              </a:rPr>
              <a:t>용 해 도 </a:t>
            </a:r>
            <a:r>
              <a:rPr lang="en-US" altLang="ko-KR" sz="2200" dirty="0" smtClean="0">
                <a:latin typeface="+mn-ea"/>
              </a:rPr>
              <a:t>: (</a:t>
            </a:r>
            <a:r>
              <a:rPr lang="ko-KR" altLang="en-US" sz="2200" dirty="0" smtClean="0">
                <a:latin typeface="+mn-ea"/>
              </a:rPr>
              <a:t>물</a:t>
            </a:r>
            <a:r>
              <a:rPr lang="en-US" altLang="ko-KR" sz="2200" dirty="0" smtClean="0">
                <a:latin typeface="+mn-ea"/>
              </a:rPr>
              <a:t>)</a:t>
            </a:r>
            <a:r>
              <a:rPr lang="ko-KR" altLang="en-US" sz="2200" dirty="0" err="1" smtClean="0">
                <a:latin typeface="+mn-ea"/>
              </a:rPr>
              <a:t>불용물</a:t>
            </a:r>
            <a:r>
              <a:rPr lang="ko-KR" altLang="en-US" sz="2200" dirty="0" smtClean="0">
                <a:latin typeface="+mn-ea"/>
              </a:rPr>
              <a:t/>
            </a:r>
            <a:br>
              <a:rPr lang="ko-KR" altLang="en-US" sz="2200" dirty="0" smtClean="0">
                <a:latin typeface="+mn-ea"/>
              </a:rPr>
            </a:br>
            <a:endParaRPr lang="en-US" altLang="ko-KR" sz="2200" dirty="0" smtClean="0">
              <a:latin typeface="+mn-ea"/>
            </a:endParaRPr>
          </a:p>
          <a:p>
            <a:r>
              <a:rPr lang="ko-KR" altLang="en-US" sz="2200" dirty="0" smtClean="0">
                <a:latin typeface="+mn-ea"/>
              </a:rPr>
              <a:t>증기밀도 </a:t>
            </a:r>
            <a:r>
              <a:rPr lang="en-US" altLang="ko-KR" sz="2200" dirty="0" smtClean="0">
                <a:latin typeface="+mn-ea"/>
              </a:rPr>
              <a:t>: </a:t>
            </a:r>
            <a:r>
              <a:rPr lang="ko-KR" altLang="en-US" sz="2200" dirty="0" smtClean="0">
                <a:latin typeface="+mn-ea"/>
              </a:rPr>
              <a:t>공기보다 가벼움</a:t>
            </a:r>
            <a:endParaRPr lang="en-US" altLang="ko-KR" sz="2200" dirty="0" smtClean="0">
              <a:latin typeface="+mn-ea"/>
            </a:endParaRPr>
          </a:p>
          <a:p>
            <a:endParaRPr lang="en-US" altLang="ko-KR" sz="2200" dirty="0" smtClean="0">
              <a:latin typeface="+mn-ea"/>
            </a:endParaRPr>
          </a:p>
          <a:p>
            <a:r>
              <a:rPr lang="ko-KR" altLang="en-US" sz="2200" dirty="0" smtClean="0">
                <a:latin typeface="+mn-ea"/>
              </a:rPr>
              <a:t>희석제</a:t>
            </a:r>
            <a:r>
              <a:rPr lang="en-US" altLang="ko-KR" sz="2200" dirty="0" smtClean="0">
                <a:latin typeface="+mn-ea"/>
              </a:rPr>
              <a:t>(</a:t>
            </a:r>
            <a:r>
              <a:rPr lang="ko-KR" altLang="en-US" sz="2200" dirty="0" err="1" smtClean="0">
                <a:latin typeface="+mn-ea"/>
              </a:rPr>
              <a:t>경화제</a:t>
            </a:r>
            <a:r>
              <a:rPr lang="en-US" altLang="ko-KR" sz="2200" dirty="0" smtClean="0">
                <a:latin typeface="+mn-ea"/>
              </a:rPr>
              <a:t>) : </a:t>
            </a:r>
            <a:r>
              <a:rPr lang="ko-KR" altLang="en-US" sz="2200" dirty="0" smtClean="0">
                <a:latin typeface="+mn-ea"/>
              </a:rPr>
              <a:t>우레탄 희석제</a:t>
            </a:r>
            <a:endParaRPr lang="en-US" altLang="ko-KR" sz="2200" dirty="0" smtClean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868346"/>
          </a:xfrm>
        </p:spPr>
        <p:txBody>
          <a:bodyPr>
            <a:noAutofit/>
          </a:bodyPr>
          <a:lstStyle/>
          <a:p>
            <a:r>
              <a:rPr lang="ko-KR" altLang="en-US" sz="5400" b="1" dirty="0" smtClean="0"/>
              <a:t>최신 발광도료</a:t>
            </a: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b="1" dirty="0" smtClean="0"/>
              <a:t> </a:t>
            </a:r>
            <a:r>
              <a:rPr lang="ko-KR" altLang="en-US" sz="3200" b="1" dirty="0" smtClean="0">
                <a:latin typeface="+mj-ea"/>
                <a:ea typeface="+mj-ea"/>
              </a:rPr>
              <a:t>초미립자 야광 도료 도장 방법</a:t>
            </a:r>
            <a:r>
              <a:rPr lang="en-US" altLang="ko-KR" sz="3200" b="1" dirty="0" smtClean="0">
                <a:latin typeface="+mj-ea"/>
                <a:ea typeface="+mj-ea"/>
              </a:rPr>
              <a:t>.</a:t>
            </a:r>
          </a:p>
          <a:p>
            <a:endParaRPr lang="en-US" altLang="ko-KR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ko-KR" altLang="en-US" sz="2000" dirty="0" smtClean="0">
                <a:latin typeface="+mn-ea"/>
              </a:rPr>
              <a:t>시공하고자 하는 부위에 있는 이물질을 완전히 제거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2000" b="1" dirty="0" smtClean="0">
              <a:latin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000" dirty="0" smtClean="0">
                <a:latin typeface="+mn-ea"/>
              </a:rPr>
              <a:t>최대 성능을 원할 경우 흰색 도료를 시공 후에 야광도료 시공</a:t>
            </a:r>
            <a:r>
              <a:rPr lang="en-US" altLang="ko-KR" sz="2000" dirty="0" smtClean="0">
                <a:latin typeface="+mn-ea"/>
              </a:rPr>
              <a:t>.</a:t>
            </a:r>
            <a:endParaRPr lang="en-US" altLang="ko-KR" sz="2000" b="1" dirty="0" smtClean="0">
              <a:latin typeface="+mn-ea"/>
            </a:endParaRPr>
          </a:p>
          <a:p>
            <a:pPr marL="457200" indent="-457200">
              <a:buFont typeface="+mj-lt"/>
              <a:buAutoNum type="arabicPeriod"/>
            </a:pPr>
            <a:endParaRPr lang="en-US" altLang="ko-KR" sz="2000" dirty="0" smtClean="0">
              <a:latin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000" dirty="0" smtClean="0">
                <a:latin typeface="+mn-ea"/>
              </a:rPr>
              <a:t>바탕처리 후 야광도료를 붓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롤러 또는 스프레이로 </a:t>
            </a:r>
            <a:r>
              <a:rPr lang="en-US" altLang="ko-KR" sz="2000" dirty="0" smtClean="0">
                <a:latin typeface="+mn-ea"/>
              </a:rPr>
              <a:t>2</a:t>
            </a:r>
            <a:r>
              <a:rPr lang="ko-KR" altLang="en-US" sz="2000" dirty="0" smtClean="0">
                <a:latin typeface="+mn-ea"/>
              </a:rPr>
              <a:t>회 도장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2000" dirty="0" smtClean="0">
              <a:latin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000" dirty="0" err="1" smtClean="0">
                <a:latin typeface="+mn-ea"/>
              </a:rPr>
              <a:t>재도장</a:t>
            </a:r>
            <a:r>
              <a:rPr lang="ko-KR" altLang="en-US" sz="2000" dirty="0" smtClean="0">
                <a:latin typeface="+mn-ea"/>
              </a:rPr>
              <a:t> 간격은 </a:t>
            </a:r>
            <a:r>
              <a:rPr lang="en-US" altLang="ko-KR" sz="2000" dirty="0" smtClean="0">
                <a:latin typeface="+mn-ea"/>
              </a:rPr>
              <a:t>20 ℃</a:t>
            </a:r>
            <a:r>
              <a:rPr lang="ko-KR" altLang="en-US" sz="2000" dirty="0" smtClean="0">
                <a:latin typeface="+mn-ea"/>
              </a:rPr>
              <a:t>에서 최소 </a:t>
            </a:r>
            <a:r>
              <a:rPr lang="en-US" altLang="ko-KR" sz="2000" dirty="0" smtClean="0">
                <a:latin typeface="+mn-ea"/>
              </a:rPr>
              <a:t>1</a:t>
            </a:r>
            <a:r>
              <a:rPr lang="ko-KR" altLang="en-US" sz="2000" dirty="0" smtClean="0">
                <a:latin typeface="+mn-ea"/>
              </a:rPr>
              <a:t>시간 이상 후 </a:t>
            </a:r>
            <a:r>
              <a:rPr lang="ko-KR" altLang="en-US" sz="2000" dirty="0" err="1" smtClean="0">
                <a:latin typeface="+mn-ea"/>
              </a:rPr>
              <a:t>재도장</a:t>
            </a:r>
            <a:r>
              <a:rPr lang="ko-KR" altLang="en-US" sz="2000" dirty="0" smtClean="0">
                <a:latin typeface="+mn-ea"/>
              </a:rPr>
              <a:t> 가능</a:t>
            </a:r>
            <a:r>
              <a:rPr lang="en-US" altLang="ko-KR" sz="2000" dirty="0" smtClean="0">
                <a:latin typeface="+mn-ea"/>
              </a:rPr>
              <a:t>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ko-KR" altLang="en-US" sz="5400" b="1" dirty="0" smtClean="0"/>
              <a:t>최신 발광도료</a:t>
            </a: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072494" cy="386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3500438"/>
            <a:ext cx="857256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1100" dirty="0" smtClean="0"/>
              <a:t>기존 제품</a:t>
            </a:r>
            <a:endParaRPr lang="ko-KR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4286256"/>
            <a:ext cx="857256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1100" dirty="0" smtClean="0"/>
              <a:t>기존 제품</a:t>
            </a:r>
            <a:endParaRPr lang="ko-KR" alt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5143512"/>
            <a:ext cx="100013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초미립자 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발광도료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4929198"/>
            <a:ext cx="121444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초미립자 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발광도료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929454" y="4857760"/>
            <a:ext cx="928694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1100" dirty="0" smtClean="0"/>
              <a:t>기존 제품</a:t>
            </a:r>
            <a:endParaRPr lang="ko-KR" altLang="en-US" sz="1100" dirty="0"/>
          </a:p>
        </p:txBody>
      </p:sp>
      <p:sp>
        <p:nvSpPr>
          <p:cNvPr id="11" name="직사각형 10"/>
          <p:cNvSpPr/>
          <p:nvPr/>
        </p:nvSpPr>
        <p:spPr>
          <a:xfrm>
            <a:off x="2786050" y="3929066"/>
            <a:ext cx="642942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500166" y="3286124"/>
            <a:ext cx="714380" cy="714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857356" y="4929198"/>
            <a:ext cx="857256" cy="857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072066" y="3571876"/>
            <a:ext cx="1000132" cy="1143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929454" y="3786190"/>
            <a:ext cx="785818" cy="1000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428596" y="357166"/>
            <a:ext cx="8229600" cy="86834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최신 발광도료</a:t>
            </a:r>
            <a:endParaRPr kumimoji="0" lang="ko-KR" altLang="en-US" sz="54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내용 개체 틀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57150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b="1" dirty="0" smtClean="0"/>
              <a:t> </a:t>
            </a:r>
            <a:r>
              <a:rPr lang="ko-KR" altLang="en-US" sz="3200" b="1" dirty="0" smtClean="0">
                <a:latin typeface="+mj-ea"/>
                <a:ea typeface="+mj-ea"/>
              </a:rPr>
              <a:t>기존제품과 비교</a:t>
            </a:r>
            <a:endParaRPr lang="en-US" altLang="ko-KR" sz="3200" b="1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57150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b="1" dirty="0" smtClean="0"/>
              <a:t> </a:t>
            </a:r>
            <a:r>
              <a:rPr lang="ko-KR" altLang="en-US" sz="3200" b="1" dirty="0" smtClean="0"/>
              <a:t>초미립자 야광 도료 활용 사진</a:t>
            </a:r>
            <a:r>
              <a:rPr lang="en-US" altLang="ko-KR" sz="3200" b="1" dirty="0" smtClean="0"/>
              <a:t>.</a:t>
            </a:r>
          </a:p>
          <a:p>
            <a:pPr>
              <a:buNone/>
            </a:pPr>
            <a:endParaRPr lang="en-US" altLang="ko-KR" sz="20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ko-KR" altLang="en-US" sz="5400" b="1" dirty="0" smtClean="0"/>
              <a:t>최신 발광도료</a:t>
            </a:r>
            <a:endParaRPr lang="ko-KR" altLang="en-US" sz="5400" b="1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4294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직사각형 3"/>
          <p:cNvSpPr/>
          <p:nvPr/>
        </p:nvSpPr>
        <p:spPr>
          <a:xfrm>
            <a:off x="4286248" y="1714488"/>
            <a:ext cx="4714908" cy="35719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576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sz="3200" b="1" dirty="0" smtClean="0">
                <a:latin typeface="+mj-ea"/>
                <a:ea typeface="+mj-ea"/>
              </a:rPr>
              <a:t>반사도료 </a:t>
            </a:r>
            <a:r>
              <a:rPr lang="en-US" altLang="ko-KR" sz="3200" b="1" dirty="0" smtClean="0">
                <a:latin typeface="+mj-ea"/>
                <a:ea typeface="+mj-ea"/>
              </a:rPr>
              <a:t>RP – V</a:t>
            </a:r>
          </a:p>
          <a:p>
            <a:pPr>
              <a:buNone/>
            </a:pPr>
            <a:endParaRPr lang="en-US" altLang="ko-KR" sz="2000" dirty="0" smtClean="0"/>
          </a:p>
          <a:p>
            <a:r>
              <a:rPr lang="ko-KR" altLang="en-US" sz="2000" dirty="0" smtClean="0"/>
              <a:t>기존의 반사 도료 보다 더 나은 밝기를 가지며 침전이 되지 않음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입자형태가 매우 작다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기존의 반사도료 보다 반사 효과가 더 좋음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산업안전용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안전 유도 시설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도로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교통 안전 </a:t>
            </a:r>
            <a:r>
              <a:rPr lang="ko-KR" altLang="en-US" sz="2000" dirty="0" err="1" smtClean="0"/>
              <a:t>표지물</a:t>
            </a:r>
            <a:r>
              <a:rPr lang="ko-KR" altLang="en-US" sz="2000" dirty="0" smtClean="0"/>
              <a:t> 등에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사용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 smtClean="0"/>
              <a:t>최신 발광도료</a:t>
            </a: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0063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sz="3200" b="1" dirty="0" smtClean="0">
                <a:latin typeface="+mj-ea"/>
                <a:ea typeface="+mj-ea"/>
              </a:rPr>
              <a:t>반사도료 </a:t>
            </a:r>
            <a:r>
              <a:rPr lang="en-US" altLang="ko-KR" sz="3200" b="1" dirty="0" smtClean="0">
                <a:latin typeface="+mj-ea"/>
                <a:ea typeface="+mj-ea"/>
              </a:rPr>
              <a:t>RP – V </a:t>
            </a:r>
            <a:r>
              <a:rPr lang="ko-KR" altLang="en-US" sz="3200" b="1" dirty="0" smtClean="0">
                <a:latin typeface="+mj-ea"/>
                <a:ea typeface="+mj-ea"/>
              </a:rPr>
              <a:t>특징</a:t>
            </a:r>
            <a:r>
              <a:rPr lang="en-US" altLang="ko-KR" sz="3200" b="1" dirty="0" smtClean="0">
                <a:latin typeface="+mj-ea"/>
                <a:ea typeface="+mj-ea"/>
              </a:rPr>
              <a:t>.</a:t>
            </a:r>
          </a:p>
          <a:p>
            <a:endParaRPr lang="en-US" altLang="ko-KR" sz="2000" b="1" dirty="0" smtClean="0">
              <a:latin typeface="+mn-ea"/>
            </a:endParaRPr>
          </a:p>
          <a:p>
            <a:r>
              <a:rPr lang="ko-KR" altLang="en-US" sz="2000" b="1" dirty="0" smtClean="0">
                <a:latin typeface="+mn-ea"/>
              </a:rPr>
              <a:t>침전이 </a:t>
            </a:r>
            <a:r>
              <a:rPr lang="ko-KR" altLang="en-US" sz="2000" b="1" dirty="0" err="1" smtClean="0">
                <a:latin typeface="+mn-ea"/>
              </a:rPr>
              <a:t>안되는</a:t>
            </a:r>
            <a:r>
              <a:rPr lang="ko-KR" altLang="en-US" sz="2000" b="1" dirty="0" smtClean="0">
                <a:latin typeface="+mn-ea"/>
              </a:rPr>
              <a:t> 무기물 도료</a:t>
            </a:r>
            <a:r>
              <a:rPr lang="en-US" altLang="ko-KR" sz="2000" b="1" dirty="0" smtClean="0">
                <a:latin typeface="+mn-ea"/>
              </a:rPr>
              <a:t>.</a:t>
            </a:r>
          </a:p>
          <a:p>
            <a:endParaRPr lang="en-US" altLang="ko-KR" sz="2000" b="1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무기화합물 연료 사용으로 반영구적 수명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청소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마찰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err="1" smtClean="0">
                <a:latin typeface="+mn-ea"/>
              </a:rPr>
              <a:t>내기후성에</a:t>
            </a:r>
            <a:r>
              <a:rPr lang="ko-KR" altLang="en-US" sz="2000" dirty="0" smtClean="0">
                <a:latin typeface="+mn-ea"/>
              </a:rPr>
              <a:t> 좋은 내구성</a:t>
            </a:r>
            <a:r>
              <a:rPr lang="en-US" altLang="ko-KR" sz="2000" dirty="0" smtClean="0">
                <a:latin typeface="+mn-ea"/>
              </a:rPr>
              <a:t>.</a:t>
            </a:r>
            <a:br>
              <a:rPr lang="en-US" altLang="ko-KR" sz="2000" dirty="0" smtClean="0">
                <a:latin typeface="+mn-ea"/>
              </a:rPr>
            </a:br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알루미늄 하프 코팅을 통한 고농도 반사</a:t>
            </a:r>
            <a:r>
              <a:rPr lang="en-US" altLang="ko-KR" sz="2000" dirty="0" smtClean="0">
                <a:latin typeface="+mn-ea"/>
              </a:rPr>
              <a:t>.</a:t>
            </a:r>
            <a:r>
              <a:rPr lang="ko-KR" altLang="en-US" sz="2000" dirty="0" smtClean="0">
                <a:latin typeface="+mn-ea"/>
              </a:rPr>
              <a:t> </a:t>
            </a:r>
            <a:br>
              <a:rPr lang="ko-KR" altLang="en-US" sz="2000" dirty="0" smtClean="0">
                <a:latin typeface="+mn-ea"/>
              </a:rPr>
            </a:br>
            <a:endParaRPr lang="en-US" altLang="ko-KR" sz="2000" dirty="0" smtClean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 smtClean="0"/>
              <a:t>최신 발광도료</a:t>
            </a: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5472122" cy="614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3200" b="1" dirty="0" smtClean="0">
                <a:latin typeface="+mj-ea"/>
                <a:ea typeface="+mj-ea"/>
              </a:rPr>
              <a:t>반사도료 </a:t>
            </a:r>
            <a:r>
              <a:rPr lang="en-US" altLang="ko-KR" sz="3200" b="1" dirty="0" smtClean="0">
                <a:latin typeface="+mj-ea"/>
                <a:ea typeface="+mj-ea"/>
              </a:rPr>
              <a:t>RP – V</a:t>
            </a:r>
            <a:r>
              <a:rPr lang="ko-KR" altLang="en-US" sz="3200" b="1" dirty="0" smtClean="0">
                <a:latin typeface="+mj-ea"/>
                <a:ea typeface="+mj-ea"/>
              </a:rPr>
              <a:t> 활용 사진</a:t>
            </a:r>
            <a:r>
              <a:rPr lang="en-US" altLang="ko-KR" sz="3200" b="1" dirty="0" smtClean="0">
                <a:latin typeface="+mj-ea"/>
                <a:ea typeface="+mj-ea"/>
              </a:rPr>
              <a:t>.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 smtClean="0"/>
              <a:t>최신 발광도료</a:t>
            </a:r>
            <a:endParaRPr lang="ko-KR" altLang="en-US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3786214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57429"/>
            <a:ext cx="3476625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3200" dirty="0" smtClean="0">
                <a:latin typeface="+mj-ea"/>
                <a:ea typeface="+mj-ea"/>
              </a:rPr>
              <a:t>야광 반사 도료 </a:t>
            </a:r>
            <a:r>
              <a:rPr lang="en-US" altLang="ko-KR" sz="3200" dirty="0" smtClean="0">
                <a:latin typeface="+mj-ea"/>
                <a:ea typeface="+mj-ea"/>
              </a:rPr>
              <a:t>GRP.</a:t>
            </a:r>
          </a:p>
          <a:p>
            <a:pPr>
              <a:buFont typeface="Wingdings" pitchFamily="2" charset="2"/>
              <a:buChar char="v"/>
            </a:pPr>
            <a:endParaRPr lang="en-US" altLang="ko-KR" sz="3600" dirty="0" smtClean="0">
              <a:latin typeface="+mj-lt"/>
            </a:endParaRPr>
          </a:p>
          <a:p>
            <a:r>
              <a:rPr lang="ko-KR" altLang="en-US" sz="2000" dirty="0" smtClean="0">
                <a:latin typeface="+mn-ea"/>
              </a:rPr>
              <a:t>평상 시에는 빛을 반사하고 야간에는 야광을 발휘하는 도료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알루미늄 하프 코팅을 하여 고농도 반사 기능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야간에 최장시간 및 </a:t>
            </a:r>
            <a:r>
              <a:rPr lang="ko-KR" altLang="en-US" sz="2000" dirty="0" err="1" smtClean="0">
                <a:latin typeface="+mn-ea"/>
              </a:rPr>
              <a:t>축광능력을</a:t>
            </a:r>
            <a:r>
              <a:rPr lang="ko-KR" altLang="en-US" sz="2000" dirty="0" smtClean="0">
                <a:latin typeface="+mn-ea"/>
              </a:rPr>
              <a:t> 가진 야광 도료와의 장점을 합함</a:t>
            </a:r>
            <a:r>
              <a:rPr lang="en-US" altLang="ko-KR" sz="2000" dirty="0" smtClean="0">
                <a:latin typeface="+mn-ea"/>
              </a:rPr>
              <a:t>.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 smtClean="0"/>
              <a:t>최신 발광도료</a:t>
            </a: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3500" dirty="0" smtClean="0"/>
              <a:t>야광 반사 도료 </a:t>
            </a:r>
            <a:r>
              <a:rPr lang="en-US" altLang="ko-KR" sz="3500" dirty="0" smtClean="0"/>
              <a:t>GRP </a:t>
            </a:r>
            <a:r>
              <a:rPr lang="ko-KR" altLang="en-US" sz="3500" dirty="0" smtClean="0"/>
              <a:t>특징</a:t>
            </a:r>
            <a:r>
              <a:rPr lang="en-US" altLang="ko-KR" sz="3500" dirty="0" smtClean="0"/>
              <a:t>.</a:t>
            </a:r>
          </a:p>
          <a:p>
            <a:endParaRPr lang="en-US" altLang="ko-KR" sz="2200" dirty="0" smtClean="0">
              <a:latin typeface="+mj-lt"/>
            </a:endParaRPr>
          </a:p>
          <a:p>
            <a:r>
              <a:rPr lang="ko-KR" altLang="en-US" sz="2200" dirty="0" smtClean="0">
                <a:latin typeface="+mj-lt"/>
              </a:rPr>
              <a:t>절대 침전이 </a:t>
            </a:r>
            <a:r>
              <a:rPr lang="ko-KR" altLang="en-US" sz="2200" dirty="0" err="1" smtClean="0">
                <a:latin typeface="+mj-lt"/>
              </a:rPr>
              <a:t>안되는</a:t>
            </a:r>
            <a:r>
              <a:rPr lang="ko-KR" altLang="en-US" sz="2200" dirty="0" smtClean="0">
                <a:latin typeface="+mj-lt"/>
              </a:rPr>
              <a:t> 세계 최초의 무기물 페인트</a:t>
            </a:r>
            <a:r>
              <a:rPr lang="en-US" altLang="ko-KR" sz="2200" dirty="0" smtClean="0">
                <a:latin typeface="+mj-lt"/>
              </a:rPr>
              <a:t>.</a:t>
            </a:r>
          </a:p>
          <a:p>
            <a:endParaRPr lang="en-US" altLang="ko-KR" sz="2200" dirty="0" smtClean="0">
              <a:latin typeface="+mj-lt"/>
            </a:endParaRPr>
          </a:p>
          <a:p>
            <a:r>
              <a:rPr lang="ko-KR" altLang="en-US" sz="2200" dirty="0" smtClean="0">
                <a:latin typeface="+mj-lt"/>
              </a:rPr>
              <a:t>반영구적 수명</a:t>
            </a:r>
            <a:r>
              <a:rPr lang="en-US" altLang="ko-KR" sz="2200" dirty="0" smtClean="0">
                <a:latin typeface="+mj-lt"/>
              </a:rPr>
              <a:t>.</a:t>
            </a:r>
          </a:p>
          <a:p>
            <a:pPr>
              <a:buNone/>
            </a:pPr>
            <a:endParaRPr lang="en-US" altLang="ko-KR" sz="2200" dirty="0" smtClean="0">
              <a:latin typeface="+mj-lt"/>
            </a:endParaRPr>
          </a:p>
          <a:p>
            <a:r>
              <a:rPr lang="ko-KR" altLang="en-US" sz="2200" dirty="0" smtClean="0">
                <a:latin typeface="+mj-lt"/>
              </a:rPr>
              <a:t>소등 후 고 발광 </a:t>
            </a:r>
            <a:r>
              <a:rPr lang="en-US" altLang="ko-KR" sz="2200" dirty="0" smtClean="0">
                <a:latin typeface="+mj-lt"/>
              </a:rPr>
              <a:t>3~12 </a:t>
            </a:r>
            <a:r>
              <a:rPr lang="ko-KR" altLang="en-US" sz="2200" dirty="0" smtClean="0">
                <a:latin typeface="+mj-lt"/>
              </a:rPr>
              <a:t>시간 이상 보장</a:t>
            </a:r>
            <a:r>
              <a:rPr lang="en-US" altLang="ko-KR" sz="2200" dirty="0" smtClean="0">
                <a:latin typeface="+mj-lt"/>
              </a:rPr>
              <a:t>.</a:t>
            </a:r>
          </a:p>
          <a:p>
            <a:endParaRPr lang="en-US" altLang="ko-KR" sz="2200" dirty="0" smtClean="0">
              <a:latin typeface="+mj-lt"/>
            </a:endParaRPr>
          </a:p>
          <a:p>
            <a:r>
              <a:rPr lang="ko-KR" altLang="en-US" sz="2200" dirty="0" smtClean="0">
                <a:latin typeface="+mj-lt"/>
              </a:rPr>
              <a:t>최대 단점인 침전을 방지할 수 있도록 </a:t>
            </a:r>
            <a:r>
              <a:rPr lang="ko-KR" altLang="en-US" sz="2200" dirty="0" err="1" smtClean="0">
                <a:latin typeface="+mj-lt"/>
              </a:rPr>
              <a:t>나노기술을</a:t>
            </a:r>
            <a:r>
              <a:rPr lang="ko-KR" altLang="en-US" sz="2200" dirty="0" smtClean="0">
                <a:latin typeface="+mj-lt"/>
              </a:rPr>
              <a:t> 접합</a:t>
            </a:r>
            <a:r>
              <a:rPr lang="en-US" altLang="ko-KR" sz="2200" dirty="0" smtClean="0">
                <a:latin typeface="+mj-lt"/>
              </a:rPr>
              <a:t>.</a:t>
            </a:r>
            <a:r>
              <a:rPr lang="ko-KR" altLang="en-US" sz="2200" dirty="0" smtClean="0">
                <a:latin typeface="+mj-lt"/>
              </a:rPr>
              <a:t/>
            </a:r>
            <a:br>
              <a:rPr lang="ko-KR" altLang="en-US" sz="2200" dirty="0" smtClean="0">
                <a:latin typeface="+mj-lt"/>
              </a:rPr>
            </a:b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en-US" altLang="ko-KR" sz="2000" dirty="0" smtClean="0"/>
          </a:p>
          <a:p>
            <a:pPr>
              <a:buFont typeface="Wingdings" pitchFamily="2" charset="2"/>
              <a:buChar char="v"/>
            </a:pPr>
            <a:endParaRPr lang="en-US" altLang="ko-KR" sz="3600" dirty="0" smtClean="0">
              <a:latin typeface="+mj-lt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71558"/>
          </a:xfrm>
        </p:spPr>
        <p:txBody>
          <a:bodyPr/>
          <a:lstStyle/>
          <a:p>
            <a:r>
              <a:rPr lang="ko-KR" altLang="en-US" dirty="0" smtClean="0"/>
              <a:t>최신  발광도료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3200" b="1" dirty="0" smtClean="0">
                <a:latin typeface="+mj-ea"/>
                <a:ea typeface="+mj-ea"/>
              </a:rPr>
              <a:t>야광 반사 도료 </a:t>
            </a:r>
            <a:r>
              <a:rPr lang="en-US" altLang="ko-KR" sz="3200" b="1" dirty="0" smtClean="0">
                <a:latin typeface="+mj-ea"/>
                <a:ea typeface="+mj-ea"/>
              </a:rPr>
              <a:t>GRP </a:t>
            </a:r>
            <a:r>
              <a:rPr lang="ko-KR" altLang="en-US" sz="3200" b="1" dirty="0" smtClean="0">
                <a:latin typeface="+mj-ea"/>
                <a:ea typeface="+mj-ea"/>
              </a:rPr>
              <a:t>활용사진</a:t>
            </a:r>
            <a:r>
              <a:rPr lang="en-US" altLang="ko-KR" sz="3200" b="1" dirty="0" smtClean="0">
                <a:latin typeface="+mj-ea"/>
                <a:ea typeface="+mj-ea"/>
              </a:rPr>
              <a:t>.</a:t>
            </a:r>
          </a:p>
          <a:p>
            <a:pPr>
              <a:buNone/>
            </a:pPr>
            <a:endParaRPr lang="en-US" altLang="ko-KR" sz="2200" dirty="0" smtClean="0">
              <a:latin typeface="+mj-lt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 smtClean="0"/>
              <a:t>최신 발광도료</a:t>
            </a:r>
            <a:endParaRPr lang="ko-KR" altLang="en-US" sz="5400" b="1" dirty="0"/>
          </a:p>
        </p:txBody>
      </p:sp>
      <p:pic>
        <p:nvPicPr>
          <p:cNvPr id="1026" name="Picture 2" descr="C:\Documents and Settings\Administrator\바탕 화면\1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764386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3200" b="1" dirty="0" smtClean="0">
                <a:latin typeface="+mj-ea"/>
                <a:ea typeface="+mj-ea"/>
              </a:rPr>
              <a:t>형광도료 </a:t>
            </a:r>
            <a:r>
              <a:rPr lang="en-US" altLang="ko-KR" sz="3200" b="1" dirty="0" smtClean="0">
                <a:latin typeface="+mj-ea"/>
                <a:ea typeface="+mj-ea"/>
              </a:rPr>
              <a:t>(FP)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>
                <a:latin typeface="+mn-ea"/>
              </a:rPr>
              <a:t>자외선에서 야기되어 가시광선에서 빛을 발하는 무색투명 형광도료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pPr>
              <a:buNone/>
            </a:pPr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수명 </a:t>
            </a:r>
            <a:r>
              <a:rPr lang="en-US" altLang="ko-KR" sz="2000" dirty="0" smtClean="0">
                <a:latin typeface="+mn-ea"/>
              </a:rPr>
              <a:t>:</a:t>
            </a:r>
            <a:r>
              <a:rPr lang="ko-KR" altLang="en-US" sz="2000" dirty="0" smtClean="0">
                <a:latin typeface="+mn-ea"/>
              </a:rPr>
              <a:t>    </a:t>
            </a:r>
            <a:r>
              <a:rPr lang="en-US" altLang="ko-KR" sz="2000" dirty="0" smtClean="0">
                <a:latin typeface="+mn-ea"/>
              </a:rPr>
              <a:t>5</a:t>
            </a:r>
            <a:r>
              <a:rPr lang="ko-KR" altLang="en-US" sz="2000" dirty="0" smtClean="0">
                <a:latin typeface="+mn-ea"/>
              </a:rPr>
              <a:t>년</a:t>
            </a:r>
            <a:r>
              <a:rPr lang="en-US" altLang="ko-KR" sz="2000" dirty="0" smtClean="0">
                <a:latin typeface="+mn-ea"/>
              </a:rPr>
              <a:t>~10</a:t>
            </a:r>
            <a:r>
              <a:rPr lang="ko-KR" altLang="en-US" sz="2000" dirty="0" smtClean="0">
                <a:latin typeface="+mn-ea"/>
              </a:rPr>
              <a:t>년</a:t>
            </a:r>
            <a:endParaRPr lang="en-US" altLang="ko-KR" sz="2000" dirty="0" smtClean="0">
              <a:latin typeface="+mn-ea"/>
            </a:endParaRP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효과 </a:t>
            </a:r>
            <a:r>
              <a:rPr lang="en-US" altLang="ko-KR" sz="2000" dirty="0" smtClean="0">
                <a:latin typeface="+mn-ea"/>
              </a:rPr>
              <a:t>:</a:t>
            </a:r>
            <a:r>
              <a:rPr lang="ko-KR" altLang="en-US" sz="2000" dirty="0" smtClean="0">
                <a:latin typeface="+mn-ea"/>
              </a:rPr>
              <a:t>    </a:t>
            </a:r>
            <a:r>
              <a:rPr lang="ko-KR" altLang="en-US" sz="2000" dirty="0" err="1" smtClean="0">
                <a:latin typeface="+mn-ea"/>
              </a:rPr>
              <a:t>주광형광</a:t>
            </a:r>
            <a:r>
              <a:rPr lang="ko-KR" altLang="en-US" sz="2000" dirty="0" smtClean="0">
                <a:latin typeface="+mn-ea"/>
              </a:rPr>
              <a:t> 안료를 사용하여 밤이나 낮에 약간의 빛으로도 </a:t>
            </a:r>
            <a:endParaRPr lang="en-US" altLang="ko-KR" sz="2000" dirty="0" smtClean="0">
              <a:latin typeface="+mn-ea"/>
            </a:endParaRPr>
          </a:p>
          <a:p>
            <a:pPr>
              <a:buNone/>
            </a:pPr>
            <a:r>
              <a:rPr lang="en-US" altLang="ko-KR" sz="2000" dirty="0" smtClean="0">
                <a:latin typeface="+mn-ea"/>
              </a:rPr>
              <a:t>    </a:t>
            </a:r>
          </a:p>
          <a:p>
            <a:pPr>
              <a:buNone/>
            </a:pPr>
            <a:r>
              <a:rPr lang="en-US" altLang="ko-KR" sz="2000" dirty="0" smtClean="0">
                <a:latin typeface="+mn-ea"/>
              </a:rPr>
              <a:t>     </a:t>
            </a:r>
            <a:r>
              <a:rPr lang="ko-KR" altLang="en-US" sz="2000" dirty="0" smtClean="0">
                <a:latin typeface="+mn-ea"/>
              </a:rPr>
              <a:t>일반 도료에 비하여 매우 강하게 빛이 나기 </a:t>
            </a:r>
            <a:r>
              <a:rPr lang="ko-KR" altLang="en-US" sz="2000" smtClean="0">
                <a:latin typeface="+mn-ea"/>
              </a:rPr>
              <a:t>때문에 </a:t>
            </a:r>
            <a:r>
              <a:rPr lang="ko-KR" altLang="en-US" sz="2000" smtClean="0">
                <a:latin typeface="+mn-ea"/>
              </a:rPr>
              <a:t>안전성을 </a:t>
            </a:r>
            <a:r>
              <a:rPr lang="ko-KR" altLang="en-US" sz="2000" dirty="0" smtClean="0">
                <a:latin typeface="+mn-ea"/>
              </a:rPr>
              <a:t>위한 </a:t>
            </a:r>
            <a:endParaRPr lang="en-US" altLang="ko-KR" sz="2000" dirty="0" smtClean="0">
              <a:latin typeface="+mn-ea"/>
            </a:endParaRPr>
          </a:p>
          <a:p>
            <a:pPr>
              <a:buNone/>
            </a:pPr>
            <a:r>
              <a:rPr lang="en-US" altLang="ko-KR" sz="2000" dirty="0" smtClean="0">
                <a:latin typeface="+mn-ea"/>
              </a:rPr>
              <a:t>     </a:t>
            </a:r>
          </a:p>
          <a:p>
            <a:pPr>
              <a:buNone/>
            </a:pPr>
            <a:r>
              <a:rPr lang="en-US" altLang="ko-KR" sz="2000" dirty="0" smtClean="0">
                <a:latin typeface="+mn-ea"/>
              </a:rPr>
              <a:t>     </a:t>
            </a:r>
            <a:r>
              <a:rPr lang="ko-KR" altLang="en-US" sz="2000" dirty="0" smtClean="0">
                <a:latin typeface="+mn-ea"/>
              </a:rPr>
              <a:t>최고의 형광 도료</a:t>
            </a:r>
            <a:endParaRPr lang="en-US" altLang="ko-KR" sz="2000" dirty="0" smtClean="0">
              <a:latin typeface="+mn-ea"/>
            </a:endParaRPr>
          </a:p>
          <a:p>
            <a:pPr>
              <a:buNone/>
            </a:pPr>
            <a:endParaRPr lang="en-US" altLang="ko-KR" sz="2000" dirty="0" smtClean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 smtClean="0"/>
              <a:t>최신 발광도료</a:t>
            </a: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577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3200" b="1" dirty="0" smtClean="0">
                <a:latin typeface="+mj-ea"/>
                <a:ea typeface="+mj-ea"/>
              </a:rPr>
              <a:t>형광도료 </a:t>
            </a:r>
            <a:r>
              <a:rPr lang="en-US" altLang="ko-KR" sz="3200" b="1" dirty="0" smtClean="0">
                <a:latin typeface="+mj-ea"/>
                <a:ea typeface="+mj-ea"/>
              </a:rPr>
              <a:t>FP</a:t>
            </a:r>
            <a:r>
              <a:rPr lang="ko-KR" altLang="en-US" sz="3200" b="1" dirty="0" smtClean="0">
                <a:latin typeface="+mj-ea"/>
                <a:ea typeface="+mj-ea"/>
              </a:rPr>
              <a:t>의 사진</a:t>
            </a:r>
            <a:endParaRPr lang="en-US" altLang="ko-KR" sz="3200" b="1" dirty="0" smtClean="0">
              <a:latin typeface="+mj-ea"/>
              <a:ea typeface="+mj-ea"/>
            </a:endParaRPr>
          </a:p>
          <a:p>
            <a:endParaRPr lang="en-US" altLang="ko-KR" sz="20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 smtClean="0"/>
              <a:t>최신 발광도료</a:t>
            </a:r>
            <a:endParaRPr lang="ko-KR" altLang="en-US" sz="5400" b="1" dirty="0"/>
          </a:p>
        </p:txBody>
      </p:sp>
      <p:pic>
        <p:nvPicPr>
          <p:cNvPr id="5122" name="Picture 2" descr="http://digitalpoly.com/zeroboard/data/notice/gudrhkddirh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635798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2861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3200" dirty="0" smtClean="0"/>
              <a:t> </a:t>
            </a:r>
            <a:r>
              <a:rPr lang="ko-KR" altLang="en-US" sz="3200" b="1" dirty="0" smtClean="0">
                <a:latin typeface="+mj-ea"/>
                <a:ea typeface="+mj-ea"/>
              </a:rPr>
              <a:t>바이오 형광 </a:t>
            </a:r>
            <a:r>
              <a:rPr lang="en-US" altLang="ko-KR" sz="3200" b="1" dirty="0" smtClean="0">
                <a:latin typeface="+mj-ea"/>
                <a:ea typeface="+mj-ea"/>
              </a:rPr>
              <a:t>(FPR)</a:t>
            </a:r>
          </a:p>
          <a:p>
            <a:endParaRPr lang="en-US" altLang="ko-KR" sz="2000" dirty="0" smtClean="0"/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동물이나 물고기의 피부에 흡착이 되어 자외선 등을 비추면</a:t>
            </a:r>
            <a:br>
              <a:rPr lang="ko-KR" altLang="en-US" sz="2000" dirty="0" smtClean="0">
                <a:latin typeface="+mn-ea"/>
              </a:rPr>
            </a:br>
            <a:r>
              <a:rPr lang="ko-KR" altLang="en-US" sz="2000" dirty="0" smtClean="0">
                <a:latin typeface="+mn-ea"/>
              </a:rPr>
              <a:t>적색 등 </a:t>
            </a:r>
            <a:r>
              <a:rPr lang="ko-KR" altLang="en-US" sz="2000" dirty="0" err="1" smtClean="0">
                <a:latin typeface="+mn-ea"/>
              </a:rPr>
              <a:t>으로</a:t>
            </a:r>
            <a:r>
              <a:rPr lang="ko-KR" altLang="en-US" sz="2000" dirty="0" smtClean="0">
                <a:latin typeface="+mn-ea"/>
              </a:rPr>
              <a:t> 빛이 나는 형광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쉽게 피부에서 이탈되지 않음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ko-KR" altLang="en-US" sz="2000" dirty="0">
              <a:latin typeface="+mn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00120"/>
          </a:xfrm>
        </p:spPr>
        <p:txBody>
          <a:bodyPr/>
          <a:lstStyle/>
          <a:p>
            <a:r>
              <a:rPr lang="ko-KR" altLang="en-US" sz="4400" b="1" dirty="0" smtClean="0"/>
              <a:t>최신 발광도료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위조기술 발달에 따라 위조 방지에 응용하여 이용 가능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r>
              <a:rPr lang="ko-KR" altLang="en-US" sz="2000" dirty="0" smtClean="0"/>
              <a:t>자동차의 컬러 설계 시 광택을 살리거나 디자인 위해 빛에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</a:t>
            </a:r>
            <a:r>
              <a:rPr lang="ko-KR" altLang="en-US" sz="2000" dirty="0" smtClean="0"/>
              <a:t>따라 변하는 발광도료의 사용이 늘 것으로 예상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교통사고와  산업재해로 사망률이 증가하여 야간 산업안전장비</a:t>
            </a:r>
            <a:r>
              <a:rPr lang="en-US" altLang="ko-KR" sz="2000" dirty="0" smtClean="0"/>
              <a:t>, </a:t>
            </a:r>
          </a:p>
          <a:p>
            <a:pPr>
              <a:buNone/>
            </a:pPr>
            <a:r>
              <a:rPr lang="en-US" altLang="ko-KR" sz="2000" dirty="0" smtClean="0"/>
              <a:t>    </a:t>
            </a:r>
            <a:r>
              <a:rPr lang="ko-KR" altLang="en-US" sz="2000" dirty="0" smtClean="0"/>
              <a:t>안전 유도시설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도로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교통 안전 표지 등에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많은 이용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야간의 광고물 등으로 시선을 집중시켜 높은 산업효과 예상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사람들의 미적 추구로 인해 많은 수요가 예상</a:t>
            </a:r>
            <a:r>
              <a:rPr lang="en-US" altLang="ko-KR" sz="2000" dirty="0" smtClean="0"/>
              <a:t>.</a:t>
            </a:r>
            <a:endParaRPr lang="ko-KR" altLang="en-US" sz="2000" dirty="0" smtClean="0"/>
          </a:p>
          <a:p>
            <a:endParaRPr lang="en-US" altLang="ko-KR" sz="20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 err="1" smtClean="0"/>
              <a:t>향후전망</a:t>
            </a: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+mn-ea"/>
              </a:rPr>
              <a:t>발광도료의 정의</a:t>
            </a:r>
            <a:endParaRPr lang="en-US" altLang="ko-KR" dirty="0" smtClean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발광도료의 종류 및 특징</a:t>
            </a:r>
            <a:endParaRPr lang="en-US" altLang="ko-KR" dirty="0" smtClean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최신발광도료</a:t>
            </a:r>
            <a:endParaRPr lang="en-US" altLang="ko-KR" dirty="0" smtClean="0">
              <a:latin typeface="+mn-ea"/>
            </a:endParaRPr>
          </a:p>
          <a:p>
            <a:pPr>
              <a:buNone/>
            </a:pPr>
            <a:endParaRPr lang="en-US" altLang="ko-KR" dirty="0" smtClean="0">
              <a:latin typeface="+mn-ea"/>
            </a:endParaRPr>
          </a:p>
          <a:p>
            <a:r>
              <a:rPr lang="ko-KR" altLang="en-US" dirty="0" err="1" smtClean="0">
                <a:latin typeface="+mn-ea"/>
              </a:rPr>
              <a:t>향후전망</a:t>
            </a:r>
            <a:endParaRPr lang="en-US" altLang="ko-KR" dirty="0" smtClean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참고문헌</a:t>
            </a:r>
            <a:endParaRPr lang="en-US" altLang="ko-KR" dirty="0" smtClean="0">
              <a:latin typeface="+mn-ea"/>
            </a:endParaRPr>
          </a:p>
          <a:p>
            <a:endParaRPr lang="en-US" altLang="ko-KR" dirty="0" smtClean="0"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b="1" dirty="0" smtClean="0"/>
              <a:t>목  차 </a:t>
            </a:r>
            <a:endParaRPr lang="ko-KR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www.naver.com.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www.digitalpoly.com.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www.google.co.kr.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국회도서관 소장 자료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참고문헌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 txBox="1">
            <a:spLocks noGrp="1"/>
          </p:cNvSpPr>
          <p:nvPr>
            <p:ph idx="1"/>
          </p:nvPr>
        </p:nvSpPr>
        <p:spPr>
          <a:xfrm>
            <a:off x="428596" y="2857496"/>
            <a:ext cx="82296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ko-KR" sz="7200" b="1" dirty="0" smtClean="0"/>
              <a:t>THANK YOU!!!!</a:t>
            </a:r>
            <a:endParaRPr lang="ko-KR" alt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2357430"/>
            <a:ext cx="8229600" cy="3929090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+mn-ea"/>
              </a:rPr>
              <a:t>어두운 곳에서도 발광하는 도료</a:t>
            </a:r>
            <a:r>
              <a:rPr lang="en-US" altLang="ko-KR" sz="2400" dirty="0" smtClean="0">
                <a:latin typeface="+mn-ea"/>
              </a:rPr>
              <a:t>.</a:t>
            </a:r>
          </a:p>
          <a:p>
            <a:endParaRPr lang="en-US" altLang="ko-KR" sz="2400" dirty="0" smtClean="0">
              <a:latin typeface="+mn-ea"/>
            </a:endParaRPr>
          </a:p>
          <a:p>
            <a:r>
              <a:rPr lang="ko-KR" altLang="en-US" sz="2400" dirty="0" smtClean="0">
                <a:latin typeface="+mn-ea"/>
              </a:rPr>
              <a:t>형광체 또는 </a:t>
            </a:r>
            <a:r>
              <a:rPr lang="ko-KR" altLang="en-US" sz="2400" dirty="0" err="1" smtClean="0">
                <a:latin typeface="+mn-ea"/>
              </a:rPr>
              <a:t>인광체를</a:t>
            </a:r>
            <a:r>
              <a:rPr lang="ko-KR" altLang="en-US" sz="2400" dirty="0" smtClean="0">
                <a:latin typeface="+mn-ea"/>
              </a:rPr>
              <a:t> </a:t>
            </a:r>
            <a:r>
              <a:rPr lang="ko-KR" altLang="en-US" sz="2400" dirty="0" err="1" smtClean="0">
                <a:latin typeface="+mn-ea"/>
              </a:rPr>
              <a:t>전색재에</a:t>
            </a:r>
            <a:r>
              <a:rPr lang="ko-KR" altLang="en-US" sz="2400" dirty="0" smtClean="0">
                <a:latin typeface="+mn-ea"/>
              </a:rPr>
              <a:t> </a:t>
            </a:r>
            <a:r>
              <a:rPr lang="ko-KR" altLang="en-US" sz="2400" dirty="0" err="1" smtClean="0">
                <a:latin typeface="+mn-ea"/>
              </a:rPr>
              <a:t>썩어만듬</a:t>
            </a:r>
            <a:r>
              <a:rPr lang="en-US" altLang="ko-KR" sz="2400" dirty="0" smtClean="0">
                <a:latin typeface="+mn-ea"/>
              </a:rPr>
              <a:t>.</a:t>
            </a:r>
          </a:p>
          <a:p>
            <a:endParaRPr lang="en-US" altLang="ko-KR" sz="2400" dirty="0" smtClean="0">
              <a:latin typeface="+mn-ea"/>
            </a:endParaRPr>
          </a:p>
          <a:p>
            <a:r>
              <a:rPr lang="ko-KR" altLang="en-US" sz="2400" dirty="0" smtClean="0">
                <a:latin typeface="+mn-ea"/>
              </a:rPr>
              <a:t>우레탄수지를 전색제로 사용</a:t>
            </a:r>
            <a:r>
              <a:rPr lang="en-US" altLang="ko-KR" sz="2400" dirty="0" smtClean="0">
                <a:latin typeface="+mn-ea"/>
              </a:rPr>
              <a:t>.</a:t>
            </a:r>
          </a:p>
          <a:p>
            <a:endParaRPr lang="en-US" altLang="ko-KR" sz="2400" dirty="0" smtClean="0">
              <a:latin typeface="+mn-ea"/>
            </a:endParaRPr>
          </a:p>
          <a:p>
            <a:r>
              <a:rPr lang="ko-KR" altLang="en-US" sz="2400" dirty="0" smtClean="0">
                <a:latin typeface="+mn-ea"/>
              </a:rPr>
              <a:t>침전이 잘 되지 않는 무기물 도료</a:t>
            </a:r>
            <a:r>
              <a:rPr lang="en-US" altLang="ko-KR" sz="2400" dirty="0" smtClean="0">
                <a:latin typeface="+mn-ea"/>
              </a:rPr>
              <a:t>.</a:t>
            </a:r>
            <a:endParaRPr lang="en-US" altLang="ko-KR" sz="2400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endParaRPr lang="en-US" altLang="ko-KR" sz="24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4214842" cy="933448"/>
          </a:xfrm>
        </p:spPr>
        <p:txBody>
          <a:bodyPr>
            <a:noAutofit/>
          </a:bodyPr>
          <a:lstStyle/>
          <a:p>
            <a:r>
              <a:rPr lang="ko-KR" altLang="en-US" sz="6000" b="1" dirty="0" smtClean="0">
                <a:latin typeface="+mj-ea"/>
              </a:rPr>
              <a:t>발광 도료란</a:t>
            </a:r>
            <a:r>
              <a:rPr lang="en-US" altLang="ko-KR" sz="6000" b="1" dirty="0" smtClean="0">
                <a:latin typeface="+mj-ea"/>
              </a:rPr>
              <a:t>?</a:t>
            </a:r>
            <a:endParaRPr lang="ko-KR" altLang="en-US" sz="6000" b="1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136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altLang="ko-KR" dirty="0" smtClean="0"/>
          </a:p>
          <a:p>
            <a:r>
              <a:rPr lang="ko-KR" altLang="en-US" sz="2800" dirty="0" smtClean="0">
                <a:latin typeface="+mn-ea"/>
              </a:rPr>
              <a:t>반영구적 수명</a:t>
            </a:r>
            <a:r>
              <a:rPr lang="en-US" altLang="ko-KR" sz="2800" dirty="0" smtClean="0">
                <a:latin typeface="+mn-ea"/>
              </a:rPr>
              <a:t>.</a:t>
            </a:r>
          </a:p>
          <a:p>
            <a:endParaRPr lang="en-US" altLang="ko-KR" sz="2800" dirty="0" smtClean="0">
              <a:latin typeface="+mn-ea"/>
            </a:endParaRPr>
          </a:p>
          <a:p>
            <a:r>
              <a:rPr lang="ko-KR" altLang="en-US" sz="2800" dirty="0" smtClean="0">
                <a:latin typeface="+mn-ea"/>
              </a:rPr>
              <a:t>내후성</a:t>
            </a:r>
            <a:r>
              <a:rPr lang="en-US" altLang="ko-KR" sz="2800" dirty="0" smtClean="0">
                <a:latin typeface="+mn-ea"/>
              </a:rPr>
              <a:t>, </a:t>
            </a:r>
            <a:r>
              <a:rPr lang="ko-KR" altLang="en-US" sz="2800" dirty="0" smtClean="0">
                <a:latin typeface="+mn-ea"/>
              </a:rPr>
              <a:t>내수성</a:t>
            </a:r>
            <a:r>
              <a:rPr lang="en-US" altLang="ko-KR" sz="2800" dirty="0" smtClean="0">
                <a:latin typeface="+mn-ea"/>
              </a:rPr>
              <a:t>, </a:t>
            </a:r>
            <a:r>
              <a:rPr lang="ko-KR" altLang="en-US" sz="2800" dirty="0" smtClean="0">
                <a:latin typeface="+mn-ea"/>
              </a:rPr>
              <a:t>내약품성</a:t>
            </a:r>
            <a:r>
              <a:rPr lang="en-US" altLang="ko-KR" sz="2800" dirty="0" smtClean="0">
                <a:latin typeface="+mn-ea"/>
              </a:rPr>
              <a:t>, </a:t>
            </a:r>
            <a:r>
              <a:rPr lang="ko-KR" altLang="en-US" sz="2800" dirty="0" smtClean="0">
                <a:latin typeface="+mn-ea"/>
              </a:rPr>
              <a:t>부착력</a:t>
            </a:r>
            <a:r>
              <a:rPr lang="en-US" altLang="ko-KR" sz="2800" dirty="0" smtClean="0">
                <a:latin typeface="+mn-ea"/>
              </a:rPr>
              <a:t>, </a:t>
            </a:r>
            <a:r>
              <a:rPr lang="ko-KR" altLang="en-US" sz="2800" dirty="0" smtClean="0">
                <a:latin typeface="+mn-ea"/>
              </a:rPr>
              <a:t>내구력 매우 우수</a:t>
            </a:r>
            <a:r>
              <a:rPr lang="en-US" altLang="ko-KR" sz="2800" dirty="0" smtClean="0">
                <a:latin typeface="+mn-ea"/>
              </a:rPr>
              <a:t>.</a:t>
            </a:r>
          </a:p>
          <a:p>
            <a:endParaRPr lang="en-US" altLang="ko-KR" sz="2800" dirty="0" smtClean="0">
              <a:latin typeface="+mn-ea"/>
            </a:endParaRPr>
          </a:p>
          <a:p>
            <a:r>
              <a:rPr lang="ko-KR" altLang="en-US" sz="2800" dirty="0" smtClean="0">
                <a:latin typeface="+mn-ea"/>
              </a:rPr>
              <a:t>각종 표시용 및 인테리어용으로 적당한 고급 도료</a:t>
            </a:r>
            <a:r>
              <a:rPr lang="en-US" altLang="ko-KR" sz="2800" dirty="0" smtClean="0">
                <a:latin typeface="+mn-ea"/>
              </a:rPr>
              <a:t>.</a:t>
            </a:r>
          </a:p>
          <a:p>
            <a:endParaRPr lang="en-US" altLang="ko-KR" sz="2800" dirty="0" smtClean="0">
              <a:latin typeface="+mn-ea"/>
            </a:endParaRPr>
          </a:p>
          <a:p>
            <a:r>
              <a:rPr lang="ko-KR" altLang="en-US" sz="2800" dirty="0" smtClean="0">
                <a:latin typeface="+mn-ea"/>
              </a:rPr>
              <a:t>여과</a:t>
            </a:r>
            <a:r>
              <a:rPr lang="en-US" altLang="ko-KR" sz="2800" dirty="0" smtClean="0">
                <a:latin typeface="+mn-ea"/>
              </a:rPr>
              <a:t>.</a:t>
            </a:r>
            <a:r>
              <a:rPr lang="ko-KR" altLang="en-US" sz="2800" dirty="0" smtClean="0">
                <a:latin typeface="+mn-ea"/>
              </a:rPr>
              <a:t> 레저 활동에도 많은 이용</a:t>
            </a:r>
            <a:r>
              <a:rPr lang="en-US" altLang="ko-KR" sz="2800" dirty="0" smtClean="0">
                <a:latin typeface="+mn-ea"/>
              </a:rPr>
              <a:t>.</a:t>
            </a:r>
          </a:p>
          <a:p>
            <a:endParaRPr lang="en-US" altLang="ko-KR" sz="2800" dirty="0" smtClean="0">
              <a:latin typeface="+mn-ea"/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4572032" cy="918418"/>
          </a:xfrm>
        </p:spPr>
        <p:txBody>
          <a:bodyPr>
            <a:noAutofit/>
          </a:bodyPr>
          <a:lstStyle/>
          <a:p>
            <a:r>
              <a:rPr lang="ko-KR" altLang="en-US" sz="6000" b="1" dirty="0" smtClean="0">
                <a:latin typeface="+mj-ea"/>
              </a:rPr>
              <a:t>발광 도료란</a:t>
            </a:r>
            <a:r>
              <a:rPr lang="en-US" altLang="ko-KR" sz="6000" b="1" dirty="0" smtClean="0">
                <a:latin typeface="+mj-ea"/>
              </a:rPr>
              <a:t>?</a:t>
            </a:r>
            <a:endParaRPr lang="ko-KR" altLang="en-US" sz="6000" b="1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071966"/>
          </a:xfrm>
        </p:spPr>
        <p:txBody>
          <a:bodyPr>
            <a:normAutofit/>
          </a:bodyPr>
          <a:lstStyle/>
          <a:p>
            <a:r>
              <a:rPr lang="ko-KR" altLang="en-US" sz="2000" b="1" dirty="0" smtClean="0">
                <a:latin typeface="+mn-ea"/>
              </a:rPr>
              <a:t>야광도료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: </a:t>
            </a:r>
            <a:r>
              <a:rPr lang="ko-KR" altLang="en-US" sz="2000" dirty="0" smtClean="0">
                <a:latin typeface="+mn-ea"/>
              </a:rPr>
              <a:t>빛의 자극에 의해 발광하는 도료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pPr>
              <a:buNone/>
            </a:pPr>
            <a:endParaRPr lang="en-US" altLang="ko-KR" sz="2000" dirty="0" smtClean="0">
              <a:latin typeface="+mn-ea"/>
            </a:endParaRPr>
          </a:p>
          <a:p>
            <a:r>
              <a:rPr lang="ko-KR" altLang="en-US" sz="2000" b="1" dirty="0" err="1" smtClean="0">
                <a:latin typeface="+mn-ea"/>
              </a:rPr>
              <a:t>축광도료</a:t>
            </a:r>
            <a:r>
              <a:rPr lang="ko-KR" altLang="en-US" sz="2000" b="1" dirty="0" smtClean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: </a:t>
            </a:r>
            <a:r>
              <a:rPr lang="ko-KR" altLang="en-US" sz="2000" dirty="0" smtClean="0">
                <a:latin typeface="+mn-ea"/>
              </a:rPr>
              <a:t>야광도료와 비슷하나 야광 보다 빛이 좀 더 </a:t>
            </a:r>
            <a:endParaRPr lang="en-US" altLang="ko-KR" sz="2000" dirty="0" smtClean="0">
              <a:latin typeface="+mn-ea"/>
            </a:endParaRPr>
          </a:p>
          <a:p>
            <a:pPr>
              <a:buNone/>
            </a:pPr>
            <a:r>
              <a:rPr lang="en-US" altLang="ko-KR" sz="2000" dirty="0" smtClean="0">
                <a:latin typeface="+mn-ea"/>
              </a:rPr>
              <a:t>                  </a:t>
            </a:r>
            <a:r>
              <a:rPr lang="ko-KR" altLang="en-US" sz="2000" dirty="0" smtClean="0">
                <a:latin typeface="+mn-ea"/>
              </a:rPr>
              <a:t>지속적이며 빛을 축적하여 스스로 발광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>
              <a:latin typeface="+mn-ea"/>
            </a:endParaRPr>
          </a:p>
          <a:p>
            <a:r>
              <a:rPr lang="ko-KR" altLang="en-US" sz="2000" b="1" dirty="0" smtClean="0">
                <a:latin typeface="+mn-ea"/>
              </a:rPr>
              <a:t>형광 도료 </a:t>
            </a:r>
            <a:r>
              <a:rPr lang="en-US" altLang="ko-KR" sz="2000" dirty="0" smtClean="0">
                <a:latin typeface="+mn-ea"/>
              </a:rPr>
              <a:t>: </a:t>
            </a:r>
            <a:r>
              <a:rPr lang="ko-KR" altLang="en-US" sz="2000" dirty="0" smtClean="0">
                <a:latin typeface="+mn-ea"/>
              </a:rPr>
              <a:t>일반 도료에 비해 색과 밝기를 강화한 형광안료를 </a:t>
            </a:r>
            <a:endParaRPr lang="en-US" altLang="ko-KR" sz="2000" dirty="0" smtClean="0">
              <a:latin typeface="+mn-ea"/>
            </a:endParaRPr>
          </a:p>
          <a:p>
            <a:pPr>
              <a:buNone/>
            </a:pPr>
            <a:r>
              <a:rPr lang="en-US" altLang="ko-KR" sz="2000" dirty="0" smtClean="0">
                <a:latin typeface="+mn-ea"/>
              </a:rPr>
              <a:t>                  </a:t>
            </a:r>
            <a:r>
              <a:rPr lang="ko-KR" altLang="en-US" sz="2000" dirty="0" smtClean="0">
                <a:latin typeface="+mn-ea"/>
              </a:rPr>
              <a:t>합성수지에 분산 시켜 빛이 없어도 밝아 보이게 하는 도료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pPr>
              <a:buNone/>
            </a:pPr>
            <a:r>
              <a:rPr lang="en-US" altLang="ko-KR" sz="2000" dirty="0" smtClean="0">
                <a:latin typeface="+mn-ea"/>
              </a:rPr>
              <a:t>                        </a:t>
            </a:r>
          </a:p>
          <a:p>
            <a:r>
              <a:rPr lang="ko-KR" altLang="en-US" sz="2000" b="1" dirty="0" smtClean="0">
                <a:latin typeface="+mn-ea"/>
              </a:rPr>
              <a:t>반사도료</a:t>
            </a:r>
            <a:r>
              <a:rPr lang="ko-KR" altLang="en-US" sz="2000" dirty="0" smtClean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: </a:t>
            </a:r>
            <a:r>
              <a:rPr lang="ko-KR" altLang="en-US" sz="2000" dirty="0" smtClean="0">
                <a:latin typeface="+mn-ea"/>
              </a:rPr>
              <a:t>도료에 유리알 같은 것이 혼합되어 </a:t>
            </a:r>
            <a:endParaRPr lang="en-US" altLang="ko-KR" sz="2000" dirty="0" smtClean="0">
              <a:latin typeface="+mn-ea"/>
            </a:endParaRPr>
          </a:p>
          <a:p>
            <a:pPr>
              <a:buNone/>
            </a:pPr>
            <a:r>
              <a:rPr lang="en-US" altLang="ko-KR" sz="2000" dirty="0" smtClean="0">
                <a:latin typeface="+mn-ea"/>
              </a:rPr>
              <a:t>                   </a:t>
            </a:r>
            <a:r>
              <a:rPr lang="ko-KR" altLang="en-US" sz="2000" dirty="0" smtClean="0">
                <a:latin typeface="+mn-ea"/>
              </a:rPr>
              <a:t>빛을 받을 경우 반사하는 도료</a:t>
            </a:r>
            <a:r>
              <a:rPr lang="en-US" altLang="ko-KR" sz="2000" dirty="0" smtClean="0">
                <a:latin typeface="+mn-ea"/>
              </a:rPr>
              <a:t>.</a:t>
            </a:r>
            <a:endParaRPr lang="ko-KR" altLang="en-US" sz="2000" dirty="0" smtClean="0">
              <a:latin typeface="+mn-ea"/>
            </a:endParaRPr>
          </a:p>
          <a:p>
            <a:endParaRPr lang="ko-KR" altLang="en-US" sz="2000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729534" cy="775542"/>
          </a:xfrm>
        </p:spPr>
        <p:txBody>
          <a:bodyPr>
            <a:noAutofit/>
          </a:bodyPr>
          <a:lstStyle/>
          <a:p>
            <a:r>
              <a:rPr lang="ko-KR" altLang="en-US" sz="4800" b="1" dirty="0" smtClean="0">
                <a:latin typeface="+mj-ea"/>
              </a:rPr>
              <a:t>야광 </a:t>
            </a:r>
            <a:r>
              <a:rPr lang="en-US" altLang="ko-KR" sz="4800" b="1" dirty="0" smtClean="0">
                <a:latin typeface="+mj-ea"/>
              </a:rPr>
              <a:t>•</a:t>
            </a:r>
            <a:r>
              <a:rPr lang="ko-KR" altLang="en-US" sz="4800" b="1" dirty="0" err="1" smtClean="0">
                <a:latin typeface="+mj-ea"/>
              </a:rPr>
              <a:t>축광</a:t>
            </a:r>
            <a:r>
              <a:rPr lang="en-US" altLang="ko-KR" sz="4800" b="1" dirty="0" smtClean="0">
                <a:latin typeface="+mj-ea"/>
              </a:rPr>
              <a:t>•</a:t>
            </a:r>
            <a:r>
              <a:rPr lang="ko-KR" altLang="en-US" sz="4800" b="1" dirty="0" smtClean="0">
                <a:latin typeface="+mj-ea"/>
              </a:rPr>
              <a:t>형광</a:t>
            </a:r>
            <a:r>
              <a:rPr lang="en-US" altLang="ko-KR" sz="4800" b="1" dirty="0" smtClean="0">
                <a:latin typeface="+mj-ea"/>
              </a:rPr>
              <a:t>•</a:t>
            </a:r>
            <a:r>
              <a:rPr lang="ko-KR" altLang="en-US" sz="4800" b="1" dirty="0" smtClean="0">
                <a:latin typeface="+mj-ea"/>
              </a:rPr>
              <a:t>반사 도료란</a:t>
            </a:r>
            <a:r>
              <a:rPr lang="en-US" altLang="ko-KR" sz="4800" b="1" dirty="0" smtClean="0">
                <a:latin typeface="+mj-ea"/>
              </a:rPr>
              <a:t>?</a:t>
            </a:r>
            <a:r>
              <a:rPr lang="ko-KR" altLang="en-US" sz="4800" b="1" dirty="0" smtClean="0">
                <a:latin typeface="+mj-ea"/>
              </a:rPr>
              <a:t> </a:t>
            </a:r>
            <a:endParaRPr lang="ko-KR" altLang="en-US" sz="4800" b="1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6815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sz="3200" b="1" dirty="0" smtClean="0">
                <a:latin typeface="+mn-ea"/>
              </a:rPr>
              <a:t> </a:t>
            </a:r>
            <a:r>
              <a:rPr lang="ko-KR" altLang="en-US" sz="3200" b="1" dirty="0" err="1" smtClean="0">
                <a:latin typeface="+mn-ea"/>
              </a:rPr>
              <a:t>자발광</a:t>
            </a:r>
            <a:r>
              <a:rPr lang="ko-KR" altLang="en-US" sz="3200" b="1" dirty="0" smtClean="0">
                <a:latin typeface="+mn-ea"/>
              </a:rPr>
              <a:t> 도료 </a:t>
            </a:r>
            <a:endParaRPr lang="en-US" altLang="ko-KR" sz="3200" b="1" dirty="0" smtClean="0">
              <a:latin typeface="+mn-ea"/>
            </a:endParaRPr>
          </a:p>
          <a:p>
            <a:endParaRPr lang="en-US" altLang="ko-KR" dirty="0" smtClean="0"/>
          </a:p>
          <a:p>
            <a:r>
              <a:rPr lang="ko-KR" altLang="en-US" sz="2000" dirty="0" smtClean="0">
                <a:latin typeface="+mn-ea"/>
              </a:rPr>
              <a:t>방사성물질을 함유하여 스스로 빛이 나는 안료</a:t>
            </a:r>
            <a:r>
              <a:rPr lang="en-US" altLang="ko-KR" sz="2000" dirty="0" smtClean="0">
                <a:latin typeface="+mn-ea"/>
              </a:rPr>
              <a:t>.</a:t>
            </a:r>
            <a:r>
              <a:rPr lang="ko-KR" altLang="en-US" sz="2000" dirty="0" smtClean="0">
                <a:latin typeface="+mn-ea"/>
              </a:rPr>
              <a:t> </a:t>
            </a:r>
            <a:endParaRPr lang="en-US" altLang="ko-KR" sz="2000" dirty="0" smtClean="0">
              <a:latin typeface="+mn-ea"/>
            </a:endParaRPr>
          </a:p>
          <a:p>
            <a:pPr>
              <a:buNone/>
            </a:pPr>
            <a:r>
              <a:rPr lang="en-US" altLang="ko-KR" sz="2000" dirty="0" smtClean="0">
                <a:latin typeface="+mn-ea"/>
              </a:rPr>
              <a:t>    </a:t>
            </a:r>
            <a:r>
              <a:rPr lang="ko-KR" altLang="en-US" sz="2000" dirty="0" smtClean="0">
                <a:latin typeface="+mn-ea"/>
              </a:rPr>
              <a:t>광선의 조사를 받지 않고도 어두운 곳에서 자력에 의해 빛을 발함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pPr>
              <a:buNone/>
            </a:pPr>
            <a:endParaRPr lang="en-US" altLang="ko-KR" sz="2000" dirty="0" smtClean="0"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ko-KR" altLang="en-US" sz="2000" dirty="0" smtClean="0">
                <a:latin typeface="+mn-ea"/>
              </a:rPr>
              <a:t>라듐 및 </a:t>
            </a:r>
            <a:r>
              <a:rPr lang="ko-KR" altLang="en-US" sz="2000" dirty="0" err="1" smtClean="0">
                <a:latin typeface="+mn-ea"/>
              </a:rPr>
              <a:t>테리지움</a:t>
            </a:r>
            <a:r>
              <a:rPr lang="en-US" altLang="ko-KR" sz="2000" dirty="0" smtClean="0">
                <a:latin typeface="+mn-ea"/>
              </a:rPr>
              <a:t>(8H) </a:t>
            </a:r>
            <a:r>
              <a:rPr lang="ko-KR" altLang="en-US" sz="2000" dirty="0" smtClean="0">
                <a:latin typeface="+mn-ea"/>
              </a:rPr>
              <a:t>등 </a:t>
            </a:r>
            <a:r>
              <a:rPr lang="ko-KR" altLang="en-US" sz="2000" u="sng" dirty="0" smtClean="0">
                <a:latin typeface="+mn-ea"/>
              </a:rPr>
              <a:t>방사성 물질의 방사선 에너지원을 이용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ko-KR" sz="2000" dirty="0" smtClean="0"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ko-KR" altLang="en-US" sz="2000" dirty="0" smtClean="0">
                <a:latin typeface="+mn-ea"/>
              </a:rPr>
              <a:t>유해한  자외선 방출이 없음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ko-KR" sz="2000" dirty="0"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ko-KR" altLang="en-US" sz="2000" dirty="0" smtClean="0">
                <a:latin typeface="+mn-ea"/>
              </a:rPr>
              <a:t>용도 </a:t>
            </a:r>
            <a:r>
              <a:rPr lang="en-US" altLang="ko-KR" sz="2000" dirty="0" smtClean="0">
                <a:latin typeface="+mn-ea"/>
              </a:rPr>
              <a:t>: </a:t>
            </a:r>
            <a:r>
              <a:rPr lang="ko-KR" altLang="en-US" sz="2000" dirty="0" smtClean="0">
                <a:latin typeface="+mn-ea"/>
              </a:rPr>
              <a:t>시계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나침반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비상표시</a:t>
            </a:r>
            <a:r>
              <a:rPr lang="en-US" altLang="ko-KR" sz="2000" dirty="0" smtClean="0">
                <a:latin typeface="+mn-ea"/>
              </a:rPr>
              <a:t>, </a:t>
            </a:r>
            <a:r>
              <a:rPr lang="ko-KR" altLang="en-US" sz="2000" dirty="0" smtClean="0">
                <a:latin typeface="+mn-ea"/>
              </a:rPr>
              <a:t>군사용 등</a:t>
            </a:r>
          </a:p>
          <a:p>
            <a:pPr>
              <a:spcBef>
                <a:spcPct val="50000"/>
              </a:spcBef>
            </a:pPr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24648"/>
          </a:xfrm>
        </p:spPr>
        <p:txBody>
          <a:bodyPr>
            <a:noAutofit/>
          </a:bodyPr>
          <a:lstStyle/>
          <a:p>
            <a:r>
              <a:rPr lang="ko-KR" altLang="en-US" sz="5400" b="1" dirty="0" smtClean="0"/>
              <a:t>도료의 종류</a:t>
            </a:r>
            <a:endParaRPr lang="ko-KR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00174"/>
            <a:ext cx="4572032" cy="50006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자발광</a:t>
            </a:r>
            <a:r>
              <a:rPr lang="ko-KR" altLang="en-US" sz="3200" b="1" dirty="0" smtClean="0"/>
              <a:t> 도료 활용 사진</a:t>
            </a:r>
            <a:endParaRPr lang="en-US" altLang="ko-KR" sz="3200" b="1" dirty="0" smtClean="0"/>
          </a:p>
          <a:p>
            <a:pPr>
              <a:buFont typeface="Wingdings" pitchFamily="2" charset="2"/>
              <a:buChar char="v"/>
            </a:pPr>
            <a:endParaRPr lang="en-US" altLang="ko-KR" sz="3200" b="1" dirty="0" smtClean="0"/>
          </a:p>
          <a:p>
            <a:endParaRPr lang="en-US" altLang="ko-KR" sz="32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24648"/>
          </a:xfrm>
        </p:spPr>
        <p:txBody>
          <a:bodyPr>
            <a:noAutofit/>
          </a:bodyPr>
          <a:lstStyle/>
          <a:p>
            <a:r>
              <a:rPr lang="ko-KR" altLang="en-US" sz="5400" b="1" dirty="0" smtClean="0"/>
              <a:t>도료의 종류</a:t>
            </a:r>
            <a:endParaRPr lang="ko-KR" altLang="en-US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3357586" cy="316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357430"/>
            <a:ext cx="498157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64347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en-US" altLang="ko-KR" sz="3200" b="1" dirty="0" smtClean="0">
                <a:latin typeface="+mn-ea"/>
              </a:rPr>
              <a:t>UV </a:t>
            </a:r>
            <a:r>
              <a:rPr lang="ko-KR" altLang="en-US" sz="3200" b="1" dirty="0" smtClean="0">
                <a:latin typeface="+mn-ea"/>
              </a:rPr>
              <a:t>발광도료</a:t>
            </a:r>
            <a:endParaRPr lang="en-US" altLang="ko-KR" sz="3200" b="1" dirty="0" smtClean="0">
              <a:latin typeface="+mn-ea"/>
            </a:endParaRPr>
          </a:p>
          <a:p>
            <a:endParaRPr lang="en-US" altLang="ko-KR" sz="2000" dirty="0" smtClean="0">
              <a:latin typeface="+mn-ea"/>
            </a:endParaRPr>
          </a:p>
          <a:p>
            <a:r>
              <a:rPr lang="en-US" altLang="ko-KR" sz="2000" dirty="0" smtClean="0">
                <a:latin typeface="+mn-ea"/>
              </a:rPr>
              <a:t>UV</a:t>
            </a:r>
            <a:r>
              <a:rPr lang="ko-KR" altLang="en-US" sz="2000" dirty="0" smtClean="0">
                <a:latin typeface="+mn-ea"/>
              </a:rPr>
              <a:t>안료는 자극</a:t>
            </a:r>
            <a:r>
              <a:rPr lang="en-US" altLang="ko-KR" sz="2000" dirty="0" smtClean="0">
                <a:latin typeface="+mn-ea"/>
              </a:rPr>
              <a:t>(Excitation)</a:t>
            </a:r>
            <a:r>
              <a:rPr lang="ko-KR" altLang="en-US" sz="2000" dirty="0" smtClean="0">
                <a:latin typeface="+mn-ea"/>
              </a:rPr>
              <a:t>파장과 방사</a:t>
            </a:r>
            <a:r>
              <a:rPr lang="en-US" altLang="ko-KR" sz="2000" dirty="0" smtClean="0">
                <a:latin typeface="+mn-ea"/>
              </a:rPr>
              <a:t>(Emission)</a:t>
            </a:r>
            <a:r>
              <a:rPr lang="ko-KR" altLang="en-US" sz="2000" dirty="0" smtClean="0">
                <a:latin typeface="+mn-ea"/>
              </a:rPr>
              <a:t>파장을 가짐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u="sng" dirty="0" smtClean="0">
                <a:latin typeface="+mn-ea"/>
              </a:rPr>
              <a:t>자외선을 </a:t>
            </a:r>
            <a:r>
              <a:rPr lang="ko-KR" altLang="en-US" sz="2000" u="sng" dirty="0">
                <a:latin typeface="+mn-ea"/>
              </a:rPr>
              <a:t>받아 가시광선으로 </a:t>
            </a:r>
            <a:r>
              <a:rPr lang="ko-KR" altLang="en-US" sz="2000" u="sng" dirty="0" smtClean="0">
                <a:latin typeface="+mn-ea"/>
              </a:rPr>
              <a:t>바꿔 </a:t>
            </a:r>
            <a:r>
              <a:rPr lang="ko-KR" altLang="en-US" sz="2000" dirty="0" smtClean="0">
                <a:latin typeface="+mn-ea"/>
              </a:rPr>
              <a:t>우리 눈에 보이게 하는 안료</a:t>
            </a:r>
            <a:r>
              <a:rPr lang="en-US" altLang="ko-KR" sz="2000" dirty="0" smtClean="0">
                <a:latin typeface="+mn-ea"/>
              </a:rPr>
              <a:t>.</a:t>
            </a: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 smtClean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 smtClean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ko-KR" altLang="en-US" sz="2000" dirty="0"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ko-KR" altLang="en-US" sz="2000" dirty="0" smtClean="0">
                <a:latin typeface="+mn-ea"/>
              </a:rPr>
              <a:t>용도 </a:t>
            </a:r>
            <a:r>
              <a:rPr lang="en-US" altLang="ko-KR" sz="2000" dirty="0" smtClean="0">
                <a:latin typeface="+mn-ea"/>
              </a:rPr>
              <a:t>: </a:t>
            </a:r>
            <a:r>
              <a:rPr lang="ko-KR" altLang="en-US" sz="2000" dirty="0" smtClean="0">
                <a:latin typeface="+mn-ea"/>
              </a:rPr>
              <a:t>카드 및 지폐의 위조방지에 사용</a:t>
            </a:r>
            <a:r>
              <a:rPr lang="en-US" altLang="ko-KR" sz="2000" dirty="0" smtClean="0">
                <a:latin typeface="+mn-ea"/>
              </a:rPr>
              <a:t>.</a:t>
            </a:r>
            <a:endParaRPr lang="ko-KR" altLang="en-US" sz="2000" dirty="0" smtClean="0">
              <a:solidFill>
                <a:srgbClr val="000000"/>
              </a:solidFill>
              <a:latin typeface="+mn-ea"/>
            </a:endParaRPr>
          </a:p>
          <a:p>
            <a:endParaRPr lang="en-US" altLang="ko-KR" sz="2000" dirty="0" smtClean="0">
              <a:latin typeface="+mn-ea"/>
            </a:endParaRPr>
          </a:p>
          <a:p>
            <a:pPr>
              <a:buNone/>
            </a:pPr>
            <a:endParaRPr lang="ko-KR" altLang="en-US" sz="2000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186238" cy="1014434"/>
          </a:xfrm>
        </p:spPr>
        <p:txBody>
          <a:bodyPr>
            <a:normAutofit/>
          </a:bodyPr>
          <a:lstStyle/>
          <a:p>
            <a:r>
              <a:rPr lang="ko-KR" altLang="en-US" sz="5400" b="1" dirty="0" smtClean="0"/>
              <a:t>도료의 종류</a:t>
            </a:r>
            <a:endParaRPr lang="ko-KR" altLang="en-US" sz="5400" b="1" dirty="0"/>
          </a:p>
        </p:txBody>
      </p:sp>
      <p:pic>
        <p:nvPicPr>
          <p:cNvPr id="4" name="_x68453136" descr="EMB00000bd81d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86190"/>
            <a:ext cx="435771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종이">
  <a:themeElements>
    <a:clrScheme name="종이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종이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종이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616</TotalTime>
  <Words>748</Words>
  <Application>Microsoft Office PowerPoint</Application>
  <PresentationFormat>화면 슬라이드 쇼(4:3)</PresentationFormat>
  <Paragraphs>227</Paragraphs>
  <Slides>31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종이</vt:lpstr>
      <vt:lpstr>발광 도료</vt:lpstr>
      <vt:lpstr>슬라이드 2</vt:lpstr>
      <vt:lpstr>목  차 </vt:lpstr>
      <vt:lpstr>발광 도료란?</vt:lpstr>
      <vt:lpstr>발광 도료란?</vt:lpstr>
      <vt:lpstr>야광 •축광•형광•반사 도료란? </vt:lpstr>
      <vt:lpstr>도료의 종류</vt:lpstr>
      <vt:lpstr>도료의 종류</vt:lpstr>
      <vt:lpstr>도료의 종류</vt:lpstr>
      <vt:lpstr>도료의 종류</vt:lpstr>
      <vt:lpstr>도료의 종류</vt:lpstr>
      <vt:lpstr>도료의 종류</vt:lpstr>
      <vt:lpstr>도료의 종류</vt:lpstr>
      <vt:lpstr>최신 발광도료</vt:lpstr>
      <vt:lpstr>최신 발광도료</vt:lpstr>
      <vt:lpstr>최신 발광도료</vt:lpstr>
      <vt:lpstr>최신 발광도료</vt:lpstr>
      <vt:lpstr>슬라이드 18</vt:lpstr>
      <vt:lpstr>최신 발광도료</vt:lpstr>
      <vt:lpstr>최신 발광도료</vt:lpstr>
      <vt:lpstr>최신 발광도료</vt:lpstr>
      <vt:lpstr>최신 발광도료</vt:lpstr>
      <vt:lpstr>최신 발광도료</vt:lpstr>
      <vt:lpstr>최신  발광도료</vt:lpstr>
      <vt:lpstr>최신 발광도료</vt:lpstr>
      <vt:lpstr>최신 발광도료</vt:lpstr>
      <vt:lpstr>최신 발광도료</vt:lpstr>
      <vt:lpstr>최신 발광도료</vt:lpstr>
      <vt:lpstr>향후전망</vt:lpstr>
      <vt:lpstr>참고문헌</vt:lpstr>
      <vt:lpstr>슬라이드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야광 도료</dc:title>
  <dc:creator>빌 게이츠</dc:creator>
  <cp:lastModifiedBy>s</cp:lastModifiedBy>
  <cp:revision>71</cp:revision>
  <dcterms:created xsi:type="dcterms:W3CDTF">2010-11-15T14:47:02Z</dcterms:created>
  <dcterms:modified xsi:type="dcterms:W3CDTF">2010-11-23T04:04:57Z</dcterms:modified>
</cp:coreProperties>
</file>