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076053-BF14-427A-B40F-2879CD50B89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FB5C4-B44D-4766-86B2-DA59B0F344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EEDDB-6F9F-4DC9-B486-EF6960C350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CB68B-BA89-4967-B766-04AA7145FA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73582-E718-4BD9-8DA2-BACBEB862C6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F7E40-1013-47C8-983E-60531CEDA9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87B97-8A6E-4953-8D7B-7C0E3D26028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DF57E-0C45-4CCE-8615-BF119626E99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DE609-D796-4936-92AD-F411EF7CC3A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84B4B-8301-4D6C-9516-82E19E1822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708E2-E624-43B9-A9FC-4CD83880A35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78C44-F92D-42F1-B6FD-337F3B581E2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84C1123-C286-451D-8E1F-849352385C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아이소시아네이트 접착제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비닐계 접착제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서론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비닐 폴리머 </a:t>
            </a:r>
            <a:r>
              <a:rPr lang="en-US" altLang="ko-KR" sz="2000" b="1" smtClean="0"/>
              <a:t>(Vinyl polymer)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비닐계 이중결합을 보유한 단량체의 중합에 의해 생성된 거대분자 물질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(Figure) X: hydrogen, halogen, alkyl, aryl, ester </a:t>
            </a:r>
            <a:r>
              <a:rPr lang="ko-KR" altLang="en-US" sz="1800" smtClean="0"/>
              <a:t>등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레진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플라스틱</a:t>
            </a:r>
            <a:r>
              <a:rPr lang="en-US" altLang="ko-KR" sz="1800" smtClean="0"/>
              <a:t>, elastomer, fiber</a:t>
            </a:r>
            <a:r>
              <a:rPr lang="ko-KR" altLang="en-US" sz="1800" smtClean="0"/>
              <a:t>를 만드는데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비닐의 중합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CH2=CHX (X: </a:t>
            </a:r>
            <a:r>
              <a:rPr lang="ko-KR" altLang="en-US" sz="1800" smtClean="0"/>
              <a:t>치환기</a:t>
            </a:r>
            <a:r>
              <a:rPr lang="en-US" altLang="ko-KR" sz="1800" smtClean="0"/>
              <a:t>)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monomer</a:t>
            </a:r>
            <a:r>
              <a:rPr lang="ko-KR" altLang="en-US" sz="1800" smtClean="0"/>
              <a:t>의 수</a:t>
            </a:r>
            <a:r>
              <a:rPr lang="en-US" altLang="ko-KR" sz="1800" smtClean="0"/>
              <a:t>: homopolymer, copolymer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폴리머의 형태</a:t>
            </a:r>
            <a:r>
              <a:rPr lang="en-US" altLang="ko-KR" sz="1800" smtClean="0"/>
              <a:t>: powder, emulsion, solution, beads </a:t>
            </a:r>
            <a:r>
              <a:rPr lang="ko-KR" altLang="en-US" sz="1800" smtClean="0"/>
              <a:t>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PE, PP, PVC, Polystylene, PVA, PVAC, PAM </a:t>
            </a:r>
            <a:r>
              <a:rPr lang="ko-KR" altLang="en-US" sz="1800" smtClean="0"/>
              <a:t>등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비닐의 중합반응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en-US" altLang="ko-KR" sz="2000" b="1" smtClean="0"/>
              <a:t>Free-radical vinyl polymerization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Free radical: a resonance stabilized molecule having an unpaired electron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열 또는 빛에 의해 비닐 본드가 활성화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free-radical initiator </a:t>
            </a:r>
            <a:r>
              <a:rPr lang="ko-KR" altLang="en-US" sz="1800" smtClean="0"/>
              <a:t>도는 </a:t>
            </a:r>
            <a:r>
              <a:rPr lang="en-US" altLang="ko-KR" sz="1800" smtClean="0"/>
              <a:t>catalyst</a:t>
            </a:r>
            <a:r>
              <a:rPr lang="ko-KR" altLang="en-US" sz="1800" smtClean="0"/>
              <a:t>에 의해 반응 시작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중합물은 </a:t>
            </a:r>
            <a:r>
              <a:rPr lang="en-US" altLang="ko-KR" sz="1800" smtClean="0"/>
              <a:t>chain </a:t>
            </a:r>
            <a:r>
              <a:rPr lang="ko-KR" altLang="en-US" sz="1800" smtClean="0"/>
              <a:t>반응에 의해 생성되며 일련의 개시반응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생장반응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정지반응을 통해 진행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endParaRPr lang="ko-KR" altLang="en-US" sz="2000" b="1" smtClean="0"/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en-US" altLang="ko-KR" sz="2000" b="1" smtClean="0"/>
              <a:t>Ionic vinyl polymerization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촉매 </a:t>
            </a:r>
            <a:r>
              <a:rPr lang="en-US" altLang="ko-KR" sz="1800" smtClean="0"/>
              <a:t>(carbonium ion (+), Friedel-Craft acid (-))</a:t>
            </a:r>
            <a:r>
              <a:rPr lang="ko-KR" altLang="en-US" sz="1800" smtClean="0"/>
              <a:t>에 의해 반응이 개시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양이온 촉매에 의해 중합되는 중합물</a:t>
            </a:r>
            <a:r>
              <a:rPr lang="en-US" altLang="ko-KR" sz="1800" smtClean="0"/>
              <a:t>: vinyl alkyl ethers, isobutylene, ethylene, propylene, isopyrene </a:t>
            </a:r>
            <a:r>
              <a:rPr lang="ko-KR" altLang="en-US" sz="1800" smtClean="0"/>
              <a:t>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음이온 촉매에 의해 중합되는 중합물</a:t>
            </a:r>
            <a:r>
              <a:rPr lang="en-US" altLang="ko-KR" sz="1800" smtClean="0"/>
              <a:t>: acrylonitrile, methacrylonitrile, methyl methacrylate, styrene, butadiene </a:t>
            </a:r>
            <a:r>
              <a:rPr lang="ko-KR" altLang="en-US" sz="1800" smtClean="0"/>
              <a:t>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초산비닐 </a:t>
            </a:r>
            <a:r>
              <a:rPr lang="en-US" altLang="ko-KR" sz="3600" b="1" smtClean="0"/>
              <a:t>(Polyvinyl acetate, PVAc)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96975"/>
            <a:ext cx="8207375" cy="5256213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구조</a:t>
            </a:r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defRPr/>
            </a:pPr>
            <a:endParaRPr lang="ko-KR" altLang="en-US" sz="1600" smtClean="0"/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 특징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수용성 현탁액 수지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취급이 쉬고 접착면이 깨끗하고 우수한 접착강도와 간극 충전성 보유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수분에 민감하며 열 </a:t>
            </a:r>
            <a:r>
              <a:rPr lang="en-US" altLang="ko-KR" sz="1800" smtClean="0"/>
              <a:t>(70</a:t>
            </a:r>
            <a:r>
              <a:rPr lang="en-US" altLang="ko-KR" sz="1800" smtClean="0">
                <a:cs typeface="Arial" charset="0"/>
              </a:rPr>
              <a:t>°C </a:t>
            </a:r>
            <a:r>
              <a:rPr lang="ko-KR" altLang="en-US" sz="1800" smtClean="0">
                <a:cs typeface="Arial" charset="0"/>
              </a:rPr>
              <a:t>이상</a:t>
            </a:r>
            <a:r>
              <a:rPr lang="en-US" altLang="ko-KR" sz="1800" smtClean="0">
                <a:cs typeface="Arial" charset="0"/>
              </a:rPr>
              <a:t>)</a:t>
            </a:r>
            <a:r>
              <a:rPr lang="ko-KR" altLang="en-US" sz="1800" smtClean="0"/>
              <a:t>과 압력하에서 강도가 급격히 저하되며 장기하중 조건에서 </a:t>
            </a:r>
            <a:r>
              <a:rPr lang="en-US" altLang="ko-KR" sz="1800" smtClean="0"/>
              <a:t>creep </a:t>
            </a:r>
            <a:r>
              <a:rPr lang="ko-KR" altLang="en-US" sz="1800" smtClean="0"/>
              <a:t>현상 발생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석탄산수지를 첨가하면 열과 수분에 대한 저항성이 개선된 가교결합을 보유하나 점탄성 현상이 크게 저하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가구조립</a:t>
            </a:r>
            <a:r>
              <a:rPr lang="en-US" altLang="ko-KR" sz="1800" smtClean="0"/>
              <a:t>, </a:t>
            </a:r>
            <a:r>
              <a:rPr lang="ko-KR" altLang="en-US" sz="1800" smtClean="0"/>
              <a:t>조작용제품에 사용되며 국내에서 목공용으로 주로 사용 </a:t>
            </a:r>
          </a:p>
        </p:txBody>
      </p:sp>
      <p:pic>
        <p:nvPicPr>
          <p:cNvPr id="7172" name="Picture 4" descr="Polyvinyl_acetate_formul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1557338"/>
            <a:ext cx="4038600" cy="1651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기타 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에폭시 접착제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defRPr/>
            </a:pPr>
            <a:r>
              <a:rPr lang="ko-KR" altLang="en-US" sz="2000" b="1" smtClean="0"/>
              <a:t>개요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제조</a:t>
            </a:r>
            <a:r>
              <a:rPr lang="en-US" altLang="ko-KR" sz="1800" smtClean="0"/>
              <a:t>: -RCH-CHR-          - (CHR-CHR-O)</a:t>
            </a:r>
            <a:r>
              <a:rPr lang="en-US" altLang="ko-KR" sz="1800" baseline="-25000" smtClean="0"/>
              <a:t>n</a:t>
            </a:r>
            <a:r>
              <a:rPr lang="en-US" altLang="ko-KR" sz="1800" smtClean="0"/>
              <a:t>-         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                   O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산 또는 알칼리성 촉매에 의해 환이 개열되고 중합</a:t>
            </a:r>
            <a:r>
              <a:rPr lang="ko-KR" altLang="en-US" sz="1800" b="1" smtClean="0"/>
              <a:t>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endParaRPr lang="ko-KR" altLang="en-US" sz="1800" b="1" smtClean="0"/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접착력</a:t>
            </a:r>
            <a:r>
              <a:rPr lang="en-US" altLang="ko-KR" sz="1800" smtClean="0"/>
              <a:t>: </a:t>
            </a:r>
            <a:r>
              <a:rPr lang="ko-KR" altLang="en-US" sz="1800" smtClean="0"/>
              <a:t>금속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유리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세라믹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플라스틱 등의 접착에 이용되며 습윤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침투의 향상시킬 수 있는 점도를 보유하고 있으며 다양한 관능기와 결합 가능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Cohesion: </a:t>
            </a:r>
            <a:r>
              <a:rPr lang="ko-KR" altLang="en-US" sz="1800" smtClean="0"/>
              <a:t>우수한 </a:t>
            </a:r>
            <a:r>
              <a:rPr lang="en-US" altLang="ko-KR" sz="1800" smtClean="0"/>
              <a:t>cohesion property</a:t>
            </a:r>
            <a:r>
              <a:rPr lang="ko-KR" altLang="en-US" sz="1800" smtClean="0"/>
              <a:t>를 가지고 있어 접착제사이의 파괴보다는 접착제와 피착제 사이의 파괴가 주로 일어남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- 100% </a:t>
            </a:r>
            <a:r>
              <a:rPr lang="ko-KR" altLang="en-US" sz="1800" smtClean="0"/>
              <a:t>고형분 함량</a:t>
            </a:r>
            <a:r>
              <a:rPr lang="en-US" altLang="ko-KR" sz="1800" smtClean="0"/>
              <a:t>: </a:t>
            </a:r>
            <a:r>
              <a:rPr lang="ko-KR" altLang="en-US" sz="1800" smtClean="0"/>
              <a:t>중합반응 시 축합반응이 아니어서 금속과 유리와 같은 비투과성 피도체 접착에 주로 사용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적은 수축</a:t>
            </a:r>
            <a:r>
              <a:rPr lang="en-US" altLang="ko-KR" sz="1800" smtClean="0"/>
              <a:t>: </a:t>
            </a:r>
            <a:r>
              <a:rPr lang="ko-KR" altLang="en-US" sz="1800" smtClean="0"/>
              <a:t>경화시 수축률이 매우 작음</a:t>
            </a:r>
            <a:r>
              <a:rPr lang="en-US" altLang="ko-KR" sz="1800" smtClean="0"/>
              <a:t>.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낮은 </a:t>
            </a:r>
            <a:r>
              <a:rPr lang="en-US" altLang="ko-KR" sz="1800" smtClean="0"/>
              <a:t>creep: </a:t>
            </a:r>
            <a:r>
              <a:rPr lang="ko-KR" altLang="en-US" sz="1800" smtClean="0"/>
              <a:t>열가소성 접착제보다 우수한 </a:t>
            </a:r>
            <a:r>
              <a:rPr lang="en-US" altLang="ko-KR" sz="1800" smtClean="0"/>
              <a:t>creep </a:t>
            </a:r>
            <a:r>
              <a:rPr lang="ko-KR" altLang="en-US" sz="1800" smtClean="0"/>
              <a:t>저헝력을 보유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내수 또는 내약품성</a:t>
            </a:r>
            <a:r>
              <a:rPr lang="en-US" altLang="ko-KR" sz="1800" smtClean="0"/>
              <a:t>: </a:t>
            </a:r>
            <a:r>
              <a:rPr lang="ko-KR" altLang="en-US" sz="1800" smtClean="0"/>
              <a:t>열 또는 전기의 전도체로 사용 가능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변형</a:t>
            </a:r>
            <a:r>
              <a:rPr lang="en-US" altLang="ko-KR" sz="1800" smtClean="0"/>
              <a:t>: </a:t>
            </a:r>
            <a:r>
              <a:rPr lang="ko-KR" altLang="en-US" sz="1800" smtClean="0"/>
              <a:t>기본수지나 경화제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다른 접착제와 혼합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충전제의 첨가에 의해 성질이 변형</a:t>
            </a:r>
            <a:r>
              <a:rPr lang="ko-KR" altLang="en-US" sz="1600" smtClean="0"/>
              <a:t>  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979613" y="1628775"/>
            <a:ext cx="1444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2268538" y="1628775"/>
            <a:ext cx="714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3059113" y="148431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에폭시 접착제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경화제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경화되지 않은 에폭시 접착제는 꿀색의 액체 또는 열이 제공되었을 때 액체로 변화하는 호박색의 부서지기 쉬운 고체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 시 가교결합과 함께 거대한 고분자물을 생성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경화제로 촉매나 반응성 경화제를 이용하며 경화시 발열반응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경화제</a:t>
            </a:r>
            <a:r>
              <a:rPr lang="en-US" altLang="ko-KR" sz="1800" smtClean="0"/>
              <a:t>: Diethylenetriamine, Triethylenetetramine, phthalicanhydride </a:t>
            </a:r>
            <a:r>
              <a:rPr lang="ko-KR" altLang="en-US" sz="1800" smtClean="0"/>
              <a:t>등을 사용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독성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경화된 에폭시 접착제는 무해하나 경화되지 않은 것이 피부에 접촉 시 반응하여 독성을 보유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Amine hardner</a:t>
            </a:r>
            <a:r>
              <a:rPr lang="ko-KR" altLang="en-US" sz="1800" smtClean="0"/>
              <a:t>는 특히 위험하며 다른 것은 발암성 물질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충전제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Titanium oxide, lead oxide alumina </a:t>
            </a:r>
            <a:r>
              <a:rPr lang="ko-KR" altLang="en-US" sz="1800" smtClean="0"/>
              <a:t>등이 사용됨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- 100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내외에서 강도향상에 기여하나 상온에서는 강도 향상과 무관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첨가목적</a:t>
            </a:r>
            <a:r>
              <a:rPr lang="en-US" altLang="ko-KR" sz="1800" smtClean="0"/>
              <a:t>: </a:t>
            </a:r>
            <a:r>
              <a:rPr lang="ko-KR" altLang="en-US" sz="1800" smtClean="0"/>
              <a:t>제조비용절감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수축율 감소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열팽창율 저하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내열성 향상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무기질계의 시멘트</a:t>
            </a:r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528638" y="1412875"/>
            <a:ext cx="8075612" cy="45339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현재 목재접착제로 널리 사용되고 있지 않음</a:t>
            </a:r>
            <a:r>
              <a:rPr lang="en-US" altLang="ko-KR" sz="1800" smtClean="0"/>
              <a:t>.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HCHO </a:t>
            </a:r>
            <a:r>
              <a:rPr lang="ko-KR" altLang="en-US" sz="1800" smtClean="0"/>
              <a:t>방출이 없고 개선 된 접착강도 보유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가격이 비싸고 물과 상용성이 없어 도포기기 세척에 유기용매 이용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내구성과 내화성이 요구되는 판상재료 제조에 사용 </a:t>
            </a:r>
            <a:r>
              <a:rPr lang="en-US" altLang="ko-KR" sz="1800" smtClean="0"/>
              <a:t>(</a:t>
            </a:r>
            <a:r>
              <a:rPr lang="ko-KR" altLang="en-US" sz="1800" smtClean="0"/>
              <a:t>시멘트</a:t>
            </a:r>
            <a:r>
              <a:rPr lang="en-US" altLang="ko-KR" sz="1800" smtClean="0"/>
              <a:t>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시멘트 경화가 억제되거나 판상재료 밀도가 상당량 증가되는 단점으로 사용에 제약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서론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dirty="0" smtClean="0"/>
              <a:t>개요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err="1" smtClean="0"/>
              <a:t>열경화성</a:t>
            </a:r>
            <a:r>
              <a:rPr lang="ko-KR" altLang="en-US" sz="1800" dirty="0" smtClean="0"/>
              <a:t> 고분자 물질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휘발성이 낮은 </a:t>
            </a:r>
            <a:r>
              <a:rPr lang="en-US" altLang="ko-KR" sz="1800" dirty="0" smtClean="0"/>
              <a:t>MDI (</a:t>
            </a:r>
            <a:r>
              <a:rPr lang="en-US" altLang="ko-KR" sz="1800" dirty="0" err="1" smtClean="0"/>
              <a:t>diphenyl</a:t>
            </a:r>
            <a:r>
              <a:rPr lang="en-US" altLang="ko-KR" sz="1800" dirty="0" smtClean="0"/>
              <a:t> methane </a:t>
            </a:r>
            <a:r>
              <a:rPr lang="en-US" altLang="ko-KR" sz="1800" dirty="0" err="1" smtClean="0"/>
              <a:t>diisocyante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를 이용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dirty="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dirty="0" smtClean="0"/>
              <a:t>제조법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 urethane </a:t>
            </a:r>
            <a:r>
              <a:rPr lang="ko-KR" altLang="en-US" sz="1800" dirty="0" smtClean="0"/>
              <a:t>결합을 이용 </a:t>
            </a:r>
            <a:r>
              <a:rPr lang="en-US" altLang="ko-KR" sz="1800" dirty="0" smtClean="0"/>
              <a:t>(Figure)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함수율 </a:t>
            </a:r>
            <a:r>
              <a:rPr lang="en-US" altLang="ko-KR" sz="1800" dirty="0" smtClean="0"/>
              <a:t>(20% </a:t>
            </a:r>
            <a:r>
              <a:rPr lang="ko-KR" altLang="en-US" sz="1800" dirty="0" smtClean="0"/>
              <a:t>이상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 이 높은 조건에서도 강한 접착력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경화온도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상온 또는 상온 이상</a:t>
            </a:r>
            <a:endParaRPr lang="en-US" altLang="ko-KR" sz="1800" dirty="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None/>
              <a:defRPr/>
            </a:pPr>
            <a:r>
              <a:rPr lang="en-US" altLang="ko-KR" sz="1800" smtClean="0"/>
              <a:t>   - http://ko.wikipedia.org/wiki/%EB%A9%94%ED%8B%B8%EB%A0%8C_%EB%94%94%ED%8E%98%EB%8B%90_%EB%94%94%EC%9D%B4%EC%86%8C%EC%8B%9C%EC%95%84%EB%84%A4%EC%9D%B4%ED%8A%B8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특징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다양한 관능기 그룹과 반응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접착력이 매우 강하며 내수성이 우수</a:t>
            </a:r>
            <a:endParaRPr lang="ko-KR" altLang="en-US" sz="2000" b="1" smtClean="0"/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중합개시제의 첨가 없이 중합반응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경화속도가 빠름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작은 분자 크기로 많은 유기용제 용해</a:t>
            </a:r>
            <a:r>
              <a:rPr lang="ko-KR" altLang="en-US" sz="1800" smtClean="0"/>
              <a:t>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물과 상용성이 없어 세척을 위해 유기용제를 사용</a:t>
            </a:r>
            <a:endParaRPr lang="ko-KR" altLang="en-US" sz="2000" b="1" smtClean="0"/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다양한 화합물 특히 </a:t>
            </a:r>
            <a:r>
              <a:rPr lang="en-US" altLang="ko-KR" sz="2000" b="1" smtClean="0"/>
              <a:t>polyesters </a:t>
            </a:r>
            <a:r>
              <a:rPr lang="ko-KR" altLang="en-US" sz="2000" b="1" smtClean="0"/>
              <a:t>또는 </a:t>
            </a:r>
            <a:r>
              <a:rPr lang="en-US" altLang="ko-KR" sz="2000" b="1" smtClean="0"/>
              <a:t>polyether</a:t>
            </a:r>
            <a:r>
              <a:rPr lang="ko-KR" altLang="en-US" sz="2000" b="1" smtClean="0"/>
              <a:t>와 반응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경화이전에 건강에 유해한 증기가 발생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강하고 유연성이 있는 </a:t>
            </a:r>
            <a:r>
              <a:rPr lang="en-US" altLang="ko-KR" sz="1800" smtClean="0"/>
              <a:t>polyurethane</a:t>
            </a:r>
            <a:r>
              <a:rPr lang="ko-KR" altLang="en-US" sz="1800" smtClean="0"/>
              <a:t>계 화합물을 생성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en-US" altLang="ko-KR" sz="2000" b="1" smtClean="0"/>
              <a:t>Elastomer</a:t>
            </a:r>
            <a:r>
              <a:rPr lang="ko-KR" altLang="en-US" sz="2000" b="1" smtClean="0"/>
              <a:t>와 </a:t>
            </a:r>
            <a:r>
              <a:rPr lang="en-US" altLang="ko-KR" sz="2000" b="1" smtClean="0"/>
              <a:t>metal</a:t>
            </a:r>
            <a:r>
              <a:rPr lang="ko-KR" altLang="en-US" sz="2000" b="1" smtClean="0"/>
              <a:t>의 간 성격을 가진 물질 생성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우수한 </a:t>
            </a:r>
            <a:r>
              <a:rPr lang="en-US" altLang="ko-KR" sz="1800" smtClean="0"/>
              <a:t>fatigue life</a:t>
            </a:r>
            <a:r>
              <a:rPr lang="ko-KR" altLang="en-US" sz="1800" smtClean="0"/>
              <a:t>를 보유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금속의 표면에도 결합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압체시 간판과 접착되는 등 공정상 문제점</a:t>
            </a:r>
            <a:endParaRPr lang="ko-KR" alt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용도</a:t>
            </a:r>
            <a:r>
              <a:rPr lang="en-US" altLang="ko-KR" sz="3200" b="1" smtClean="0"/>
              <a:t>/</a:t>
            </a:r>
            <a:r>
              <a:rPr lang="ko-KR" altLang="en-US" sz="3200" b="1" smtClean="0"/>
              <a:t>주의사항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dirty="0" smtClean="0"/>
              <a:t>용도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 PB, OSB (</a:t>
            </a:r>
            <a:r>
              <a:rPr lang="ko-KR" altLang="en-US" sz="1800" dirty="0" smtClean="0"/>
              <a:t>접착력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내수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내후성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낮은 경화온도</a:t>
            </a:r>
            <a:r>
              <a:rPr lang="en-US" altLang="ko-KR" sz="1800" dirty="0" smtClean="0"/>
              <a:t>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비싼 가격으로 </a:t>
            </a:r>
            <a:r>
              <a:rPr lang="ko-KR" altLang="en-US" sz="1800" dirty="0" err="1" smtClean="0"/>
              <a:t>탄닌과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공축합하여</a:t>
            </a:r>
            <a:r>
              <a:rPr lang="ko-KR" altLang="en-US" sz="1800" dirty="0" smtClean="0"/>
              <a:t> 사용 </a:t>
            </a:r>
            <a:endParaRPr lang="ko-KR" altLang="en-US" sz="1800" b="1" dirty="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b="1" dirty="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dirty="0" smtClean="0"/>
              <a:t>사용시 주의사항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매우 </a:t>
            </a:r>
            <a:r>
              <a:rPr lang="ko-KR" altLang="en-US" sz="1800" dirty="0" err="1" smtClean="0"/>
              <a:t>반응성이</a:t>
            </a:r>
            <a:r>
              <a:rPr lang="ko-KR" altLang="en-US" sz="1800" dirty="0" smtClean="0"/>
              <a:t> 높은 화합물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en-US" altLang="ko-KR" sz="1800" dirty="0" err="1" smtClean="0"/>
              <a:t>Isocyanate</a:t>
            </a:r>
            <a:r>
              <a:rPr lang="en-US" altLang="ko-KR" sz="1800" dirty="0" smtClean="0"/>
              <a:t> group</a:t>
            </a:r>
            <a:r>
              <a:rPr lang="ko-KR" altLang="en-US" sz="1800" dirty="0" smtClean="0"/>
              <a:t>이 다른 </a:t>
            </a:r>
            <a:r>
              <a:rPr lang="en-US" altLang="ko-KR" sz="1800" dirty="0" smtClean="0"/>
              <a:t>group</a:t>
            </a:r>
            <a:r>
              <a:rPr lang="ko-KR" altLang="en-US" sz="1800" dirty="0" smtClean="0"/>
              <a:t>과 반응하지 않도록 주의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err="1" smtClean="0"/>
              <a:t>반응성이</a:t>
            </a:r>
            <a:r>
              <a:rPr lang="ko-KR" altLang="en-US" sz="1800" dirty="0" smtClean="0"/>
              <a:t> 없고 순수한 용매를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보관 중 수분에 노출을 피해야 함</a:t>
            </a:r>
            <a:r>
              <a:rPr lang="en-US" altLang="ko-KR" sz="1800" dirty="0" smtClean="0"/>
              <a:t>.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사용 중 과도한 수분의 사용을 금지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레조시놀 접착제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서론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05000"/>
              </a:lnSpc>
              <a:defRPr/>
            </a:pPr>
            <a:r>
              <a:rPr lang="ko-KR" altLang="en-US" sz="2000" b="1" smtClean="0"/>
              <a:t>개요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레조시놀 접착제 </a:t>
            </a:r>
            <a:r>
              <a:rPr lang="en-US" altLang="ko-KR" sz="1800" smtClean="0"/>
              <a:t>(Resorcinol-formaldehyde resin , RF) 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– </a:t>
            </a:r>
            <a:r>
              <a:rPr lang="ko-KR" altLang="en-US" sz="1800" smtClean="0"/>
              <a:t>열경화성 고분자 물질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05000"/>
              </a:lnSpc>
              <a:defRPr/>
            </a:pPr>
            <a:r>
              <a:rPr lang="ko-KR" altLang="en-US" sz="2000" b="1" smtClean="0"/>
              <a:t>역사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개발 초기단계에서 레조시놀의 높은 반응성으로 단시간에 경화가 되는 문제점에 봉착  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- 1930</a:t>
            </a:r>
            <a:r>
              <a:rPr lang="ko-KR" altLang="en-US" sz="1800" smtClean="0"/>
              <a:t>년대 </a:t>
            </a:r>
            <a:r>
              <a:rPr lang="en-US" altLang="ko-KR" sz="1800" smtClean="0"/>
              <a:t>Novotny</a:t>
            </a:r>
            <a:r>
              <a:rPr lang="ko-KR" altLang="en-US" sz="1800" smtClean="0"/>
              <a:t>가 제어가 가능한 </a:t>
            </a:r>
            <a:r>
              <a:rPr lang="en-US" altLang="ko-KR" sz="1800" smtClean="0"/>
              <a:t>RF </a:t>
            </a:r>
            <a:r>
              <a:rPr lang="ko-KR" altLang="en-US" sz="1800" smtClean="0"/>
              <a:t>접착제를 개발 </a:t>
            </a:r>
            <a:r>
              <a:rPr lang="en-US" altLang="ko-KR" sz="1800" smtClean="0"/>
              <a:t>(resorcinol + HCHO + paraformaldehyde)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- 1943</a:t>
            </a:r>
            <a:r>
              <a:rPr lang="ko-KR" altLang="en-US" sz="1800" smtClean="0"/>
              <a:t>년 처음으로 접착능이 우수하고 상온경화가 가능한 </a:t>
            </a:r>
            <a:r>
              <a:rPr lang="en-US" altLang="ko-KR" sz="1800" smtClean="0"/>
              <a:t>RF </a:t>
            </a:r>
            <a:r>
              <a:rPr lang="ko-KR" altLang="en-US" sz="1800" smtClean="0"/>
              <a:t>접착제 상용화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05000"/>
              </a:lnSpc>
              <a:defRPr/>
            </a:pPr>
            <a:r>
              <a:rPr lang="ko-KR" altLang="en-US" sz="2000" b="1" smtClean="0"/>
              <a:t>제조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resorcinol + formaldehyde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b="1" smtClean="0"/>
              <a:t>상온</a:t>
            </a:r>
            <a:r>
              <a:rPr lang="ko-KR" altLang="en-US" sz="1800" smtClean="0"/>
              <a:t>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RF (Figure)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 - mole ratio F/R = 0.6~0.7/1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목재의 함수율 </a:t>
            </a:r>
            <a:r>
              <a:rPr lang="en-US" altLang="ko-KR" sz="1800" smtClean="0"/>
              <a:t>(18%)</a:t>
            </a:r>
            <a:r>
              <a:rPr lang="ko-KR" altLang="en-US" sz="1800" smtClean="0"/>
              <a:t>이 이 높은 조건에서도 경화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경화온도</a:t>
            </a:r>
            <a:r>
              <a:rPr lang="en-US" altLang="ko-KR" sz="1800" smtClean="0"/>
              <a:t>: </a:t>
            </a:r>
            <a:r>
              <a:rPr lang="ko-KR" altLang="en-US" sz="1800" smtClean="0"/>
              <a:t>상온 </a:t>
            </a:r>
            <a:endParaRPr lang="ko-KR" alt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200" b="1" smtClean="0"/>
              <a:t>RF</a:t>
            </a:r>
            <a:r>
              <a:rPr lang="ko-KR" altLang="en-US" sz="3200" b="1" smtClean="0"/>
              <a:t>의 사용방법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접착력이 매우 강하며 내수성이 우수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산과 알칼리와 같은 화학약품에 저항성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암갈색이며 작업에 어려움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고가이기에 사용성이 상당히 제한적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석탄산 수지와 혼합사용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PF </a:t>
            </a:r>
            <a:r>
              <a:rPr lang="ko-KR" altLang="en-US" sz="1800" smtClean="0"/>
              <a:t>접착제의 가격과 </a:t>
            </a:r>
            <a:r>
              <a:rPr lang="en-US" altLang="ko-KR" sz="1800" smtClean="0"/>
              <a:t>RF</a:t>
            </a:r>
            <a:r>
              <a:rPr lang="ko-KR" altLang="en-US" sz="1800" smtClean="0"/>
              <a:t>의 상온경화 성질을 이용한 </a:t>
            </a:r>
            <a:r>
              <a:rPr lang="en-US" altLang="ko-KR" sz="1800" smtClean="0"/>
              <a:t>PRF </a:t>
            </a:r>
            <a:r>
              <a:rPr lang="ko-KR" altLang="en-US" sz="1800" smtClean="0"/>
              <a:t>접착제로 사용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특수합판과 해양용 합판에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집성재 생산에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플라스틱과 목재 접합에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금속과 목재 접합부에 사용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화학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en-US" altLang="ko-KR" sz="2000" b="1" smtClean="0"/>
              <a:t>PRF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약 </a:t>
            </a:r>
            <a:r>
              <a:rPr lang="en-US" altLang="ko-KR" sz="1800" smtClean="0"/>
              <a:t>15%</a:t>
            </a:r>
            <a:r>
              <a:rPr lang="ko-KR" altLang="en-US" sz="1800" smtClean="0"/>
              <a:t>의 </a:t>
            </a:r>
            <a:r>
              <a:rPr lang="en-US" altLang="ko-KR" sz="1800" smtClean="0"/>
              <a:t>PF </a:t>
            </a:r>
            <a:r>
              <a:rPr lang="ko-KR" altLang="en-US" sz="1800" smtClean="0"/>
              <a:t>함유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느린 경화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경화온도의 감소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저가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경화억지제 없이 가사시간이 짧음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en-US" altLang="ko-KR" sz="1800" b="1" smtClean="0"/>
          </a:p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en-US" altLang="ko-KR" sz="2000" b="1" smtClean="0"/>
              <a:t>RF</a:t>
            </a:r>
            <a:r>
              <a:rPr lang="ko-KR" altLang="en-US" sz="2000" b="1" smtClean="0"/>
              <a:t>의 화학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레조시놀에 </a:t>
            </a:r>
            <a:r>
              <a:rPr lang="en-US" altLang="ko-KR" sz="1800" smtClean="0"/>
              <a:t>2</a:t>
            </a:r>
            <a:r>
              <a:rPr lang="ko-KR" altLang="en-US" sz="1800" smtClean="0"/>
              <a:t>개의 수산기로 인해 </a:t>
            </a:r>
            <a:r>
              <a:rPr lang="en-US" altLang="ko-KR" sz="1800" smtClean="0"/>
              <a:t>HCHO </a:t>
            </a:r>
            <a:r>
              <a:rPr lang="ko-KR" altLang="en-US" sz="1800" smtClean="0"/>
              <a:t>첨가시 축합반응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R:F = 1:0.6~0.65 </a:t>
            </a:r>
            <a:r>
              <a:rPr lang="ko-KR" altLang="en-US" sz="1800" smtClean="0"/>
              <a:t>이며 무촉매로 </a:t>
            </a:r>
            <a:r>
              <a:rPr lang="en-US" altLang="ko-KR" sz="1800" smtClean="0"/>
              <a:t>100~150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</a:t>
            </a:r>
            <a:r>
              <a:rPr lang="ko-KR" altLang="en-US" sz="1800" smtClean="0"/>
              <a:t>에서 반응시키며 중합반응 억제를 위해 </a:t>
            </a:r>
            <a:r>
              <a:rPr lang="en-US" altLang="ko-KR" sz="1800" smtClean="0"/>
              <a:t>ethyl alcohol</a:t>
            </a:r>
            <a:r>
              <a:rPr lang="ko-KR" altLang="en-US" sz="1800" smtClean="0"/>
              <a:t>로 희석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고형분 함량은 </a:t>
            </a:r>
            <a:r>
              <a:rPr lang="en-US" altLang="ko-KR" sz="1800" smtClean="0"/>
              <a:t>65% </a:t>
            </a:r>
            <a:r>
              <a:rPr lang="ko-KR" altLang="en-US" sz="1800" smtClean="0"/>
              <a:t>내외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적용 전 추가적인 </a:t>
            </a:r>
            <a:r>
              <a:rPr lang="en-US" altLang="ko-KR" sz="1800" smtClean="0"/>
              <a:t>HCHO </a:t>
            </a:r>
            <a:r>
              <a:rPr lang="ko-KR" altLang="en-US" sz="1800" smtClean="0"/>
              <a:t>또는 </a:t>
            </a:r>
            <a:r>
              <a:rPr lang="en-US" altLang="ko-KR" sz="1800" smtClean="0"/>
              <a:t>paraformaldehyde</a:t>
            </a:r>
            <a:r>
              <a:rPr lang="ko-KR" altLang="en-US" sz="1800" smtClean="0"/>
              <a:t>를 경화제로 첨가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접착강화제로 </a:t>
            </a:r>
            <a:r>
              <a:rPr lang="en-US" altLang="ko-KR" sz="1800" smtClean="0"/>
              <a:t>paraformaldehyde</a:t>
            </a:r>
            <a:r>
              <a:rPr lang="ko-KR" altLang="en-US" sz="1800" smtClean="0"/>
              <a:t>와 땅콩껍질을 함께 사용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Pot life</a:t>
            </a:r>
            <a:r>
              <a:rPr lang="ko-KR" altLang="en-US" sz="1800" smtClean="0"/>
              <a:t>는 일반적으로 </a:t>
            </a:r>
            <a:r>
              <a:rPr lang="en-US" altLang="ko-KR" sz="1800" smtClean="0"/>
              <a:t>11/2~4</a:t>
            </a:r>
            <a:r>
              <a:rPr lang="ko-KR" altLang="en-US" sz="1800" smtClean="0"/>
              <a:t>시간이며 제조조건에 따라 변함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Assembly time</a:t>
            </a:r>
            <a:r>
              <a:rPr lang="ko-KR" altLang="en-US" sz="1800" smtClean="0"/>
              <a:t>은 </a:t>
            </a:r>
            <a:r>
              <a:rPr lang="en-US" altLang="ko-KR" sz="1800" smtClean="0"/>
              <a:t>15~45</a:t>
            </a:r>
            <a:r>
              <a:rPr lang="ko-KR" altLang="en-US" sz="1800" smtClean="0"/>
              <a:t>분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접착선은 단단하고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유리같으며 매우 단단함</a:t>
            </a:r>
            <a:r>
              <a:rPr lang="en-US" altLang="ko-KR" sz="1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적용</a:t>
            </a:r>
            <a:r>
              <a:rPr lang="en-US" altLang="ko-KR" sz="3200" b="1" smtClean="0"/>
              <a:t>/</a:t>
            </a:r>
            <a:r>
              <a:rPr lang="ko-KR" altLang="en-US" sz="3200" b="1" smtClean="0"/>
              <a:t>접착력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적용 시 고려사항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점도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고형분 함량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경화제의 사용량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적용량 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적용 후 접착력의 실험은 압축 </a:t>
            </a:r>
            <a:r>
              <a:rPr lang="en-US" altLang="ko-KR" sz="1800" smtClean="0"/>
              <a:t>shear </a:t>
            </a:r>
            <a:r>
              <a:rPr lang="ko-KR" altLang="en-US" sz="1800" smtClean="0"/>
              <a:t>테스트로 실시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경화제 없이 경화가 일어나지 않으나 온도에 민감하기 때문에 보관 상 주의 필요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Pot life, </a:t>
            </a:r>
            <a:r>
              <a:rPr lang="ko-KR" altLang="en-US" sz="1800" smtClean="0"/>
              <a:t>도포 또는 적용량</a:t>
            </a:r>
            <a:r>
              <a:rPr lang="en-US" altLang="ko-KR" sz="1800" smtClean="0"/>
              <a:t>, assembly time, </a:t>
            </a:r>
            <a:r>
              <a:rPr lang="ko-KR" altLang="en-US" sz="1800" smtClean="0"/>
              <a:t>경화온도 및 시간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접착력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목재용 접착제 중 가장 강한 접착력을 보유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해양에 사용되는 판상재료에 적용 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Creep</a:t>
            </a:r>
            <a:r>
              <a:rPr lang="ko-KR" altLang="en-US" sz="1800" smtClean="0"/>
              <a:t>와 </a:t>
            </a:r>
            <a:r>
              <a:rPr lang="en-US" altLang="ko-KR" sz="1800" smtClean="0"/>
              <a:t>fatigue</a:t>
            </a:r>
            <a:r>
              <a:rPr lang="ko-KR" altLang="en-US" sz="1800" smtClean="0"/>
              <a:t>는 </a:t>
            </a:r>
            <a:r>
              <a:rPr lang="en-US" altLang="ko-KR" sz="1800" smtClean="0"/>
              <a:t>PF</a:t>
            </a:r>
            <a:r>
              <a:rPr lang="ko-KR" altLang="en-US" sz="1800" smtClean="0"/>
              <a:t>에 비해 전혀 문제가 되지 않음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en-US" altLang="ko-KR" sz="1800" smtClean="0"/>
          </a:p>
          <a:p>
            <a:pPr marL="269875" indent="-269875" eaLnBrk="1" hangingPunct="1">
              <a:defRPr/>
            </a:pPr>
            <a:r>
              <a:rPr lang="en-US" altLang="ko-KR" sz="1800" smtClean="0"/>
              <a:t> </a:t>
            </a:r>
            <a:r>
              <a:rPr lang="ko-KR" altLang="en-US" sz="2000" b="1" smtClean="0"/>
              <a:t>용도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외장용 건축용재 </a:t>
            </a:r>
            <a:r>
              <a:rPr lang="en-US" altLang="ko-KR" sz="1800" smtClean="0"/>
              <a:t>(</a:t>
            </a:r>
            <a:r>
              <a:rPr lang="ko-KR" altLang="en-US" sz="1800" smtClean="0"/>
              <a:t>접착력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내수</a:t>
            </a:r>
            <a:r>
              <a:rPr lang="en-US" altLang="ko-KR" sz="1800" smtClean="0"/>
              <a:t>/</a:t>
            </a:r>
            <a:r>
              <a:rPr lang="ko-KR" altLang="en-US" sz="1800" smtClean="0"/>
              <a:t>내후성</a:t>
            </a:r>
            <a:r>
              <a:rPr lang="en-US" altLang="ko-KR" sz="1800" smtClean="0"/>
              <a:t>/</a:t>
            </a:r>
            <a:r>
              <a:rPr lang="ko-KR" altLang="en-US" sz="1800" smtClean="0"/>
              <a:t>낮은 경화온도</a:t>
            </a:r>
            <a:r>
              <a:rPr lang="en-US" altLang="ko-KR" sz="1800" smtClean="0"/>
              <a:t>)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비싼 가격으로 페놀수지와 공축합하여 사용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1976</TotalTime>
  <Words>1200</Words>
  <Application>Microsoft Office PowerPoint</Application>
  <PresentationFormat>화면 슬라이드 쇼(4:3)</PresentationFormat>
  <Paragraphs>168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점과 선</vt:lpstr>
      <vt:lpstr>석유화학계 접착제 - 아이소시아네이트 접착제 </vt:lpstr>
      <vt:lpstr>서론 </vt:lpstr>
      <vt:lpstr>특징 </vt:lpstr>
      <vt:lpstr>용도/주의사항</vt:lpstr>
      <vt:lpstr>석유화학계 접착제 - 레조시놀 접착제 </vt:lpstr>
      <vt:lpstr>서론 </vt:lpstr>
      <vt:lpstr>RF의 사용방법</vt:lpstr>
      <vt:lpstr>접착제 화학</vt:lpstr>
      <vt:lpstr>적용/접착력</vt:lpstr>
      <vt:lpstr>석유화학계 접착제 - 비닐계 접착제 </vt:lpstr>
      <vt:lpstr>서론 </vt:lpstr>
      <vt:lpstr>비닐의 중합반응 </vt:lpstr>
      <vt:lpstr>초산비닐 (Polyvinyl acetate, PVAc)</vt:lpstr>
      <vt:lpstr>석유화학계 접착제 - 기타  </vt:lpstr>
      <vt:lpstr>에폭시 접착제 </vt:lpstr>
      <vt:lpstr>에폭시 접착제</vt:lpstr>
      <vt:lpstr>무기질계의 시멘트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42</cp:revision>
  <dcterms:created xsi:type="dcterms:W3CDTF">2005-09-01T06:05:51Z</dcterms:created>
  <dcterms:modified xsi:type="dcterms:W3CDTF">2013-04-08T04:55:26Z</dcterms:modified>
</cp:coreProperties>
</file>