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6" r:id="rId3"/>
    <p:sldId id="258" r:id="rId4"/>
    <p:sldId id="259" r:id="rId5"/>
    <p:sldId id="322" r:id="rId6"/>
    <p:sldId id="323" r:id="rId7"/>
    <p:sldId id="288" r:id="rId8"/>
    <p:sldId id="289" r:id="rId9"/>
    <p:sldId id="291" r:id="rId10"/>
    <p:sldId id="295" r:id="rId11"/>
    <p:sldId id="296" r:id="rId12"/>
    <p:sldId id="292" r:id="rId13"/>
    <p:sldId id="297" r:id="rId14"/>
    <p:sldId id="293" r:id="rId15"/>
    <p:sldId id="294" r:id="rId16"/>
    <p:sldId id="324" r:id="rId17"/>
    <p:sldId id="325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40" r:id="rId29"/>
    <p:sldId id="358" r:id="rId30"/>
    <p:sldId id="365" r:id="rId31"/>
    <p:sldId id="361" r:id="rId32"/>
    <p:sldId id="364" r:id="rId33"/>
    <p:sldId id="366" r:id="rId34"/>
    <p:sldId id="367" r:id="rId35"/>
    <p:sldId id="368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>
      <p:cViewPr varScale="1">
        <p:scale>
          <a:sx n="68" d="100"/>
          <a:sy n="68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BCA84-1794-4602-8318-5131A9CB29DB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FF8BA-F6BF-4290-AE02-0E9146A669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FF8BA-F6BF-4290-AE02-0E9146A669FF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5B44-E070-444D-8861-B657D6483E96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21E3-D11D-405A-B7DD-0FE3C5C6F0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imghp?hl=ko&amp;tab=wi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msamstory.com/85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363792"/>
            <a:ext cx="7286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srgbClr val="0000CC"/>
                </a:solidFill>
              </a:rPr>
              <a:t>포장산업에서의 접착제</a:t>
            </a:r>
            <a:endParaRPr lang="ko-KR" altLang="en-US" sz="50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429309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/>
              <a:t>김창인 김지</a:t>
            </a:r>
            <a:r>
              <a:rPr lang="ko-KR" altLang="en-US" sz="3000" b="1" dirty="0"/>
              <a:t>영 </a:t>
            </a:r>
            <a:endParaRPr lang="en-US" altLang="ko-KR" sz="3000" b="1" dirty="0" smtClean="0"/>
          </a:p>
          <a:p>
            <a:r>
              <a:rPr lang="ko-KR" altLang="en-US" sz="3000" b="1" dirty="0" smtClean="0"/>
              <a:t>임대근 임준규</a:t>
            </a:r>
            <a:endParaRPr lang="ko-KR" alt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267200"/>
            <a:ext cx="55446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 smtClean="0">
                <a:solidFill>
                  <a:srgbClr val="7030A0"/>
                </a:solidFill>
              </a:rPr>
              <a:t>천연계</a:t>
            </a:r>
            <a:endParaRPr lang="en-US" altLang="ko-KR" sz="3000" b="1" dirty="0" smtClean="0">
              <a:solidFill>
                <a:srgbClr val="7030A0"/>
              </a:solidFill>
            </a:endParaRPr>
          </a:p>
          <a:p>
            <a:r>
              <a:rPr lang="en-US" altLang="ko-KR" sz="2000" b="1" dirty="0" smtClean="0"/>
              <a:t>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초기에는 자연물질에서 유도된 것이 대부분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현재도 포장접착에 사용되고 있지만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사용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</a:pPr>
            <a:r>
              <a:rPr lang="ko-KR" altLang="en-US" sz="2000" b="1" dirty="0" smtClean="0"/>
              <a:t>   방법이 까다로워 사용량은 감소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</a:pPr>
            <a:endParaRPr lang="en-US" altLang="ko-KR" sz="2000" b="1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000" b="1" dirty="0" smtClean="0"/>
              <a:t> 종류 </a:t>
            </a:r>
            <a:r>
              <a:rPr lang="en-US" altLang="ko-KR" sz="2000" b="1" dirty="0" smtClean="0"/>
              <a:t>: starch / protein / animal glue / </a:t>
            </a:r>
          </a:p>
          <a:p>
            <a:r>
              <a:rPr lang="en-US" altLang="ko-KR" sz="2000" b="1" dirty="0" smtClean="0"/>
              <a:t>          casein glue </a:t>
            </a:r>
            <a:r>
              <a:rPr lang="ko-KR" altLang="en-US" sz="2000" b="1" dirty="0" smtClean="0"/>
              <a:t>등</a:t>
            </a:r>
            <a:endParaRPr lang="en-US" altLang="ko-KR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수성 접착제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339200"/>
            <a:ext cx="291536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00" y="4150800"/>
            <a:ext cx="2916000" cy="262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수성 접착제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4000" y="1267200"/>
            <a:ext cx="5580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 smtClean="0">
                <a:solidFill>
                  <a:srgbClr val="7030A0"/>
                </a:solidFill>
              </a:rPr>
              <a:t>합성계</a:t>
            </a:r>
            <a:endParaRPr lang="en-US" altLang="ko-KR" sz="3000" b="1" dirty="0" smtClean="0">
              <a:solidFill>
                <a:srgbClr val="7030A0"/>
              </a:solidFill>
            </a:endParaRPr>
          </a:p>
          <a:p>
            <a:r>
              <a:rPr lang="en-US" altLang="ko-KR" sz="2000" b="1" dirty="0" smtClean="0"/>
              <a:t>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대부분의 수성접착제가 이에 해당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사용방법이 편리하고 유리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플라스틱</a:t>
            </a:r>
            <a:r>
              <a:rPr lang="en-US" altLang="ko-KR" sz="2000" b="1" dirty="0" smtClean="0"/>
              <a:t>, </a:t>
            </a:r>
          </a:p>
          <a:p>
            <a:pPr>
              <a:buClr>
                <a:schemeClr val="accent6"/>
              </a:buClr>
            </a:pPr>
            <a:r>
              <a:rPr lang="ko-KR" altLang="en-US" sz="2000" b="1" dirty="0" smtClean="0"/>
              <a:t>   금속의 접착까지 가능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천연계를</a:t>
            </a:r>
            <a:r>
              <a:rPr lang="ko-KR" altLang="en-US" sz="2000" b="1" dirty="0" smtClean="0"/>
              <a:t> 대체하여 사용량이 증가하고 있음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종류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대부분 </a:t>
            </a:r>
            <a:r>
              <a:rPr lang="en-US" altLang="ko-KR" sz="2000" b="1" dirty="0" smtClean="0"/>
              <a:t>resin emulsion 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        (</a:t>
            </a:r>
            <a:r>
              <a:rPr lang="en-US" altLang="ko-KR" sz="2000" b="1" dirty="0" err="1" smtClean="0"/>
              <a:t>PVAc</a:t>
            </a:r>
            <a:r>
              <a:rPr lang="ko-KR" altLang="en-US" sz="2000" b="1" dirty="0" smtClean="0"/>
              <a:t>가 물에 분산된 형태</a:t>
            </a:r>
            <a:r>
              <a:rPr lang="en-US" altLang="ko-KR" sz="2000" b="1" dirty="0" smtClean="0"/>
              <a:t>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339200"/>
            <a:ext cx="2879856" cy="25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http://www.hydrite.com/images/adhesi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00" y="4221088"/>
            <a:ext cx="2857500" cy="2242939"/>
          </a:xfrm>
          <a:prstGeom prst="rect">
            <a:avLst/>
          </a:prstGeom>
          <a:noFill/>
        </p:spPr>
      </p:pic>
      <p:grpSp>
        <p:nvGrpSpPr>
          <p:cNvPr id="10" name="그룹 9"/>
          <p:cNvGrpSpPr/>
          <p:nvPr/>
        </p:nvGrpSpPr>
        <p:grpSpPr>
          <a:xfrm>
            <a:off x="4067944" y="4869160"/>
            <a:ext cx="2160240" cy="729372"/>
            <a:chOff x="4572000" y="4941168"/>
            <a:chExt cx="2160240" cy="729372"/>
          </a:xfrm>
        </p:grpSpPr>
        <p:sp>
          <p:nvSpPr>
            <p:cNvPr id="7" name="TextBox 6"/>
            <p:cNvSpPr txBox="1"/>
            <p:nvPr/>
          </p:nvSpPr>
          <p:spPr>
            <a:xfrm>
              <a:off x="4572000" y="530120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Poly vinyl acetate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5580112" y="4941168"/>
              <a:ext cx="0" cy="36004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002060"/>
                </a:solidFill>
              </a:rPr>
              <a:t>용제형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 접착제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267200"/>
            <a:ext cx="5508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유기용제를 용매로 하는 접착제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용제의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휘발에 의해 고형화 됨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사용이 제한적이고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환경성의 문제 때문에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</a:pP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쓰임이 더욱 감소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</a:pP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포장용 접착제에서 가장 적게 사용하는 형태</a:t>
            </a:r>
          </a:p>
        </p:txBody>
      </p:sp>
      <p:pic>
        <p:nvPicPr>
          <p:cNvPr id="32770" name="Picture 2" descr="http://epi.lyckeby-industrial.com/upload/Lyckeby%20Industrial/Bilder/ToT/Bygg/BP_montagel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4221088"/>
            <a:ext cx="3098676" cy="2376264"/>
          </a:xfrm>
          <a:prstGeom prst="rect">
            <a:avLst/>
          </a:prstGeom>
          <a:noFill/>
        </p:spPr>
      </p:pic>
      <p:pic>
        <p:nvPicPr>
          <p:cNvPr id="32772" name="Picture 4" descr="http://cfile212.uf.daum.net/image/122ED70B4C61ECB5752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00" y="1339200"/>
            <a:ext cx="3095880" cy="25938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4265801"/>
            <a:ext cx="5508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종류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- </a:t>
            </a:r>
            <a:r>
              <a:rPr lang="en-US" altLang="ko-KR" sz="2000" b="1" dirty="0" err="1" smtClean="0"/>
              <a:t>Ruber</a:t>
            </a:r>
            <a:r>
              <a:rPr lang="en-US" altLang="ko-KR" sz="2000" b="1" dirty="0" smtClean="0"/>
              <a:t> resin : </a:t>
            </a:r>
            <a:r>
              <a:rPr lang="ko-KR" altLang="en-US" sz="2000" b="1" dirty="0" smtClean="0"/>
              <a:t>라벨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테이프와 같은 점착제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err="1" smtClean="0"/>
              <a:t>용제형</a:t>
            </a:r>
            <a:r>
              <a:rPr lang="ko-KR" altLang="en-US" sz="2000" b="1" dirty="0" smtClean="0"/>
              <a:t> 폴리우레탄 접착제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 </a:t>
            </a:r>
            <a:r>
              <a:rPr lang="en-US" altLang="ko-KR" sz="2000" b="1" dirty="0" smtClean="0">
                <a:sym typeface="Wingdings" pitchFamily="2" charset="2"/>
              </a:rPr>
              <a:t> </a:t>
            </a:r>
            <a:r>
              <a:rPr lang="ko-KR" altLang="en-US" sz="2000" b="1" dirty="0" smtClean="0"/>
              <a:t>플라스틱 필름의 </a:t>
            </a:r>
            <a:r>
              <a:rPr lang="ko-KR" altLang="en-US" sz="2000" b="1" dirty="0" err="1" smtClean="0">
                <a:solidFill>
                  <a:srgbClr val="00B0F0"/>
                </a:solidFill>
              </a:rPr>
              <a:t>라미네이션</a:t>
            </a:r>
            <a:r>
              <a:rPr lang="ko-KR" altLang="en-US" sz="2000" b="1" dirty="0" err="1" smtClean="0"/>
              <a:t>에</a:t>
            </a:r>
            <a:r>
              <a:rPr lang="ko-KR" altLang="en-US" sz="2000" b="1" dirty="0" smtClean="0"/>
              <a:t> 이용</a:t>
            </a:r>
            <a:endParaRPr lang="en-US" altLang="ko-K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002060"/>
                </a:solidFill>
              </a:rPr>
              <a:t>핫멜트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 접착제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340769"/>
            <a:ext cx="302433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00" y="3933056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19872" y="1267200"/>
            <a:ext cx="572412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열을 가하면 용해되고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냉각에</a:t>
            </a:r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의해 고화되는</a:t>
            </a:r>
            <a:endParaRPr lang="en-US" altLang="ko-KR" sz="1900" b="1" dirty="0" smtClean="0"/>
          </a:p>
          <a:p>
            <a:pPr>
              <a:buClr>
                <a:schemeClr val="accent6"/>
              </a:buClr>
            </a:pPr>
            <a:r>
              <a:rPr lang="en-US" altLang="ko-KR" sz="1900" b="1" dirty="0" smtClean="0"/>
              <a:t>   </a:t>
            </a:r>
            <a:r>
              <a:rPr lang="ko-KR" altLang="en-US" sz="1900" b="1" dirty="0" smtClean="0"/>
              <a:t>접착제</a:t>
            </a:r>
            <a:endParaRPr lang="en-US" altLang="ko-KR" sz="1900" b="1" dirty="0" smtClean="0"/>
          </a:p>
          <a:p>
            <a:pPr>
              <a:buClr>
                <a:schemeClr val="accent6"/>
              </a:buClr>
            </a:pPr>
            <a:endParaRPr lang="en-US" altLang="ko-KR" sz="19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1900" b="1" dirty="0" smtClean="0"/>
              <a:t> 열가소성이며 상온에서 고체상태이고 열을</a:t>
            </a:r>
            <a:endParaRPr lang="en-US" altLang="ko-KR" sz="1900" b="1" dirty="0" smtClean="0"/>
          </a:p>
          <a:p>
            <a:pPr>
              <a:buClr>
                <a:schemeClr val="accent6"/>
              </a:buClr>
            </a:pPr>
            <a:r>
              <a:rPr lang="en-US" altLang="ko-KR" sz="1900" b="1" dirty="0" smtClean="0"/>
              <a:t>   </a:t>
            </a:r>
            <a:r>
              <a:rPr lang="ko-KR" altLang="en-US" sz="1900" b="1" dirty="0" smtClean="0"/>
              <a:t>가하면 다시 액체상태로 변해 재활용이 가능</a:t>
            </a:r>
            <a:endParaRPr lang="en-US" altLang="ko-KR" sz="1900" b="1" dirty="0" smtClean="0"/>
          </a:p>
          <a:p>
            <a:pPr>
              <a:buClr>
                <a:schemeClr val="accent6"/>
              </a:buClr>
            </a:pPr>
            <a:endParaRPr lang="en-US" altLang="ko-KR" sz="19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1900" b="1" dirty="0" smtClean="0"/>
              <a:t> 포장용 접착제 중에서 가장 빠르게 성장한 분야</a:t>
            </a:r>
            <a:endParaRPr lang="en-US" altLang="ko-KR" sz="19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20000" y="3918535"/>
            <a:ext cx="5724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solidFill>
                  <a:srgbClr val="00B050"/>
                </a:solidFill>
              </a:rPr>
              <a:t>장점</a:t>
            </a:r>
            <a:endParaRPr lang="en-US" altLang="ko-KR" sz="2000" b="1" dirty="0" smtClean="0">
              <a:solidFill>
                <a:srgbClr val="00B050"/>
              </a:solidFill>
            </a:endParaRPr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빠른 결합형성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짧은 경화시간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재활용 가능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단점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열에 약함</a:t>
            </a:r>
            <a:endParaRPr lang="en-US" altLang="ko-KR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68144" y="486916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대부분의 포장에 적합하나 열처리가 필요한 제품의 포장에는 사용이 제한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!!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002060"/>
                </a:solidFill>
              </a:rPr>
              <a:t>핫멜트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 접착제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32746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 smtClean="0">
                <a:solidFill>
                  <a:srgbClr val="7030A0"/>
                </a:solidFill>
              </a:rPr>
              <a:t>핫멜트</a:t>
            </a:r>
            <a:r>
              <a:rPr lang="ko-KR" altLang="en-US" sz="3000" b="1" dirty="0" smtClean="0">
                <a:solidFill>
                  <a:srgbClr val="7030A0"/>
                </a:solidFill>
              </a:rPr>
              <a:t> 접착제의 구성 성분</a:t>
            </a:r>
            <a:endParaRPr lang="en-US" altLang="ko-KR" sz="3000" b="1" dirty="0" smtClean="0">
              <a:solidFill>
                <a:srgbClr val="7030A0"/>
              </a:solidFill>
            </a:endParaRPr>
          </a:p>
          <a:p>
            <a:endParaRPr lang="en-US" altLang="ko-KR" sz="2000" b="1" dirty="0" smtClean="0"/>
          </a:p>
          <a:p>
            <a:pPr marL="514350" indent="-514350">
              <a:buFont typeface="+mj-lt"/>
              <a:buAutoNum type="romanUcPeriod"/>
            </a:pPr>
            <a:r>
              <a:rPr lang="ko-KR" altLang="en-US" sz="2000" b="1" dirty="0" smtClean="0"/>
              <a:t>기본수지    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폴리아미드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폴리에스테르 등</a:t>
            </a:r>
            <a:r>
              <a:rPr lang="en-US" altLang="ko-KR" sz="2000" b="1" dirty="0" smtClean="0"/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ko-KR" altLang="en-US" sz="2000" b="1" dirty="0" err="1" smtClean="0"/>
              <a:t>점착부여제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로진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석유수지 등</a:t>
            </a:r>
            <a:r>
              <a:rPr lang="en-US" altLang="ko-KR" sz="2000" b="1" dirty="0" smtClean="0"/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ko-KR" altLang="en-US" sz="2000" b="1" dirty="0" smtClean="0"/>
              <a:t>왁스         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파라핀 왁스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저분자</a:t>
            </a:r>
            <a:r>
              <a:rPr lang="ko-KR" altLang="en-US" sz="2000" b="1" dirty="0" smtClean="0"/>
              <a:t> 왁스 등</a:t>
            </a:r>
            <a:r>
              <a:rPr lang="en-US" altLang="ko-KR" sz="2000" b="1" dirty="0" smtClean="0"/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ko-KR" altLang="en-US" sz="2000" b="1" dirty="0" smtClean="0"/>
              <a:t>산화방지제</a:t>
            </a:r>
            <a:endParaRPr lang="en-US" altLang="ko-KR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기본수지에 따라서 </a:t>
            </a:r>
            <a:r>
              <a:rPr lang="ko-KR" altLang="en-US" sz="2000" b="1" dirty="0" err="1" smtClean="0"/>
              <a:t>고무계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폴리아미드계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폴리에스테르계로</a:t>
            </a:r>
            <a:r>
              <a:rPr lang="ko-KR" altLang="en-US" sz="2000" b="1" dirty="0" smtClean="0"/>
              <a:t> 구분</a:t>
            </a:r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배합비</a:t>
            </a:r>
            <a:r>
              <a:rPr lang="ko-KR" altLang="en-US" sz="2000" b="1" dirty="0" smtClean="0"/>
              <a:t> 중 가장 많은 양을 차지하는 것이 기본수지이기 때문</a:t>
            </a:r>
            <a:endParaRPr lang="en-US" altLang="ko-KR" sz="2000" b="1" dirty="0" smtClean="0"/>
          </a:p>
        </p:txBody>
      </p:sp>
      <p:grpSp>
        <p:nvGrpSpPr>
          <p:cNvPr id="10" name="그룹 9"/>
          <p:cNvGrpSpPr/>
          <p:nvPr/>
        </p:nvGrpSpPr>
        <p:grpSpPr>
          <a:xfrm>
            <a:off x="2555776" y="2466001"/>
            <a:ext cx="3024336" cy="2169205"/>
            <a:chOff x="2555776" y="2466001"/>
            <a:chExt cx="3024336" cy="2169205"/>
          </a:xfrm>
        </p:grpSpPr>
        <p:sp>
          <p:nvSpPr>
            <p:cNvPr id="6" name="타원 5"/>
            <p:cNvSpPr/>
            <p:nvPr/>
          </p:nvSpPr>
          <p:spPr>
            <a:xfrm>
              <a:off x="2555776" y="2466001"/>
              <a:ext cx="1440160" cy="45894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3851920" y="4203158"/>
              <a:ext cx="172819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023119" y="2474966"/>
            <a:ext cx="3573217" cy="2178170"/>
            <a:chOff x="4023119" y="2474966"/>
            <a:chExt cx="3573217" cy="2178170"/>
          </a:xfrm>
        </p:grpSpPr>
        <p:sp>
          <p:nvSpPr>
            <p:cNvPr id="8" name="타원 7"/>
            <p:cNvSpPr/>
            <p:nvPr/>
          </p:nvSpPr>
          <p:spPr>
            <a:xfrm>
              <a:off x="4023119" y="2474966"/>
              <a:ext cx="1656184" cy="458943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5508104" y="4221088"/>
              <a:ext cx="2088232" cy="432048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smtClean="0">
                <a:solidFill>
                  <a:srgbClr val="002060"/>
                </a:solidFill>
              </a:rPr>
              <a:t>UV-curing 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접착제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" y="1339200"/>
            <a:ext cx="2807848" cy="259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50800"/>
            <a:ext cx="2736304" cy="25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19872" y="1267200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도포 후 액상이지만 자외선에 노출되면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</a:pP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반응이 일어나 경화되며 강한 접착력을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</a:pP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나타내는 접착제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</a:pP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2000" b="1" dirty="0" smtClean="0"/>
              <a:t> UV</a:t>
            </a:r>
            <a:r>
              <a:rPr lang="ko-KR" altLang="en-US" sz="2000" b="1" dirty="0" smtClean="0"/>
              <a:t>조사량으로 </a:t>
            </a:r>
            <a:r>
              <a:rPr lang="ko-KR" altLang="en-US" sz="2000" b="1" dirty="0" err="1" smtClean="0"/>
              <a:t>경화정도를</a:t>
            </a:r>
            <a:r>
              <a:rPr lang="ko-KR" altLang="en-US" sz="2000" b="1" dirty="0" smtClean="0"/>
              <a:t> 조절이 가능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포장산업 뿐만 아니라 인쇄용 잉크에도 사용</a:t>
            </a:r>
            <a:endParaRPr lang="en-US" altLang="ko-KR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91880" y="3807038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>
                <a:solidFill>
                  <a:srgbClr val="00B050"/>
                </a:solidFill>
              </a:rPr>
              <a:t>장점</a:t>
            </a:r>
            <a:endParaRPr lang="en-US" altLang="ko-KR" sz="2000" b="1" dirty="0" smtClean="0">
              <a:solidFill>
                <a:srgbClr val="00B050"/>
              </a:solidFill>
            </a:endParaRPr>
          </a:p>
          <a:p>
            <a:r>
              <a:rPr lang="en-US" altLang="ko-KR" sz="2000" b="1" dirty="0" smtClean="0"/>
              <a:t>  - 1</a:t>
            </a:r>
            <a:r>
              <a:rPr lang="ko-KR" altLang="en-US" sz="2000" b="1" dirty="0" err="1" smtClean="0"/>
              <a:t>액형의</a:t>
            </a:r>
            <a:r>
              <a:rPr lang="ko-KR" altLang="en-US" sz="2000" b="1" dirty="0" smtClean="0"/>
              <a:t> 무용제 타입</a:t>
            </a:r>
            <a:br>
              <a:rPr lang="ko-KR" altLang="en-US" sz="2000" b="1" dirty="0" smtClean="0"/>
            </a:br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경화온도가 낮음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경화속도가 빠름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내습성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내환경성이 좋음</a:t>
            </a:r>
          </a:p>
          <a:p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단점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err="1" smtClean="0"/>
              <a:t>경화시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UV</a:t>
            </a:r>
            <a:r>
              <a:rPr lang="ko-KR" altLang="en-US" sz="2000" b="1" dirty="0" smtClean="0"/>
              <a:t>조사 장치가 필요</a:t>
            </a:r>
            <a:br>
              <a:rPr lang="ko-KR" altLang="en-US" sz="2000" b="1" dirty="0" smtClean="0"/>
            </a:br>
            <a:r>
              <a:rPr lang="en-US" altLang="ko-KR" sz="2000" b="1" dirty="0" smtClean="0"/>
              <a:t>  - </a:t>
            </a:r>
            <a:r>
              <a:rPr lang="ko-KR" altLang="en-US" sz="2000" b="1" dirty="0" err="1" smtClean="0"/>
              <a:t>접착층에</a:t>
            </a:r>
            <a:r>
              <a:rPr lang="ko-KR" altLang="en-US" sz="2000" b="1" dirty="0" smtClean="0"/>
              <a:t> 직접 </a:t>
            </a:r>
            <a:r>
              <a:rPr lang="en-US" altLang="ko-KR" sz="2000" b="1" dirty="0" smtClean="0"/>
              <a:t>UV</a:t>
            </a:r>
            <a:r>
              <a:rPr lang="ko-KR" altLang="en-US" sz="2000" b="1" dirty="0" smtClean="0"/>
              <a:t>가 조사 되어야 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32746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7030A0"/>
                </a:solidFill>
              </a:rPr>
              <a:t>UV – curing</a:t>
            </a:r>
            <a:r>
              <a:rPr lang="ko-KR" altLang="en-US" sz="3000" b="1" dirty="0" smtClean="0">
                <a:solidFill>
                  <a:srgbClr val="7030A0"/>
                </a:solidFill>
              </a:rPr>
              <a:t> 접착제의 구성 성분</a:t>
            </a:r>
            <a:endParaRPr lang="en-US" altLang="ko-KR" sz="3000" b="1" dirty="0" smtClean="0">
              <a:solidFill>
                <a:srgbClr val="7030A0"/>
              </a:solidFill>
            </a:endParaRPr>
          </a:p>
          <a:p>
            <a:endParaRPr lang="en-US" altLang="ko-KR" sz="2000" b="1" dirty="0" smtClean="0"/>
          </a:p>
          <a:p>
            <a:pPr marL="514350" indent="-514350">
              <a:buFont typeface="+mj-lt"/>
              <a:buAutoNum type="romanUcPeriod"/>
            </a:pPr>
            <a:r>
              <a:rPr lang="ko-KR" altLang="en-US" sz="2000" b="1" dirty="0" err="1" smtClean="0"/>
              <a:t>광개시제</a:t>
            </a:r>
            <a:endParaRPr lang="en-US" altLang="ko-KR" sz="2000" b="1" dirty="0" smtClean="0"/>
          </a:p>
          <a:p>
            <a:pPr marL="514350" indent="-514350">
              <a:buFont typeface="+mj-lt"/>
              <a:buAutoNum type="romanUcPeriod"/>
            </a:pPr>
            <a:r>
              <a:rPr lang="ko-KR" altLang="en-US" sz="2000" b="1" dirty="0" err="1" smtClean="0"/>
              <a:t>모노머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(monomer)</a:t>
            </a:r>
          </a:p>
          <a:p>
            <a:pPr marL="514350" indent="-514350">
              <a:buFont typeface="+mj-lt"/>
              <a:buAutoNum type="romanUcPeriod"/>
            </a:pPr>
            <a:r>
              <a:rPr lang="ko-KR" altLang="en-US" sz="2000" b="1" dirty="0" err="1" smtClean="0"/>
              <a:t>올리고머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oligomer</a:t>
            </a:r>
            <a:r>
              <a:rPr lang="en-US" altLang="ko-KR" sz="2000" b="1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광개시제는</a:t>
            </a:r>
            <a:r>
              <a:rPr lang="ko-KR" altLang="en-US" sz="2000" b="1" dirty="0" smtClean="0"/>
              <a:t> 빛의 흡수를 통해 초기 반응속도와 </a:t>
            </a:r>
            <a:r>
              <a:rPr lang="ko-KR" altLang="en-US" sz="2000" b="1" dirty="0" err="1" smtClean="0"/>
              <a:t>경화정도를</a:t>
            </a:r>
            <a:r>
              <a:rPr lang="ko-KR" altLang="en-US" sz="2000" b="1" dirty="0" smtClean="0"/>
              <a:t> 제어</a:t>
            </a:r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모노머는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관능기의</a:t>
            </a:r>
            <a:r>
              <a:rPr lang="ko-KR" altLang="en-US" sz="2000" b="1" dirty="0" smtClean="0"/>
              <a:t> 수에 따라 강도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경화속도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작업속도에 영향</a:t>
            </a:r>
            <a:endParaRPr lang="en-US" altLang="ko-KR" sz="2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smtClean="0">
                <a:solidFill>
                  <a:srgbClr val="002060"/>
                </a:solidFill>
              </a:rPr>
              <a:t>UV-curing </a:t>
            </a:r>
            <a:r>
              <a:rPr lang="ko-KR" altLang="en-US" sz="4000" b="1" dirty="0" smtClean="0">
                <a:solidFill>
                  <a:srgbClr val="002060"/>
                </a:solidFill>
              </a:rPr>
              <a:t>접착제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67544" y="5301208"/>
            <a:ext cx="2304255" cy="1440160"/>
            <a:chOff x="467544" y="5301208"/>
            <a:chExt cx="2304255" cy="144016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5301208"/>
              <a:ext cx="2304255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971600" y="630002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err="1" smtClean="0">
                  <a:solidFill>
                    <a:srgbClr val="FF0000"/>
                  </a:solidFill>
                </a:rPr>
                <a:t>일관능기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987824" y="5301208"/>
            <a:ext cx="2736304" cy="1398902"/>
            <a:chOff x="2987824" y="5301208"/>
            <a:chExt cx="2736304" cy="139890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5301208"/>
              <a:ext cx="2736304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707904" y="6300000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err="1" smtClean="0">
                  <a:solidFill>
                    <a:srgbClr val="FF0000"/>
                  </a:solidFill>
                </a:rPr>
                <a:t>이관능기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868144" y="5301208"/>
            <a:ext cx="2952328" cy="1398902"/>
            <a:chOff x="5868144" y="5301208"/>
            <a:chExt cx="2952328" cy="139890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144" y="5301208"/>
              <a:ext cx="2952328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452320" y="6300000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err="1" smtClean="0">
                  <a:solidFill>
                    <a:srgbClr val="FF0000"/>
                  </a:solidFill>
                </a:rPr>
                <a:t>다관능기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1772816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0" b="1" dirty="0" smtClean="0">
                <a:solidFill>
                  <a:srgbClr val="002060"/>
                </a:solidFill>
              </a:rPr>
              <a:t>본론</a:t>
            </a:r>
            <a:endParaRPr lang="en-US" altLang="ko-KR" sz="70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429000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500" b="1" dirty="0" smtClean="0"/>
              <a:t> </a:t>
            </a:r>
            <a:r>
              <a:rPr lang="ko-KR" altLang="en-US" sz="2500" b="1" dirty="0" smtClean="0"/>
              <a:t>사용형태에 따른 포장용 접착제의 분류</a:t>
            </a:r>
            <a:endParaRPr lang="en-US" altLang="ko-KR" sz="2500" b="1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500" b="1" dirty="0" smtClean="0"/>
              <a:t> </a:t>
            </a:r>
            <a:r>
              <a:rPr lang="ko-KR" altLang="en-US" sz="2500" b="1" dirty="0" smtClean="0"/>
              <a:t>포장용 접착제의 사용 유형</a:t>
            </a:r>
            <a:endParaRPr lang="ko-KR" alt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49168"/>
            <a:ext cx="69847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500" b="1" dirty="0" smtClean="0"/>
              <a:t>골판지 시트의 제조</a:t>
            </a:r>
            <a:endParaRPr lang="en-US" altLang="ko-KR" sz="2500" b="1" dirty="0" smtClean="0"/>
          </a:p>
          <a:p>
            <a:pPr marL="342900" indent="-342900">
              <a:buAutoNum type="arabicPeriod"/>
            </a:pPr>
            <a:endParaRPr lang="en-US" altLang="ko-KR" sz="2500" b="1" dirty="0" smtClean="0"/>
          </a:p>
          <a:p>
            <a:pPr marL="342900" indent="-342900">
              <a:buAutoNum type="arabicPeriod"/>
            </a:pPr>
            <a:r>
              <a:rPr lang="ko-KR" altLang="en-US" sz="2500" b="1" dirty="0" err="1" smtClean="0"/>
              <a:t>라미네이션</a:t>
            </a:r>
            <a:r>
              <a:rPr lang="en-US" altLang="ko-KR" sz="2500" b="1" dirty="0" smtClean="0"/>
              <a:t>(Lamination)</a:t>
            </a:r>
          </a:p>
          <a:p>
            <a:pPr marL="342900" indent="-342900">
              <a:buAutoNum type="arabicPeriod"/>
            </a:pPr>
            <a:endParaRPr lang="en-US" altLang="ko-KR" sz="2500" b="1" dirty="0" smtClean="0"/>
          </a:p>
          <a:p>
            <a:pPr marL="342900" indent="-342900">
              <a:buAutoNum type="arabicPeriod"/>
            </a:pPr>
            <a:r>
              <a:rPr lang="ko-KR" altLang="en-US" sz="2500" b="1" dirty="0" smtClean="0"/>
              <a:t>포장용 점착테이프</a:t>
            </a:r>
            <a:endParaRPr lang="en-US" altLang="ko-KR" sz="25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00CC"/>
                </a:solidFill>
              </a:rPr>
              <a:t>사용 유형에 따른 분류</a:t>
            </a:r>
            <a:endParaRPr lang="ko-KR" altLang="en-US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골판지 시트의 제조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kci\Desktop\양박사 발표\noname0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3528392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1920" y="1267200"/>
            <a:ext cx="529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골판지란</a:t>
            </a:r>
            <a:r>
              <a:rPr lang="en-US" altLang="ko-KR" b="1" dirty="0" smtClean="0"/>
              <a:t> </a:t>
            </a:r>
            <a:r>
              <a:rPr lang="ko-KR" altLang="en-US" b="1" dirty="0" err="1" smtClean="0"/>
              <a:t>골심지로</a:t>
            </a:r>
            <a:r>
              <a:rPr lang="ko-KR" altLang="en-US" b="1" dirty="0" smtClean="0"/>
              <a:t> 물결모양의 골지를 형성한</a:t>
            </a:r>
            <a:endParaRPr lang="en-US" altLang="ko-KR" b="1" dirty="0" smtClean="0"/>
          </a:p>
          <a:p>
            <a:pPr>
              <a:buClr>
                <a:schemeClr val="accent6"/>
              </a:buClr>
            </a:pPr>
            <a:r>
              <a:rPr lang="en-US" altLang="ko-KR" b="1" dirty="0" smtClean="0"/>
              <a:t>   </a:t>
            </a:r>
            <a:r>
              <a:rPr lang="ko-KR" altLang="en-US" b="1" dirty="0" smtClean="0"/>
              <a:t>후 그 위 아래에 판지를 접착시킨 것</a:t>
            </a:r>
            <a:endParaRPr lang="en-US" altLang="ko-KR" b="1" dirty="0" smtClean="0"/>
          </a:p>
          <a:p>
            <a:pPr>
              <a:buClr>
                <a:schemeClr val="accent6"/>
              </a:buClr>
            </a:pPr>
            <a:endParaRPr lang="en-US" altLang="ko-KR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가볍고 완충이 뛰어난 상자를 만들 수 있기</a:t>
            </a:r>
            <a:endParaRPr lang="en-US" altLang="ko-KR" b="1" dirty="0" smtClean="0"/>
          </a:p>
          <a:p>
            <a:pPr>
              <a:buClr>
                <a:schemeClr val="accent6"/>
              </a:buClr>
            </a:pPr>
            <a:r>
              <a:rPr lang="en-US" altLang="ko-KR" b="1" dirty="0" smtClean="0"/>
              <a:t>   </a:t>
            </a:r>
            <a:r>
              <a:rPr lang="ko-KR" altLang="en-US" b="1" dirty="0" smtClean="0"/>
              <a:t>때문에 포장용으로 광범위하게 사용되고 있음</a:t>
            </a:r>
            <a:endParaRPr lang="en-US" altLang="ko-KR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323528" y="3861048"/>
            <a:ext cx="3600400" cy="2808312"/>
            <a:chOff x="323528" y="4221087"/>
            <a:chExt cx="3600400" cy="25092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4221087"/>
              <a:ext cx="3528392" cy="2058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9552" y="6330186"/>
              <a:ext cx="3384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00B050"/>
                  </a:solidFill>
                </a:rPr>
                <a:t>골판지의 제조공정과 구조</a:t>
              </a:r>
              <a:endParaRPr lang="ko-KR" altLang="en-US" sz="2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51920" y="3789040"/>
            <a:ext cx="52920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중심 판지의 주름을 잡고 접착제를 사용하여</a:t>
            </a:r>
            <a:endParaRPr lang="en-US" altLang="ko-KR" sz="1900" b="1" dirty="0" smtClean="0"/>
          </a:p>
          <a:p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  </a:t>
            </a:r>
            <a:r>
              <a:rPr lang="ko-KR" altLang="en-US" sz="1900" b="1" dirty="0" err="1" smtClean="0"/>
              <a:t>상하판과</a:t>
            </a:r>
            <a:r>
              <a:rPr lang="ko-KR" altLang="en-US" sz="1900" b="1" dirty="0" smtClean="0"/>
              <a:t> </a:t>
            </a:r>
            <a:r>
              <a:rPr lang="ko-KR" altLang="en-US" sz="1900" b="1" dirty="0" err="1" smtClean="0"/>
              <a:t>중심판을</a:t>
            </a:r>
            <a:r>
              <a:rPr lang="ko-KR" altLang="en-US" sz="1900" b="1" dirty="0" smtClean="0"/>
              <a:t> 결합하는 샌드위치 구조</a:t>
            </a:r>
            <a:endParaRPr lang="en-US" altLang="ko-KR" sz="1900" b="1" dirty="0" smtClean="0"/>
          </a:p>
        </p:txBody>
      </p:sp>
      <p:sp>
        <p:nvSpPr>
          <p:cNvPr id="11" name="타원 10"/>
          <p:cNvSpPr/>
          <p:nvPr/>
        </p:nvSpPr>
        <p:spPr>
          <a:xfrm>
            <a:off x="1475656" y="4581128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547664" y="4149080"/>
            <a:ext cx="720080" cy="360040"/>
          </a:xfrm>
          <a:prstGeom prst="ellipse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763688" y="5085184"/>
            <a:ext cx="576064" cy="360040"/>
          </a:xfrm>
          <a:prstGeom prst="ellipse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851920" y="4653136"/>
            <a:ext cx="52920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사용되는 접착제에 따라 생산속도가 달라짐</a:t>
            </a:r>
            <a:endParaRPr lang="en-US" altLang="ko-KR" sz="19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032448" y="5230941"/>
            <a:ext cx="511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PVAc</a:t>
            </a:r>
            <a:r>
              <a:rPr lang="ko-KR" altLang="en-US" b="1" dirty="0" smtClean="0">
                <a:solidFill>
                  <a:srgbClr val="FF0000"/>
                </a:solidFill>
              </a:rPr>
              <a:t>접착제를 사용할 경우 </a:t>
            </a:r>
            <a:r>
              <a:rPr lang="en-US" altLang="ko-KR" b="1" dirty="0" smtClean="0">
                <a:solidFill>
                  <a:srgbClr val="FF0000"/>
                </a:solidFill>
              </a:rPr>
              <a:t>:</a:t>
            </a:r>
            <a:r>
              <a:rPr lang="ko-KR" altLang="en-US" b="1" dirty="0" smtClean="0">
                <a:solidFill>
                  <a:srgbClr val="FF0000"/>
                </a:solidFill>
              </a:rPr>
              <a:t> 분당 </a:t>
            </a:r>
            <a:r>
              <a:rPr lang="en-US" altLang="ko-KR" b="1" dirty="0" smtClean="0">
                <a:solidFill>
                  <a:srgbClr val="FF0000"/>
                </a:solidFill>
              </a:rPr>
              <a:t>360m</a:t>
            </a:r>
          </a:p>
          <a:p>
            <a:r>
              <a:rPr lang="ko-KR" altLang="en-US" b="1" dirty="0" err="1" smtClean="0">
                <a:solidFill>
                  <a:srgbClr val="FF0000"/>
                </a:solidFill>
              </a:rPr>
              <a:t>핫멜트</a:t>
            </a:r>
            <a:r>
              <a:rPr lang="ko-KR" altLang="en-US" b="1" dirty="0" smtClean="0">
                <a:solidFill>
                  <a:srgbClr val="FF0000"/>
                </a:solidFill>
              </a:rPr>
              <a:t> 접착제를 사용하면 보다 고속생산 가능</a:t>
            </a:r>
            <a:r>
              <a:rPr lang="en-US" altLang="ko-KR" b="1" dirty="0" smtClean="0">
                <a:solidFill>
                  <a:srgbClr val="FF0000"/>
                </a:solidFill>
              </a:rPr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7030A0"/>
                </a:solidFill>
              </a:rPr>
              <a:t>목차</a:t>
            </a:r>
            <a:endParaRPr lang="ko-KR" alt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4168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sz="3500" b="1" dirty="0" smtClean="0">
                <a:solidFill>
                  <a:srgbClr val="C00000"/>
                </a:solidFill>
              </a:rPr>
              <a:t>서론</a:t>
            </a:r>
            <a:endParaRPr lang="en-US" altLang="ko-KR" sz="3500" b="1" dirty="0" smtClean="0">
              <a:solidFill>
                <a:srgbClr val="C00000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ko-KR" altLang="en-US" sz="2500" b="1" dirty="0" smtClean="0">
                <a:solidFill>
                  <a:srgbClr val="002060"/>
                </a:solidFill>
              </a:rPr>
              <a:t>개요</a:t>
            </a:r>
            <a:endParaRPr lang="en-US" altLang="ko-KR" sz="2000" b="1" dirty="0" smtClean="0">
              <a:solidFill>
                <a:srgbClr val="002060"/>
              </a:solidFill>
            </a:endParaRPr>
          </a:p>
          <a:p>
            <a:pPr marL="342900" indent="-342900"/>
            <a:endParaRPr lang="en-US" altLang="ko-KR" sz="2000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ko-KR" altLang="en-US" sz="3500" b="1" dirty="0" smtClean="0">
                <a:solidFill>
                  <a:srgbClr val="C00000"/>
                </a:solidFill>
              </a:rPr>
              <a:t>본론</a:t>
            </a:r>
            <a:endParaRPr lang="en-US" altLang="ko-KR" sz="3500" b="1" dirty="0" smtClean="0">
              <a:solidFill>
                <a:srgbClr val="C00000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ko-KR" altLang="en-US" sz="2500" b="1" dirty="0" smtClean="0">
                <a:solidFill>
                  <a:srgbClr val="002060"/>
                </a:solidFill>
              </a:rPr>
              <a:t>사용형태에 따른 포장용 접착제의 분류</a:t>
            </a:r>
            <a:endParaRPr lang="en-US" altLang="ko-KR" sz="2500" b="1" dirty="0" smtClean="0">
              <a:solidFill>
                <a:srgbClr val="002060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ko-KR" altLang="en-US" sz="2500" b="1" dirty="0" smtClean="0">
                <a:solidFill>
                  <a:srgbClr val="002060"/>
                </a:solidFill>
              </a:rPr>
              <a:t>포장용 접착제의 사용 유형</a:t>
            </a:r>
            <a:endParaRPr lang="en-US" altLang="ko-KR" sz="2500" b="1" dirty="0" smtClean="0">
              <a:solidFill>
                <a:srgbClr val="002060"/>
              </a:solidFill>
            </a:endParaRPr>
          </a:p>
          <a:p>
            <a:pPr marL="342900" indent="-342900"/>
            <a:endParaRPr lang="en-US" altLang="ko-KR" sz="20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ko-KR" altLang="en-US" sz="3500" b="1" dirty="0" smtClean="0">
                <a:solidFill>
                  <a:srgbClr val="C00000"/>
                </a:solidFill>
              </a:rPr>
              <a:t>결론</a:t>
            </a:r>
            <a:endParaRPr lang="en-US" altLang="ko-KR" sz="3500" b="1" dirty="0" smtClean="0">
              <a:solidFill>
                <a:srgbClr val="C00000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ko-KR" altLang="en-US" sz="2500" b="1" dirty="0" smtClean="0">
                <a:solidFill>
                  <a:srgbClr val="002060"/>
                </a:solidFill>
              </a:rPr>
              <a:t>포장용 접착제의 최근 동향 및 문제점 보완</a:t>
            </a:r>
            <a:endParaRPr lang="en-US" altLang="ko-KR" sz="25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002060"/>
                </a:solidFill>
              </a:rPr>
              <a:t>라미네이션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0" y="1340768"/>
            <a:ext cx="316788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635896" y="1267200"/>
            <a:ext cx="55081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1900" b="1" dirty="0" smtClean="0"/>
              <a:t> </a:t>
            </a:r>
            <a:r>
              <a:rPr lang="ko-KR" altLang="en-US" sz="1900" b="1" dirty="0" err="1" smtClean="0"/>
              <a:t>라미네이션이란</a:t>
            </a:r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같은 종류</a:t>
            </a:r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또는 다른 종류의</a:t>
            </a:r>
            <a:endParaRPr lang="en-US" altLang="ko-KR" sz="1900" b="1" dirty="0" smtClean="0"/>
          </a:p>
          <a:p>
            <a:pPr>
              <a:buClr>
                <a:schemeClr val="accent6"/>
              </a:buClr>
            </a:pPr>
            <a:r>
              <a:rPr lang="ko-KR" altLang="en-US" sz="1900" b="1" dirty="0" smtClean="0"/>
              <a:t>   종이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필름</a:t>
            </a:r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및 알루미늄 박</a:t>
            </a:r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등 </a:t>
            </a:r>
            <a:r>
              <a:rPr lang="en-US" altLang="ko-KR" sz="1900" b="1" dirty="0" smtClean="0"/>
              <a:t>2</a:t>
            </a:r>
            <a:r>
              <a:rPr lang="ko-KR" altLang="en-US" sz="1900" b="1" dirty="0" smtClean="0"/>
              <a:t>개 이상의</a:t>
            </a:r>
            <a:endParaRPr lang="en-US" altLang="ko-KR" sz="1900" b="1" dirty="0" smtClean="0"/>
          </a:p>
          <a:p>
            <a:pPr>
              <a:buClr>
                <a:schemeClr val="accent6"/>
              </a:buClr>
            </a:pPr>
            <a:r>
              <a:rPr lang="ko-KR" altLang="en-US" sz="1900" b="1" dirty="0" smtClean="0"/>
              <a:t>   재료를 겹쳐 붙이는 가공법</a:t>
            </a:r>
            <a:endParaRPr lang="en-US" altLang="ko-KR" sz="1900" b="1" dirty="0" smtClean="0"/>
          </a:p>
          <a:p>
            <a:pPr>
              <a:buClr>
                <a:schemeClr val="accent6"/>
              </a:buClr>
            </a:pPr>
            <a:endParaRPr lang="en-US" altLang="ko-KR" sz="19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1900" b="1" dirty="0" smtClean="0"/>
              <a:t> 포장재료는 포장 내용물의 성질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용도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형상에</a:t>
            </a:r>
            <a:endParaRPr lang="en-US" altLang="ko-KR" sz="1900" b="1" dirty="0" smtClean="0"/>
          </a:p>
          <a:p>
            <a:pPr>
              <a:buClr>
                <a:schemeClr val="accent6"/>
              </a:buClr>
            </a:pPr>
            <a:r>
              <a:rPr lang="en-US" altLang="ko-KR" sz="1900" b="1" dirty="0" smtClean="0"/>
              <a:t>   </a:t>
            </a:r>
            <a:r>
              <a:rPr lang="ko-KR" altLang="en-US" sz="1900" b="1" dirty="0" smtClean="0"/>
              <a:t>따라 제약을 받음</a:t>
            </a:r>
            <a:endParaRPr lang="en-US" altLang="ko-KR" sz="1900" b="1" dirty="0" smtClean="0"/>
          </a:p>
          <a:p>
            <a:pPr>
              <a:buClr>
                <a:schemeClr val="accent6"/>
              </a:buClr>
            </a:pPr>
            <a:endParaRPr lang="en-US" altLang="ko-KR" sz="19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1900" b="1" dirty="0" smtClean="0"/>
              <a:t> </a:t>
            </a:r>
            <a:r>
              <a:rPr lang="ko-KR" altLang="en-US" sz="1900" b="1" dirty="0" err="1" smtClean="0"/>
              <a:t>여러가지</a:t>
            </a:r>
            <a:r>
              <a:rPr lang="ko-KR" altLang="en-US" sz="1900" b="1" dirty="0" smtClean="0"/>
              <a:t> 기능을 갖는 재료를 이용하여 </a:t>
            </a:r>
            <a:endParaRPr lang="en-US" altLang="ko-KR" sz="1900" b="1" dirty="0" smtClean="0"/>
          </a:p>
          <a:p>
            <a:r>
              <a:rPr lang="en-US" altLang="ko-KR" sz="1900" b="1" dirty="0" smtClean="0"/>
              <a:t>   </a:t>
            </a:r>
            <a:r>
              <a:rPr lang="ko-KR" altLang="en-US" sz="1900" b="1" dirty="0" smtClean="0"/>
              <a:t>제작해야 함</a:t>
            </a:r>
            <a:endParaRPr lang="en-US" altLang="ko-KR" sz="1900" b="1" dirty="0" smtClean="0"/>
          </a:p>
        </p:txBody>
      </p:sp>
      <p:pic>
        <p:nvPicPr>
          <p:cNvPr id="17" name="Picture 3" descr="C:\Users\kci\Desktop\양박사 발표\DSC01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3168352" cy="25922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707904" y="4192052"/>
            <a:ext cx="54360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포장에 요구되는 성능은 강도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차광성</a:t>
            </a:r>
            <a:r>
              <a:rPr lang="en-US" altLang="ko-KR" sz="1900" b="1" dirty="0" smtClean="0"/>
              <a:t>, </a:t>
            </a:r>
          </a:p>
          <a:p>
            <a:pPr>
              <a:buClr>
                <a:schemeClr val="accent6"/>
              </a:buClr>
            </a:pPr>
            <a:r>
              <a:rPr lang="en-US" altLang="ko-KR" sz="1900" b="1" dirty="0" smtClean="0"/>
              <a:t>   </a:t>
            </a:r>
            <a:r>
              <a:rPr lang="ko-KR" altLang="en-US" sz="1900" b="1" dirty="0" smtClean="0"/>
              <a:t>내수성 등이 있음</a:t>
            </a:r>
            <a:endParaRPr lang="en-US" altLang="ko-KR" sz="1900" b="1" dirty="0" smtClean="0"/>
          </a:p>
          <a:p>
            <a:pPr>
              <a:buClr>
                <a:schemeClr val="accent6"/>
              </a:buClr>
            </a:pPr>
            <a:endParaRPr lang="en-US" altLang="ko-KR" sz="19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1900" b="1" dirty="0" smtClean="0"/>
              <a:t> 이러한 요구성능을 만족시켜줄 수 있도록</a:t>
            </a:r>
            <a:endParaRPr lang="en-US" altLang="ko-KR" sz="1900" b="1" dirty="0" smtClean="0"/>
          </a:p>
          <a:p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  소재를 </a:t>
            </a:r>
            <a:r>
              <a:rPr lang="ko-KR" altLang="en-US" sz="1900" b="1" dirty="0" err="1" smtClean="0"/>
              <a:t>적층시켜</a:t>
            </a:r>
            <a:r>
              <a:rPr lang="ko-KR" altLang="en-US" sz="1900" b="1" dirty="0" smtClean="0"/>
              <a:t> 사용해야 함</a:t>
            </a:r>
            <a:endParaRPr lang="en-US" altLang="ko-KR" sz="19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002060"/>
                </a:solidFill>
              </a:rPr>
              <a:t>라미네이션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636926"/>
            <a:ext cx="799288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rgbClr val="7030A0"/>
                </a:solidFill>
              </a:rPr>
              <a:t>접착제를 사용하는 </a:t>
            </a:r>
            <a:r>
              <a:rPr lang="ko-KR" altLang="en-US" sz="3000" b="1" dirty="0" err="1" smtClean="0">
                <a:solidFill>
                  <a:srgbClr val="7030A0"/>
                </a:solidFill>
              </a:rPr>
              <a:t>라미네이션의</a:t>
            </a:r>
            <a:r>
              <a:rPr lang="ko-KR" altLang="en-US" sz="3000" b="1" dirty="0" smtClean="0">
                <a:solidFill>
                  <a:srgbClr val="7030A0"/>
                </a:solidFill>
              </a:rPr>
              <a:t> 종류</a:t>
            </a:r>
            <a:endParaRPr lang="en-US" altLang="ko-KR" sz="3000" b="1" dirty="0" smtClean="0">
              <a:solidFill>
                <a:srgbClr val="7030A0"/>
              </a:solidFill>
            </a:endParaRPr>
          </a:p>
          <a:p>
            <a:endParaRPr lang="en-US" altLang="ko-KR" sz="2000" b="1" dirty="0" smtClean="0"/>
          </a:p>
          <a:p>
            <a:pPr marL="514350" indent="-514350">
              <a:buFont typeface="+mj-lt"/>
              <a:buAutoNum type="romanUcPeriod"/>
            </a:pPr>
            <a:r>
              <a:rPr lang="en-US" altLang="ko-KR" sz="2500" b="1" dirty="0" smtClean="0"/>
              <a:t>Dry – lamination </a:t>
            </a:r>
          </a:p>
          <a:p>
            <a:pPr marL="514350" indent="-514350">
              <a:buFont typeface="+mj-lt"/>
              <a:buAutoNum type="romanUcPeriod"/>
            </a:pPr>
            <a:endParaRPr lang="en-US" altLang="ko-KR" sz="2500" b="1" dirty="0" smtClean="0"/>
          </a:p>
          <a:p>
            <a:pPr marL="514350" indent="-514350">
              <a:buFont typeface="+mj-lt"/>
              <a:buAutoNum type="romanUcPeriod"/>
            </a:pPr>
            <a:r>
              <a:rPr lang="en-US" altLang="ko-KR" sz="2500" b="1" dirty="0" smtClean="0"/>
              <a:t>Wet – lamination</a:t>
            </a:r>
          </a:p>
          <a:p>
            <a:pPr marL="514350" indent="-514350">
              <a:buFont typeface="+mj-lt"/>
              <a:buAutoNum type="romanUcPeriod"/>
            </a:pPr>
            <a:endParaRPr lang="en-US" altLang="ko-KR" sz="2500" b="1" dirty="0" smtClean="0"/>
          </a:p>
          <a:p>
            <a:pPr marL="514350" indent="-514350">
              <a:buFont typeface="+mj-lt"/>
              <a:buAutoNum type="romanUcPeriod"/>
            </a:pPr>
            <a:r>
              <a:rPr lang="en-US" altLang="ko-KR" sz="2500" b="1" dirty="0" err="1" smtClean="0"/>
              <a:t>Hotmelt</a:t>
            </a:r>
            <a:r>
              <a:rPr lang="en-US" altLang="ko-KR" sz="2500" b="1" dirty="0" smtClean="0"/>
              <a:t> – lamination </a:t>
            </a:r>
          </a:p>
          <a:p>
            <a:pPr marL="514350" indent="-514350">
              <a:buFont typeface="+mj-lt"/>
              <a:buAutoNum type="romanUcPeriod"/>
            </a:pPr>
            <a:endParaRPr lang="en-US" altLang="ko-KR" sz="2500" b="1" dirty="0" smtClean="0"/>
          </a:p>
          <a:p>
            <a:pPr marL="514350" indent="-514350">
              <a:buFont typeface="+mj-lt"/>
              <a:buAutoNum type="romanUcPeriod"/>
            </a:pPr>
            <a:r>
              <a:rPr lang="en-US" altLang="ko-KR" sz="2500" b="1" dirty="0" smtClean="0"/>
              <a:t>Non – solvent lamination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002060"/>
                </a:solidFill>
              </a:rPr>
              <a:t>라미네이션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2052000"/>
            <a:ext cx="8136903" cy="25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479715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b="1" dirty="0" smtClean="0"/>
              <a:t>접착제가 건조된 상태에서 </a:t>
            </a:r>
            <a:r>
              <a:rPr lang="en-US" altLang="ko-KR" b="1" dirty="0" smtClean="0"/>
              <a:t>lamination</a:t>
            </a:r>
            <a:r>
              <a:rPr lang="ko-KR" altLang="en-US" b="1" dirty="0" smtClean="0"/>
              <a:t> 시키는 방법</a:t>
            </a:r>
            <a:endParaRPr lang="en-US" altLang="ko-KR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b="1" dirty="0" smtClean="0">
              <a:solidFill>
                <a:srgbClr val="7030A0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rgbClr val="7030A0"/>
                </a:solidFill>
              </a:rPr>
              <a:t> </a:t>
            </a:r>
            <a:r>
              <a:rPr lang="ko-KR" altLang="en-US" b="1" dirty="0" smtClean="0">
                <a:solidFill>
                  <a:srgbClr val="7030A0"/>
                </a:solidFill>
              </a:rPr>
              <a:t>기본재료</a:t>
            </a:r>
            <a:r>
              <a:rPr lang="ko-KR" altLang="en-US" b="1" dirty="0" smtClean="0"/>
              <a:t>에 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접착제</a:t>
            </a:r>
            <a:r>
              <a:rPr lang="ko-KR" altLang="en-US" b="1" dirty="0" smtClean="0"/>
              <a:t> 도포 후 </a:t>
            </a:r>
            <a:r>
              <a:rPr lang="ko-KR" altLang="en-US" b="1" dirty="0" smtClean="0">
                <a:solidFill>
                  <a:srgbClr val="C00000"/>
                </a:solidFill>
              </a:rPr>
              <a:t>건조</a:t>
            </a:r>
            <a:r>
              <a:rPr lang="ko-KR" altLang="en-US" b="1" dirty="0" smtClean="0"/>
              <a:t> </a:t>
            </a:r>
            <a:r>
              <a:rPr lang="en-US" altLang="ko-KR" b="1" dirty="0" smtClean="0">
                <a:sym typeface="Wingdings" pitchFamily="2" charset="2"/>
              </a:rPr>
              <a:t> </a:t>
            </a:r>
            <a:r>
              <a:rPr lang="ko-KR" altLang="en-US" b="1" dirty="0" smtClean="0">
                <a:sym typeface="Wingdings" pitchFamily="2" charset="2"/>
              </a:rPr>
              <a:t>건조된 기본재료의 면에 </a:t>
            </a:r>
            <a:r>
              <a:rPr lang="ko-KR" altLang="en-US" b="1" dirty="0" smtClean="0">
                <a:solidFill>
                  <a:srgbClr val="0000CC"/>
                </a:solidFill>
                <a:sym typeface="Wingdings" pitchFamily="2" charset="2"/>
              </a:rPr>
              <a:t>다른 필름</a:t>
            </a:r>
            <a:r>
              <a:rPr lang="ko-KR" altLang="en-US" b="1" dirty="0" smtClean="0">
                <a:sym typeface="Wingdings" pitchFamily="2" charset="2"/>
              </a:rPr>
              <a:t>을</a:t>
            </a:r>
            <a:endParaRPr lang="en-US" altLang="ko-KR" b="1" dirty="0" smtClean="0">
              <a:sym typeface="Wingdings" pitchFamily="2" charset="2"/>
            </a:endParaRPr>
          </a:p>
          <a:p>
            <a:r>
              <a:rPr lang="ko-KR" altLang="en-US" b="1" dirty="0" smtClean="0">
                <a:sym typeface="Wingdings" pitchFamily="2" charset="2"/>
              </a:rPr>
              <a:t>   압력을</a:t>
            </a:r>
            <a:r>
              <a:rPr lang="en-US" altLang="ko-KR" b="1" dirty="0" smtClean="0">
                <a:sym typeface="Wingdings" pitchFamily="2" charset="2"/>
              </a:rPr>
              <a:t> </a:t>
            </a:r>
            <a:r>
              <a:rPr lang="ko-KR" altLang="en-US" b="1" dirty="0" smtClean="0">
                <a:sym typeface="Wingdings" pitchFamily="2" charset="2"/>
              </a:rPr>
              <a:t>가하여 </a:t>
            </a:r>
            <a:r>
              <a:rPr lang="en-US" altLang="ko-KR" b="1" dirty="0" smtClean="0">
                <a:sym typeface="Wingdings" pitchFamily="2" charset="2"/>
              </a:rPr>
              <a:t>lamination</a:t>
            </a:r>
            <a:r>
              <a:rPr lang="ko-KR" altLang="en-US" b="1" dirty="0" smtClean="0">
                <a:sym typeface="Wingdings" pitchFamily="2" charset="2"/>
              </a:rPr>
              <a:t> 시키는 방법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979712" y="3645024"/>
            <a:ext cx="1080120" cy="648072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755576" y="3068960"/>
            <a:ext cx="1008112" cy="5040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619672" y="2132856"/>
            <a:ext cx="1080120" cy="79208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7544" y="1340768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rgbClr val="00B050"/>
                </a:solidFill>
              </a:rPr>
              <a:t>Dry – lamination</a:t>
            </a:r>
            <a:endParaRPr lang="ko-KR" altLang="en-US" sz="2500" b="1" dirty="0">
              <a:solidFill>
                <a:srgbClr val="00B050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588224" y="3717032"/>
            <a:ext cx="1008112" cy="576064"/>
          </a:xfrm>
          <a:prstGeom prst="ellipse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5436096" y="2924944"/>
            <a:ext cx="36004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 flipV="1">
            <a:off x="5436096" y="3140968"/>
            <a:ext cx="432048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52" y="47971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b="1" dirty="0" smtClean="0"/>
              <a:t>내열성이나 강도가 요구될 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또는 전체 두께가 한정된 경우에 이용</a:t>
            </a:r>
            <a:endParaRPr lang="en-US" altLang="ko-KR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사용되는 접착제 </a:t>
            </a:r>
            <a:r>
              <a:rPr lang="en-US" altLang="ko-KR" b="1" dirty="0" smtClean="0"/>
              <a:t>: 2</a:t>
            </a:r>
            <a:r>
              <a:rPr lang="ko-KR" altLang="en-US" b="1" dirty="0" err="1" smtClean="0"/>
              <a:t>액형</a:t>
            </a:r>
            <a:r>
              <a:rPr lang="ko-KR" altLang="en-US" b="1" dirty="0" smtClean="0"/>
              <a:t> 우레탄계가 주로 사용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/>
      <p:bldP spid="12" grpId="1" animBg="1"/>
      <p:bldP spid="12" grpId="2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002060"/>
                </a:solidFill>
              </a:rPr>
              <a:t>라미네이션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340768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rgbClr val="00B050"/>
                </a:solidFill>
              </a:rPr>
              <a:t>Wet – lamination</a:t>
            </a:r>
            <a:endParaRPr lang="ko-KR" altLang="en-US" sz="25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0" y="2052000"/>
            <a:ext cx="813644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9552" y="4869160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1700" dirty="0" smtClean="0"/>
              <a:t> </a:t>
            </a:r>
            <a:r>
              <a:rPr lang="ko-KR" altLang="en-US" sz="1700" b="1" dirty="0" smtClean="0"/>
              <a:t>접착제의</a:t>
            </a:r>
            <a:r>
              <a:rPr lang="en-US" altLang="ko-KR" sz="1700" b="1" dirty="0" smtClean="0"/>
              <a:t> </a:t>
            </a:r>
            <a:r>
              <a:rPr lang="ko-KR" altLang="en-US" sz="1700" b="1" dirty="0" smtClean="0"/>
              <a:t>용제로 물을 사용하며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용제인 물을 증발시키며 </a:t>
            </a:r>
            <a:r>
              <a:rPr lang="en-US" altLang="ko-KR" sz="1700" b="1" dirty="0" smtClean="0"/>
              <a:t>lamination </a:t>
            </a:r>
            <a:r>
              <a:rPr lang="ko-KR" altLang="en-US" sz="1700" b="1" dirty="0" smtClean="0"/>
              <a:t>시키는 방법</a:t>
            </a:r>
            <a:endParaRPr lang="en-US" altLang="ko-KR" sz="17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sz="1700" b="1" dirty="0" smtClean="0">
              <a:solidFill>
                <a:srgbClr val="7030A0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1700" b="1" dirty="0" smtClean="0">
                <a:solidFill>
                  <a:srgbClr val="7030A0"/>
                </a:solidFill>
              </a:rPr>
              <a:t> </a:t>
            </a:r>
            <a:r>
              <a:rPr lang="ko-KR" altLang="en-US" sz="1700" b="1" dirty="0" smtClean="0">
                <a:solidFill>
                  <a:srgbClr val="7030A0"/>
                </a:solidFill>
              </a:rPr>
              <a:t>수분의 흡수가 가능한 재료</a:t>
            </a:r>
            <a:r>
              <a:rPr lang="ko-KR" altLang="en-US" sz="1700" b="1" dirty="0" smtClean="0"/>
              <a:t>에 </a:t>
            </a:r>
            <a:r>
              <a:rPr lang="ko-KR" altLang="en-US" sz="1700" b="1" dirty="0" smtClean="0">
                <a:solidFill>
                  <a:schemeClr val="accent6">
                    <a:lumMod val="75000"/>
                  </a:schemeClr>
                </a:solidFill>
              </a:rPr>
              <a:t>접착제</a:t>
            </a:r>
            <a:r>
              <a:rPr lang="ko-KR" altLang="en-US" sz="1700" b="1" dirty="0" smtClean="0"/>
              <a:t>를 도포 </a:t>
            </a:r>
            <a:r>
              <a:rPr lang="en-US" altLang="ko-KR" sz="1700" b="1" dirty="0" smtClean="0">
                <a:sym typeface="Wingdings" pitchFamily="2" charset="2"/>
              </a:rPr>
              <a:t> </a:t>
            </a:r>
            <a:r>
              <a:rPr lang="ko-KR" altLang="en-US" sz="1700" b="1" dirty="0" smtClean="0">
                <a:sym typeface="Wingdings" pitchFamily="2" charset="2"/>
              </a:rPr>
              <a:t>접착제가 도포된 면에 </a:t>
            </a:r>
            <a:r>
              <a:rPr lang="ko-KR" altLang="en-US" sz="1700" b="1" dirty="0" smtClean="0">
                <a:solidFill>
                  <a:srgbClr val="0000CC"/>
                </a:solidFill>
                <a:sym typeface="Wingdings" pitchFamily="2" charset="2"/>
              </a:rPr>
              <a:t>다른 필름</a:t>
            </a:r>
            <a:r>
              <a:rPr lang="ko-KR" altLang="en-US" sz="1700" b="1" dirty="0" smtClean="0">
                <a:sym typeface="Wingdings" pitchFamily="2" charset="2"/>
              </a:rPr>
              <a:t>을</a:t>
            </a:r>
            <a:r>
              <a:rPr lang="en-US" altLang="ko-KR" sz="1700" b="1" dirty="0" smtClean="0">
                <a:sym typeface="Wingdings" pitchFamily="2" charset="2"/>
              </a:rPr>
              <a:t> </a:t>
            </a:r>
          </a:p>
          <a:p>
            <a:pPr>
              <a:buClr>
                <a:schemeClr val="accent6"/>
              </a:buClr>
            </a:pPr>
            <a:r>
              <a:rPr lang="en-US" altLang="ko-KR" sz="1700" b="1" dirty="0" smtClean="0">
                <a:sym typeface="Wingdings" pitchFamily="2" charset="2"/>
              </a:rPr>
              <a:t>   </a:t>
            </a:r>
            <a:r>
              <a:rPr lang="ko-KR" altLang="en-US" sz="1700" b="1" dirty="0" smtClean="0">
                <a:sym typeface="Wingdings" pitchFamily="2" charset="2"/>
              </a:rPr>
              <a:t>압력을 가하여 </a:t>
            </a:r>
            <a:r>
              <a:rPr lang="en-US" altLang="ko-KR" sz="1700" b="1" dirty="0" smtClean="0">
                <a:sym typeface="Wingdings" pitchFamily="2" charset="2"/>
              </a:rPr>
              <a:t>lamination </a:t>
            </a:r>
            <a:r>
              <a:rPr lang="ko-KR" altLang="en-US" sz="1700" b="1" dirty="0" smtClean="0">
                <a:sym typeface="Wingdings" pitchFamily="2" charset="2"/>
              </a:rPr>
              <a:t>시킨 후 </a:t>
            </a:r>
            <a:r>
              <a:rPr lang="ko-KR" altLang="en-US" sz="1700" b="1" dirty="0" smtClean="0">
                <a:solidFill>
                  <a:srgbClr val="C00000"/>
                </a:solidFill>
                <a:sym typeface="Wingdings" pitchFamily="2" charset="2"/>
              </a:rPr>
              <a:t>건조</a:t>
            </a:r>
            <a:r>
              <a:rPr lang="ko-KR" altLang="en-US" sz="1700" b="1" dirty="0" smtClean="0">
                <a:sym typeface="Wingdings" pitchFamily="2" charset="2"/>
              </a:rPr>
              <a:t>하는 방법</a:t>
            </a:r>
            <a:endParaRPr lang="en-US" altLang="ko-KR" sz="1700" dirty="0" smtClean="0"/>
          </a:p>
        </p:txBody>
      </p:sp>
      <p:sp>
        <p:nvSpPr>
          <p:cNvPr id="17" name="타원 16"/>
          <p:cNvSpPr/>
          <p:nvPr/>
        </p:nvSpPr>
        <p:spPr>
          <a:xfrm>
            <a:off x="4427984" y="3212976"/>
            <a:ext cx="936104" cy="720080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364088" y="3717032"/>
            <a:ext cx="1008112" cy="8640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7164288" y="2924944"/>
            <a:ext cx="1224136" cy="792088"/>
          </a:xfrm>
          <a:prstGeom prst="ellipse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987824" y="2060848"/>
            <a:ext cx="1800200" cy="108012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/>
          <p:cNvCxnSpPr/>
          <p:nvPr/>
        </p:nvCxnSpPr>
        <p:spPr>
          <a:xfrm flipH="1" flipV="1">
            <a:off x="5940152" y="2924944"/>
            <a:ext cx="43204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9552" y="4869160"/>
            <a:ext cx="86044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1700" b="1" dirty="0" smtClean="0"/>
              <a:t> </a:t>
            </a:r>
            <a:r>
              <a:rPr lang="ko-KR" altLang="en-US" sz="1700" b="1" dirty="0" smtClean="0"/>
              <a:t>한쪽이 물을 흡수해야 하므로 종이와 필름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종이와 셀로판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종이와 종이 등 주로</a:t>
            </a:r>
            <a:endParaRPr lang="en-US" altLang="ko-KR" sz="1700" b="1" dirty="0" smtClean="0"/>
          </a:p>
          <a:p>
            <a:pPr>
              <a:buClr>
                <a:schemeClr val="accent6"/>
              </a:buClr>
            </a:pPr>
            <a:r>
              <a:rPr lang="ko-KR" altLang="en-US" sz="1700" b="1" dirty="0" smtClean="0"/>
              <a:t>   종이를 포함하는 </a:t>
            </a:r>
            <a:r>
              <a:rPr lang="en-US" altLang="ko-KR" sz="1700" b="1" dirty="0" smtClean="0"/>
              <a:t>lamination</a:t>
            </a:r>
            <a:r>
              <a:rPr lang="ko-KR" altLang="en-US" sz="1700" b="1" dirty="0" smtClean="0"/>
              <a:t>에 이용</a:t>
            </a:r>
            <a:endParaRPr lang="en-US" altLang="ko-KR" sz="1700" b="1" dirty="0" smtClean="0"/>
          </a:p>
          <a:p>
            <a:pPr>
              <a:buClr>
                <a:schemeClr val="accent6"/>
              </a:buClr>
            </a:pPr>
            <a:endParaRPr lang="en-US" altLang="ko-KR" sz="17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1700" b="1" dirty="0" smtClean="0"/>
              <a:t> 사용되는 접착제 </a:t>
            </a:r>
            <a:r>
              <a:rPr lang="en-US" altLang="ko-KR" sz="1700" b="1" dirty="0" smtClean="0"/>
              <a:t>: </a:t>
            </a:r>
            <a:r>
              <a:rPr lang="en-US" altLang="ko-KR" sz="1700" b="1" dirty="0" err="1" smtClean="0"/>
              <a:t>PVAc</a:t>
            </a:r>
            <a:r>
              <a:rPr lang="en-US" altLang="ko-KR" sz="1700" b="1" dirty="0" smtClean="0"/>
              <a:t>, </a:t>
            </a:r>
            <a:r>
              <a:rPr lang="ko-KR" altLang="en-US" sz="1700" b="1" dirty="0" err="1" smtClean="0"/>
              <a:t>아크릴산에스테르계</a:t>
            </a:r>
            <a:r>
              <a:rPr lang="ko-KR" altLang="en-US" sz="1700" b="1" dirty="0" smtClean="0"/>
              <a:t> 수지 등의 </a:t>
            </a:r>
            <a:r>
              <a:rPr lang="ko-KR" altLang="en-US" sz="1700" b="1" dirty="0" err="1" smtClean="0"/>
              <a:t>수성에멀션이</a:t>
            </a:r>
            <a:r>
              <a:rPr lang="ko-KR" altLang="en-US" sz="1700" b="1" dirty="0" smtClean="0"/>
              <a:t> 주로 사용 됨</a:t>
            </a:r>
            <a:endParaRPr lang="en-US" altLang="ko-KR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6" grpId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002060"/>
                </a:solidFill>
              </a:rPr>
              <a:t>라미네이션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340768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err="1" smtClean="0">
                <a:solidFill>
                  <a:srgbClr val="00B050"/>
                </a:solidFill>
              </a:rPr>
              <a:t>Hotmelt</a:t>
            </a:r>
            <a:r>
              <a:rPr lang="en-US" altLang="ko-KR" sz="2500" b="1" dirty="0" smtClean="0">
                <a:solidFill>
                  <a:srgbClr val="00B050"/>
                </a:solidFill>
              </a:rPr>
              <a:t> – lamination</a:t>
            </a:r>
            <a:endParaRPr lang="ko-KR" altLang="en-US" sz="25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4797152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dirty="0" smtClean="0"/>
              <a:t> </a:t>
            </a:r>
            <a:r>
              <a:rPr lang="ko-KR" altLang="en-US" b="1" dirty="0" smtClean="0"/>
              <a:t>접착제로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핫멜트</a:t>
            </a:r>
            <a:r>
              <a:rPr lang="ko-KR" altLang="en-US" b="1" dirty="0" err="1" smtClean="0"/>
              <a:t>를</a:t>
            </a:r>
            <a:r>
              <a:rPr lang="ko-KR" altLang="en-US" b="1" dirty="0" smtClean="0"/>
              <a:t> 사용하여 </a:t>
            </a:r>
            <a:r>
              <a:rPr lang="en-US" altLang="ko-KR" b="1" dirty="0" smtClean="0"/>
              <a:t>lamination </a:t>
            </a:r>
            <a:r>
              <a:rPr lang="ko-KR" altLang="en-US" b="1" dirty="0" smtClean="0"/>
              <a:t>시키는 방법</a:t>
            </a:r>
            <a:endParaRPr lang="en-US" altLang="ko-KR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캔디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초콜렛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버터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마가린 등의 식품을 직접 포장하는 재료의 제조에 이용 됨</a:t>
            </a:r>
            <a:endParaRPr lang="en-US" altLang="ko-K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0" y="2052000"/>
            <a:ext cx="820845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5"/>
          <p:cNvSpPr/>
          <p:nvPr/>
        </p:nvSpPr>
        <p:spPr>
          <a:xfrm>
            <a:off x="2555776" y="3573016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59492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7030A0"/>
                </a:solidFill>
              </a:rPr>
              <a:t>유기용제를 포함하지 않아 용제에 대한 문제점은 없음</a:t>
            </a:r>
            <a:r>
              <a:rPr lang="en-US" altLang="ko-KR" b="1" dirty="0" smtClean="0">
                <a:solidFill>
                  <a:srgbClr val="7030A0"/>
                </a:solidFill>
              </a:rPr>
              <a:t>!!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002060"/>
                </a:solidFill>
              </a:rPr>
              <a:t>라미네이션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196752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rgbClr val="00B050"/>
                </a:solidFill>
              </a:rPr>
              <a:t>Non – solvent lamination</a:t>
            </a:r>
            <a:endParaRPr lang="ko-KR" altLang="en-US" sz="25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0" y="1772816"/>
            <a:ext cx="388797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4400960"/>
            <a:ext cx="3888431" cy="241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99992" y="1772816"/>
            <a:ext cx="439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1700" b="1" dirty="0" smtClean="0"/>
              <a:t> </a:t>
            </a:r>
            <a:r>
              <a:rPr lang="ko-KR" altLang="en-US" sz="1700" b="1" dirty="0" smtClean="0"/>
              <a:t>무용제 접착제를 이용하여 </a:t>
            </a:r>
            <a:r>
              <a:rPr lang="en-US" altLang="ko-KR" sz="1700" b="1" dirty="0" smtClean="0"/>
              <a:t>lamination</a:t>
            </a:r>
          </a:p>
          <a:p>
            <a:r>
              <a:rPr lang="en-US" altLang="ko-KR" sz="1700" b="1" dirty="0" smtClean="0"/>
              <a:t>   </a:t>
            </a:r>
            <a:r>
              <a:rPr lang="ko-KR" altLang="en-US" sz="1700" b="1" dirty="0" smtClean="0"/>
              <a:t>시키는 방법</a:t>
            </a:r>
            <a:endParaRPr lang="en-US" altLang="ko-KR" sz="17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2564904"/>
            <a:ext cx="46440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1700" b="1" dirty="0" smtClean="0"/>
              <a:t> Dry – lamination</a:t>
            </a:r>
            <a:r>
              <a:rPr lang="ko-KR" altLang="en-US" sz="1700" b="1" dirty="0" smtClean="0"/>
              <a:t>에서 </a:t>
            </a:r>
            <a:r>
              <a:rPr lang="ko-KR" altLang="en-US" sz="1700" b="1" dirty="0" smtClean="0">
                <a:solidFill>
                  <a:srgbClr val="C00000"/>
                </a:solidFill>
              </a:rPr>
              <a:t>건조과정</a:t>
            </a:r>
            <a:r>
              <a:rPr lang="ko-KR" altLang="en-US" sz="1700" b="1" dirty="0" smtClean="0"/>
              <a:t>을</a:t>
            </a:r>
            <a:r>
              <a:rPr lang="en-US" altLang="ko-KR" sz="1700" b="1" dirty="0" smtClean="0"/>
              <a:t> </a:t>
            </a:r>
            <a:r>
              <a:rPr lang="ko-KR" altLang="en-US" sz="1700" b="1" dirty="0" smtClean="0"/>
              <a:t>생략한</a:t>
            </a:r>
            <a:endParaRPr lang="en-US" altLang="ko-KR" sz="1700" b="1" dirty="0" smtClean="0"/>
          </a:p>
          <a:p>
            <a:pPr>
              <a:buClr>
                <a:schemeClr val="accent6"/>
              </a:buClr>
            </a:pPr>
            <a:r>
              <a:rPr lang="en-US" altLang="ko-KR" sz="1700" b="1" dirty="0" smtClean="0"/>
              <a:t>   </a:t>
            </a:r>
            <a:r>
              <a:rPr lang="ko-KR" altLang="en-US" sz="1700" b="1" dirty="0" smtClean="0"/>
              <a:t>방법으로 </a:t>
            </a:r>
            <a:r>
              <a:rPr lang="en-US" altLang="ko-KR" sz="1700" b="1" dirty="0" err="1" smtClean="0"/>
              <a:t>hotmelt</a:t>
            </a:r>
            <a:r>
              <a:rPr lang="en-US" altLang="ko-KR" sz="1700" b="1" dirty="0" smtClean="0"/>
              <a:t> – lamination</a:t>
            </a:r>
            <a:r>
              <a:rPr lang="ko-KR" altLang="en-US" sz="1700" b="1" dirty="0" smtClean="0"/>
              <a:t>에 가까움</a:t>
            </a:r>
            <a:endParaRPr lang="en-US" altLang="ko-KR" sz="1700" b="1" dirty="0" smtClean="0"/>
          </a:p>
          <a:p>
            <a:pPr>
              <a:buClr>
                <a:schemeClr val="accent6"/>
              </a:buClr>
            </a:pPr>
            <a:endParaRPr lang="en-US" altLang="ko-KR" sz="17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1700" b="1" dirty="0" smtClean="0"/>
              <a:t> 과자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액체수프</a:t>
            </a:r>
            <a:r>
              <a:rPr lang="en-US" altLang="ko-KR" sz="1700" b="1" dirty="0" smtClean="0"/>
              <a:t>, </a:t>
            </a:r>
            <a:r>
              <a:rPr lang="ko-KR" altLang="en-US" sz="1700" b="1" dirty="0" err="1" smtClean="0"/>
              <a:t>절임물과</a:t>
            </a:r>
            <a:r>
              <a:rPr lang="ko-KR" altLang="en-US" sz="1700" b="1" dirty="0" smtClean="0"/>
              <a:t> 같은 식품의 </a:t>
            </a:r>
            <a:endParaRPr lang="en-US" altLang="ko-KR" sz="1700" b="1" dirty="0" smtClean="0"/>
          </a:p>
          <a:p>
            <a:pPr>
              <a:buClr>
                <a:schemeClr val="accent6"/>
              </a:buClr>
            </a:pPr>
            <a:r>
              <a:rPr lang="en-US" altLang="ko-KR" sz="1700" b="1" dirty="0" smtClean="0"/>
              <a:t>   </a:t>
            </a:r>
            <a:r>
              <a:rPr lang="ko-KR" altLang="en-US" sz="1700" b="1" dirty="0" smtClean="0"/>
              <a:t>포장에 이용</a:t>
            </a:r>
            <a:endParaRPr lang="en-US" altLang="ko-KR" sz="1700" b="1" dirty="0" smtClean="0"/>
          </a:p>
          <a:p>
            <a:endParaRPr lang="en-US" altLang="ko-KR" sz="1700" b="1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1700" b="1" dirty="0" smtClean="0"/>
              <a:t> </a:t>
            </a:r>
            <a:r>
              <a:rPr lang="ko-KR" altLang="en-US" sz="1700" b="1" dirty="0" smtClean="0"/>
              <a:t>사용되는 접착제 </a:t>
            </a:r>
            <a:r>
              <a:rPr lang="en-US" altLang="ko-KR" sz="1700" b="1" dirty="0" smtClean="0"/>
              <a:t>: </a:t>
            </a:r>
            <a:r>
              <a:rPr lang="ko-KR" altLang="en-US" sz="1700" b="1" dirty="0" err="1" smtClean="0"/>
              <a:t>일액형</a:t>
            </a:r>
            <a:r>
              <a:rPr lang="ko-KR" altLang="en-US" sz="1700" b="1" dirty="0" smtClean="0"/>
              <a:t> 우레탄접착제</a:t>
            </a:r>
            <a:endParaRPr lang="en-US" altLang="ko-KR" sz="1700" b="1" dirty="0" smtClean="0"/>
          </a:p>
          <a:p>
            <a:r>
              <a:rPr lang="en-US" altLang="ko-KR" sz="1700" b="1" dirty="0" smtClean="0"/>
              <a:t>                          </a:t>
            </a:r>
            <a:r>
              <a:rPr lang="en-US" altLang="ko-KR" sz="1700" b="1" dirty="0" smtClean="0">
                <a:solidFill>
                  <a:srgbClr val="7030A0"/>
                </a:solidFill>
              </a:rPr>
              <a:t>(100% </a:t>
            </a:r>
            <a:r>
              <a:rPr lang="ko-KR" altLang="en-US" sz="1700" b="1" dirty="0" err="1" smtClean="0">
                <a:solidFill>
                  <a:srgbClr val="7030A0"/>
                </a:solidFill>
              </a:rPr>
              <a:t>고형분</a:t>
            </a:r>
            <a:r>
              <a:rPr lang="en-US" altLang="ko-KR" sz="1700" b="1" dirty="0" smtClean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72816"/>
            <a:ext cx="374441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그룹 21"/>
          <p:cNvGrpSpPr/>
          <p:nvPr/>
        </p:nvGrpSpPr>
        <p:grpSpPr>
          <a:xfrm>
            <a:off x="899592" y="4581128"/>
            <a:ext cx="936104" cy="720080"/>
            <a:chOff x="899592" y="4581128"/>
            <a:chExt cx="936104" cy="720080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899592" y="4581128"/>
              <a:ext cx="936104" cy="6480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H="1">
              <a:off x="971600" y="4581128"/>
              <a:ext cx="792088" cy="72008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932040" y="501317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FF0000"/>
                </a:solidFill>
              </a:rPr>
              <a:t>무용제형으로</a:t>
            </a:r>
            <a:r>
              <a:rPr lang="ko-KR" altLang="en-US" b="1" dirty="0" smtClean="0">
                <a:solidFill>
                  <a:srgbClr val="FF0000"/>
                </a:solidFill>
              </a:rPr>
              <a:t> 친환경적이지만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Dry – lamination</a:t>
            </a:r>
            <a:r>
              <a:rPr lang="ko-KR" altLang="en-US" b="1" dirty="0" smtClean="0">
                <a:solidFill>
                  <a:srgbClr val="FF0000"/>
                </a:solidFill>
              </a:rPr>
              <a:t>에 비해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접착성과 내열성이 떨어짐</a:t>
            </a:r>
            <a:r>
              <a:rPr lang="en-US" altLang="ko-KR" b="1" dirty="0" smtClean="0">
                <a:solidFill>
                  <a:srgbClr val="FF0000"/>
                </a:solidFill>
              </a:rPr>
              <a:t>!!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포장용 점착테이프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1285860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점착테이프란 셀로판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비닐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종이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천 등의</a:t>
            </a:r>
            <a:endParaRPr lang="en-US" altLang="ko-KR" b="1" dirty="0" smtClean="0"/>
          </a:p>
          <a:p>
            <a:pPr>
              <a:buClr>
                <a:schemeClr val="accent6"/>
              </a:buClr>
            </a:pPr>
            <a:r>
              <a:rPr lang="ko-KR" altLang="en-US" b="1" dirty="0" smtClean="0"/>
              <a:t>   테이프에 점착제를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부착시킨 것</a:t>
            </a:r>
            <a:endParaRPr lang="en-US" altLang="ko-KR" b="1" dirty="0" smtClean="0"/>
          </a:p>
          <a:p>
            <a:pPr>
              <a:buClr>
                <a:schemeClr val="accent6"/>
              </a:buClr>
            </a:pPr>
            <a:endParaRPr lang="en-US" altLang="ko-KR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b="1" dirty="0" smtClean="0"/>
              <a:t> </a:t>
            </a:r>
            <a:r>
              <a:rPr lang="ko-KR" altLang="en-US" b="1" dirty="0" smtClean="0"/>
              <a:t>포장지의 </a:t>
            </a:r>
            <a:r>
              <a:rPr lang="ko-KR" altLang="en-US" b="1" dirty="0" smtClean="0"/>
              <a:t>고정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종이박스의 포장 등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소형</a:t>
            </a:r>
            <a:endParaRPr lang="en-US" altLang="ko-KR" b="1" dirty="0" smtClean="0"/>
          </a:p>
          <a:p>
            <a:r>
              <a:rPr lang="en-US" altLang="ko-KR" b="1" dirty="0" smtClean="0"/>
              <a:t>   </a:t>
            </a:r>
            <a:r>
              <a:rPr lang="ko-KR" altLang="en-US" b="1" dirty="0" smtClean="0"/>
              <a:t>포장에 많이 이용되고 있음</a:t>
            </a:r>
            <a:endParaRPr lang="en-US" altLang="ko-KR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996588" y="3980383"/>
            <a:ext cx="496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골판지 봉함용 점착테이프는 비교적 높은</a:t>
            </a:r>
            <a:endParaRPr lang="en-US" altLang="ko-KR" b="1" dirty="0" smtClean="0"/>
          </a:p>
          <a:p>
            <a:pPr>
              <a:buClr>
                <a:schemeClr val="accent6"/>
              </a:buClr>
            </a:pPr>
            <a:r>
              <a:rPr lang="ko-KR" altLang="en-US" b="1" dirty="0" smtClean="0"/>
              <a:t>   접착력과 </a:t>
            </a:r>
            <a:r>
              <a:rPr lang="ko-KR" altLang="en-US" b="1" dirty="0" err="1" smtClean="0"/>
              <a:t>유지력을</a:t>
            </a:r>
            <a:r>
              <a:rPr lang="ko-KR" altLang="en-US" b="1" dirty="0" smtClean="0"/>
              <a:t> 보유하고 있음</a:t>
            </a:r>
            <a:endParaRPr lang="en-US" altLang="ko-KR" b="1" dirty="0" smtClean="0"/>
          </a:p>
          <a:p>
            <a:pPr>
              <a:buClr>
                <a:schemeClr val="accent6"/>
              </a:buClr>
            </a:pPr>
            <a:endParaRPr lang="en-US" altLang="ko-KR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b="1" dirty="0" smtClean="0"/>
              <a:t> 수출포장용으로서 </a:t>
            </a:r>
            <a:r>
              <a:rPr lang="ko-KR" altLang="en-US" b="1" dirty="0" err="1" smtClean="0"/>
              <a:t>내충격성과</a:t>
            </a:r>
            <a:r>
              <a:rPr lang="ko-KR" altLang="en-US" b="1" dirty="0" smtClean="0"/>
              <a:t> 강한 강도를</a:t>
            </a:r>
            <a:endParaRPr lang="en-US" altLang="ko-KR" b="1" dirty="0" smtClean="0"/>
          </a:p>
          <a:p>
            <a:r>
              <a:rPr lang="en-US" altLang="ko-KR" b="1" dirty="0" smtClean="0"/>
              <a:t>   </a:t>
            </a:r>
            <a:r>
              <a:rPr lang="ko-KR" altLang="en-US" b="1" dirty="0" smtClean="0"/>
              <a:t>보유하고 있음 </a:t>
            </a:r>
            <a:endParaRPr lang="en-US" altLang="ko-KR" b="1" dirty="0" smtClean="0"/>
          </a:p>
        </p:txBody>
      </p:sp>
      <p:pic>
        <p:nvPicPr>
          <p:cNvPr id="8" name="Picture 2" descr="C:\Users\kci\Desktop\양박사 발표\2011-07-18_14_54_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1" y="1339200"/>
            <a:ext cx="3527919" cy="2520000"/>
          </a:xfrm>
          <a:prstGeom prst="rect">
            <a:avLst/>
          </a:prstGeom>
          <a:noFill/>
        </p:spPr>
      </p:pic>
      <p:pic>
        <p:nvPicPr>
          <p:cNvPr id="14338" name="Picture 2" descr="http://thumbnail.image.rakuten.co.jp/@0_mall/yokoi-package/cabinet/gekiyasu/a4-craf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52839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포장용 점착테이프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340768"/>
            <a:ext cx="82809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rgbClr val="7030A0"/>
                </a:solidFill>
              </a:rPr>
              <a:t>점착테이프의 종류</a:t>
            </a:r>
            <a:endParaRPr lang="en-US" altLang="ko-KR" sz="3000" b="1" dirty="0" smtClean="0">
              <a:solidFill>
                <a:srgbClr val="7030A0"/>
              </a:solidFill>
            </a:endParaRPr>
          </a:p>
          <a:p>
            <a:endParaRPr lang="en-US" altLang="ko-KR" sz="2000" b="1" dirty="0" smtClean="0"/>
          </a:p>
          <a:p>
            <a:pPr marL="514350" indent="-514350">
              <a:buFont typeface="+mj-lt"/>
              <a:buAutoNum type="romanUcPeriod"/>
            </a:pPr>
            <a:r>
              <a:rPr lang="ko-KR" altLang="en-US" b="1" dirty="0" smtClean="0"/>
              <a:t>검 점착테이프 </a:t>
            </a:r>
            <a:r>
              <a:rPr lang="en-US" altLang="ko-KR" b="1" dirty="0" smtClean="0"/>
              <a:t>: </a:t>
            </a:r>
            <a:r>
              <a:rPr lang="ko-KR" altLang="en-US" b="1" dirty="0" smtClean="0">
                <a:solidFill>
                  <a:srgbClr val="00B050"/>
                </a:solidFill>
              </a:rPr>
              <a:t>우표</a:t>
            </a:r>
            <a:r>
              <a:rPr lang="ko-KR" altLang="en-US" b="1" dirty="0" smtClean="0"/>
              <a:t>의 뒷면과 같이 물로 적셔 붙이는 점착테이프</a:t>
            </a:r>
            <a:endParaRPr lang="en-US" altLang="ko-KR" b="1" dirty="0" smtClean="0"/>
          </a:p>
          <a:p>
            <a:pPr marL="514350" indent="-514350">
              <a:buFont typeface="+mj-lt"/>
              <a:buAutoNum type="romanUcPeriod"/>
            </a:pPr>
            <a:endParaRPr lang="en-US" altLang="ko-KR" b="1" dirty="0" smtClean="0"/>
          </a:p>
          <a:p>
            <a:pPr marL="514350" indent="-514350">
              <a:buFont typeface="+mj-lt"/>
              <a:buAutoNum type="romanUcPeriod"/>
            </a:pPr>
            <a:r>
              <a:rPr lang="ko-KR" altLang="en-US" b="1" dirty="0" smtClean="0"/>
              <a:t>감열 점착테이프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가열하면 용융되어 강한 접착력을 발휘하는 점착테이프</a:t>
            </a:r>
            <a:endParaRPr lang="en-US" altLang="ko-KR" b="1" dirty="0" smtClean="0"/>
          </a:p>
          <a:p>
            <a:pPr marL="514350" indent="-514350"/>
            <a:r>
              <a:rPr lang="en-US" altLang="ko-KR" b="1" dirty="0" smtClean="0"/>
              <a:t>                              </a:t>
            </a:r>
            <a:r>
              <a:rPr lang="ko-KR" altLang="en-US" b="1" dirty="0" smtClean="0"/>
              <a:t>골판지상자의 봉인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상자 양끝의 </a:t>
            </a:r>
            <a:r>
              <a:rPr lang="ko-KR" altLang="en-US" b="1" dirty="0" err="1" smtClean="0">
                <a:solidFill>
                  <a:srgbClr val="0070C0"/>
                </a:solidFill>
              </a:rPr>
              <a:t>엔드</a:t>
            </a:r>
            <a:r>
              <a:rPr lang="ko-KR" altLang="en-US" b="1" dirty="0" smtClean="0">
                <a:solidFill>
                  <a:srgbClr val="0070C0"/>
                </a:solidFill>
              </a:rPr>
              <a:t> 실</a:t>
            </a:r>
            <a:r>
              <a:rPr lang="en-US" altLang="ko-KR" b="1" dirty="0" smtClean="0">
                <a:solidFill>
                  <a:srgbClr val="0070C0"/>
                </a:solidFill>
              </a:rPr>
              <a:t>(seal)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및 각종</a:t>
            </a:r>
            <a:endParaRPr lang="en-US" altLang="ko-KR" b="1" dirty="0" smtClean="0"/>
          </a:p>
          <a:p>
            <a:pPr marL="514350" indent="-514350"/>
            <a:r>
              <a:rPr lang="en-US" altLang="ko-KR" b="1" dirty="0" smtClean="0"/>
              <a:t>                              </a:t>
            </a:r>
            <a:r>
              <a:rPr lang="ko-KR" altLang="en-US" b="1" dirty="0" smtClean="0"/>
              <a:t>포장의 봉인에 사용</a:t>
            </a:r>
            <a:endParaRPr lang="en-US" altLang="ko-KR" b="1" dirty="0" smtClean="0"/>
          </a:p>
          <a:p>
            <a:pPr marL="514350" indent="-514350">
              <a:buFont typeface="+mj-lt"/>
              <a:buAutoNum type="romanUcPeriod"/>
            </a:pPr>
            <a:endParaRPr lang="en-US" altLang="ko-KR" b="1" dirty="0" smtClean="0"/>
          </a:p>
          <a:p>
            <a:pPr marL="514350" indent="-514350">
              <a:buFont typeface="+mj-lt"/>
              <a:buAutoNum type="romanUcPeriod" startAt="3"/>
            </a:pPr>
            <a:r>
              <a:rPr lang="ko-KR" altLang="en-US" b="1" dirty="0" smtClean="0"/>
              <a:t>활성 지속 감열 테이프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감열 점착테이프와 비슷하지만 용융된 상태로 </a:t>
            </a:r>
            <a:endParaRPr lang="en-US" altLang="ko-KR" b="1" dirty="0" smtClean="0"/>
          </a:p>
          <a:p>
            <a:pPr marL="514350" indent="-514350"/>
            <a:r>
              <a:rPr lang="en-US" altLang="ko-KR" b="1" dirty="0" smtClean="0"/>
              <a:t>                                      </a:t>
            </a:r>
            <a:r>
              <a:rPr lang="ko-KR" altLang="en-US" b="1" dirty="0" smtClean="0"/>
              <a:t>일정 </a:t>
            </a:r>
            <a:r>
              <a:rPr lang="ko-KR" altLang="en-US" b="1" dirty="0" err="1" smtClean="0"/>
              <a:t>기간동안</a:t>
            </a:r>
            <a:r>
              <a:rPr lang="ko-KR" altLang="en-US" b="1" dirty="0" smtClean="0"/>
              <a:t> 점착성을 유지하고 있음</a:t>
            </a:r>
            <a:endParaRPr lang="en-US" altLang="ko-KR" b="1" dirty="0" smtClean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565" y="4653136"/>
            <a:ext cx="3865919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 descr="http://z.about.com/d/stamps/1/5/l/-/-/-/Hin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653137"/>
            <a:ext cx="300990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1772816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0" b="1" dirty="0" smtClean="0">
                <a:solidFill>
                  <a:srgbClr val="002060"/>
                </a:solidFill>
              </a:rPr>
              <a:t>결론</a:t>
            </a:r>
            <a:endParaRPr lang="en-US" altLang="ko-KR" sz="70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429000"/>
            <a:ext cx="69847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500" b="1" dirty="0" smtClean="0"/>
              <a:t> </a:t>
            </a:r>
            <a:r>
              <a:rPr lang="ko-KR" altLang="en-US" sz="2500" b="1" dirty="0" smtClean="0"/>
              <a:t>포장용 접착제의 최근 동향 및 문제점 보완</a:t>
            </a:r>
            <a:endParaRPr lang="en-US" altLang="ko-KR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rgbClr val="002060"/>
                </a:solidFill>
              </a:rPr>
              <a:t>최근 동향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50975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미국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유럽 등에서 휘발성 유기물질 방산을 최소화하기 위해 </a:t>
            </a:r>
            <a:endParaRPr lang="en-US" altLang="ko-KR" sz="2000" b="1" dirty="0" smtClean="0"/>
          </a:p>
          <a:p>
            <a:r>
              <a:rPr lang="ko-KR" altLang="en-US" sz="2000" b="1" dirty="0" err="1" smtClean="0"/>
              <a:t>용제형</a:t>
            </a:r>
            <a:r>
              <a:rPr lang="ko-KR" altLang="en-US" sz="2000" b="1" dirty="0" smtClean="0"/>
              <a:t> 접착제의 사용량을 감소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친환경 접착제의 사용량을 증가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수성접착제와 </a:t>
            </a:r>
            <a:r>
              <a:rPr lang="ko-KR" altLang="en-US" sz="2000" b="1" dirty="0" err="1" smtClean="0"/>
              <a:t>핫멜트</a:t>
            </a:r>
            <a:r>
              <a:rPr lang="ko-KR" altLang="en-US" sz="2000" b="1" dirty="0" smtClean="0"/>
              <a:t> 접착제의 사용량이 증가하고 있음</a:t>
            </a:r>
            <a:endParaRPr lang="en-US" altLang="ko-KR" sz="2000" b="1" dirty="0" smtClean="0"/>
          </a:p>
          <a:p>
            <a:r>
              <a:rPr lang="en-US" altLang="ko-KR" sz="2000" b="1" dirty="0" smtClean="0">
                <a:sym typeface="Wingdings" pitchFamily="2" charset="2"/>
              </a:rPr>
              <a:t> </a:t>
            </a:r>
            <a:r>
              <a:rPr lang="ko-KR" altLang="en-US" sz="2000" b="1" dirty="0" err="1" smtClean="0">
                <a:solidFill>
                  <a:srgbClr val="0070C0"/>
                </a:solidFill>
                <a:sym typeface="Wingdings" pitchFamily="2" charset="2"/>
              </a:rPr>
              <a:t>용제형</a:t>
            </a:r>
            <a:r>
              <a:rPr lang="ko-KR" altLang="en-US" sz="2000" b="1" dirty="0" smtClean="0">
                <a:solidFill>
                  <a:srgbClr val="0070C0"/>
                </a:solidFill>
                <a:sym typeface="Wingdings" pitchFamily="2" charset="2"/>
              </a:rPr>
              <a:t> 접착제에 비해 물성</a:t>
            </a:r>
            <a:r>
              <a:rPr lang="en-US" altLang="ko-KR" sz="2000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ko-KR" altLang="en-US" sz="2000" b="1" dirty="0" smtClean="0">
                <a:solidFill>
                  <a:srgbClr val="0070C0"/>
                </a:solidFill>
                <a:sym typeface="Wingdings" pitchFamily="2" charset="2"/>
              </a:rPr>
              <a:t>강도</a:t>
            </a:r>
            <a:r>
              <a:rPr lang="en-US" altLang="ko-KR" sz="2000" b="1" dirty="0" smtClean="0">
                <a:solidFill>
                  <a:srgbClr val="0070C0"/>
                </a:solidFill>
                <a:sym typeface="Wingdings" pitchFamily="2" charset="2"/>
              </a:rPr>
              <a:t>, </a:t>
            </a:r>
            <a:r>
              <a:rPr lang="ko-KR" altLang="en-US" sz="2000" b="1" dirty="0" smtClean="0">
                <a:solidFill>
                  <a:srgbClr val="0070C0"/>
                </a:solidFill>
                <a:sym typeface="Wingdings" pitchFamily="2" charset="2"/>
              </a:rPr>
              <a:t>내수성 등</a:t>
            </a:r>
            <a:r>
              <a:rPr lang="en-US" altLang="ko-KR" sz="2000" b="1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  <a:r>
              <a:rPr lang="ko-KR" altLang="en-US" sz="2000" b="1" dirty="0" smtClean="0">
                <a:solidFill>
                  <a:srgbClr val="0070C0"/>
                </a:solidFill>
                <a:sym typeface="Wingdings" pitchFamily="2" charset="2"/>
              </a:rPr>
              <a:t>이 떨어지는 문제점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7" name="Picture 4" descr="http://cfile212.uf.daum.net/image/122ED70B4C61ECB5752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3093665" cy="2592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0278" y="3646800"/>
            <a:ext cx="2740114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화살표 연결선 9"/>
          <p:cNvCxnSpPr/>
          <p:nvPr/>
        </p:nvCxnSpPr>
        <p:spPr>
          <a:xfrm>
            <a:off x="4067944" y="4869160"/>
            <a:ext cx="108012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9632" y="40050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이러한 문제점을 보완하기 위한 연구가 활발히 진행중임 </a:t>
            </a:r>
            <a:r>
              <a:rPr lang="en-US" altLang="ko-KR" b="1" dirty="0" smtClean="0">
                <a:solidFill>
                  <a:srgbClr val="FF0000"/>
                </a:solidFill>
              </a:rPr>
              <a:t>!!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772816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0" b="1" dirty="0" smtClean="0">
                <a:solidFill>
                  <a:srgbClr val="002060"/>
                </a:solidFill>
              </a:rPr>
              <a:t>서론</a:t>
            </a:r>
            <a:endParaRPr lang="en-US" altLang="ko-KR" sz="70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342900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3000" b="1" dirty="0" smtClean="0"/>
              <a:t> </a:t>
            </a:r>
            <a:r>
              <a:rPr lang="ko-KR" altLang="en-US" sz="3000" b="1" dirty="0" smtClean="0"/>
              <a:t>개요</a:t>
            </a:r>
            <a:endParaRPr lang="ko-KR" alt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문제점 및 보완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340768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rgbClr val="7030A0"/>
                </a:solidFill>
              </a:rPr>
              <a:t>천연 접착제</a:t>
            </a:r>
            <a:endParaRPr lang="ko-KR" altLang="en-US" sz="3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132856"/>
            <a:ext cx="84249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rgbClr val="C00000"/>
                </a:solidFill>
              </a:rPr>
              <a:t>문제점</a:t>
            </a:r>
            <a:endParaRPr lang="en-US" altLang="ko-KR" sz="3000" b="1" dirty="0" smtClean="0">
              <a:solidFill>
                <a:srgbClr val="C00000"/>
              </a:solidFill>
            </a:endParaRPr>
          </a:p>
          <a:p>
            <a:endParaRPr lang="en-US" altLang="ko-KR" sz="2000" b="1" dirty="0" smtClean="0">
              <a:solidFill>
                <a:srgbClr val="C00000"/>
              </a:solidFill>
            </a:endParaRPr>
          </a:p>
          <a:p>
            <a:pPr>
              <a:buBlip>
                <a:blip r:embed="rId3"/>
              </a:buBlip>
            </a:pPr>
            <a:r>
              <a:rPr lang="ko-KR" altLang="en-US" sz="1900" b="1" dirty="0" smtClean="0"/>
              <a:t> 물에 대한 저항성이 없어 높은 습도에서 접착력이 급격히 감소</a:t>
            </a:r>
            <a:endParaRPr lang="en-US" altLang="ko-KR" sz="1900" b="1" dirty="0" smtClean="0"/>
          </a:p>
          <a:p>
            <a:endParaRPr lang="en-US" altLang="ko-KR" sz="1900" b="1" dirty="0" smtClean="0"/>
          </a:p>
          <a:p>
            <a:r>
              <a:rPr lang="ko-KR" altLang="en-US" sz="3000" b="1" dirty="0" smtClean="0">
                <a:solidFill>
                  <a:srgbClr val="00B050"/>
                </a:solidFill>
              </a:rPr>
              <a:t>보완방법</a:t>
            </a:r>
            <a:endParaRPr lang="en-US" altLang="ko-KR" sz="3000" b="1" dirty="0" smtClean="0">
              <a:solidFill>
                <a:srgbClr val="00B050"/>
              </a:solidFill>
            </a:endParaRPr>
          </a:p>
          <a:p>
            <a:endParaRPr lang="en-US" altLang="ko-KR" sz="2000" b="1" dirty="0" smtClean="0">
              <a:solidFill>
                <a:srgbClr val="00B050"/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ko-KR" altLang="en-US" sz="2000" b="1" dirty="0" smtClean="0"/>
              <a:t> 수산화나트륨을 이용한 알칼리처리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 - </a:t>
            </a:r>
            <a:r>
              <a:rPr lang="ko-KR" altLang="en-US" sz="2000" b="1" dirty="0" smtClean="0"/>
              <a:t>내수성 향상</a:t>
            </a:r>
            <a:endParaRPr lang="en-US" altLang="ko-K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문제점 및 보완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340768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rgbClr val="7030A0"/>
                </a:solidFill>
              </a:rPr>
              <a:t>수성 접착제</a:t>
            </a:r>
            <a:endParaRPr lang="ko-KR" altLang="en-US" sz="3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132856"/>
            <a:ext cx="84249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rgbClr val="C00000"/>
                </a:solidFill>
              </a:rPr>
              <a:t>문제점</a:t>
            </a:r>
            <a:endParaRPr lang="en-US" altLang="ko-KR" sz="3000" b="1" dirty="0" smtClean="0">
              <a:solidFill>
                <a:srgbClr val="C00000"/>
              </a:solidFill>
            </a:endParaRPr>
          </a:p>
          <a:p>
            <a:endParaRPr lang="en-US" altLang="ko-KR" sz="2000" b="1" dirty="0" smtClean="0">
              <a:solidFill>
                <a:srgbClr val="C00000"/>
              </a:solidFill>
            </a:endParaRPr>
          </a:p>
          <a:p>
            <a:pPr>
              <a:buBlip>
                <a:blip r:embed="rId3"/>
              </a:buBlip>
            </a:pPr>
            <a:r>
              <a:rPr lang="ko-KR" altLang="en-US" sz="1900" b="1" dirty="0" smtClean="0"/>
              <a:t> </a:t>
            </a:r>
            <a:r>
              <a:rPr lang="ko-KR" altLang="en-US" sz="1900" b="1" dirty="0" err="1" smtClean="0"/>
              <a:t>용제형</a:t>
            </a:r>
            <a:r>
              <a:rPr lang="ko-KR" altLang="en-US" sz="1900" b="1" dirty="0" smtClean="0"/>
              <a:t> 접착제에 비해 </a:t>
            </a:r>
            <a:r>
              <a:rPr lang="ko-KR" altLang="en-US" sz="1900" b="1" dirty="0" err="1" smtClean="0"/>
              <a:t>전단력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온도와 관련된 응집력 등의 물성이 낮음</a:t>
            </a:r>
            <a:endParaRPr lang="en-US" altLang="ko-KR" sz="1900" b="1" dirty="0" smtClean="0"/>
          </a:p>
          <a:p>
            <a:endParaRPr lang="en-US" altLang="ko-KR" sz="1900" b="1" dirty="0" smtClean="0"/>
          </a:p>
          <a:p>
            <a:endParaRPr lang="en-US" altLang="ko-KR" sz="1900" b="1" dirty="0" smtClean="0"/>
          </a:p>
          <a:p>
            <a:r>
              <a:rPr lang="ko-KR" altLang="en-US" sz="3000" b="1" dirty="0" smtClean="0">
                <a:solidFill>
                  <a:srgbClr val="00B050"/>
                </a:solidFill>
              </a:rPr>
              <a:t>보완방법</a:t>
            </a:r>
            <a:endParaRPr lang="en-US" altLang="ko-KR" sz="3000" b="1" dirty="0" smtClean="0">
              <a:solidFill>
                <a:srgbClr val="00B050"/>
              </a:solidFill>
            </a:endParaRPr>
          </a:p>
          <a:p>
            <a:endParaRPr lang="en-US" altLang="ko-KR" sz="2000" b="1" dirty="0" smtClean="0">
              <a:solidFill>
                <a:srgbClr val="00B050"/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altLang="ko-KR" sz="1900" b="1" dirty="0" smtClean="0"/>
              <a:t> PCM</a:t>
            </a:r>
            <a:r>
              <a:rPr lang="ko-KR" altLang="en-US" sz="1900" b="1" dirty="0" smtClean="0"/>
              <a:t>과 나노클레이를 충전제로 사용하여 보완</a:t>
            </a:r>
            <a:endParaRPr lang="en-US" altLang="ko-KR" sz="1900" b="1" dirty="0" smtClean="0"/>
          </a:p>
          <a:p>
            <a:r>
              <a:rPr lang="en-US" altLang="ko-KR" sz="1900" b="1" dirty="0" smtClean="0"/>
              <a:t>    - PCM : </a:t>
            </a:r>
            <a:r>
              <a:rPr lang="ko-KR" altLang="en-US" sz="1900" b="1" dirty="0" smtClean="0"/>
              <a:t>내열성 향상</a:t>
            </a:r>
            <a:endParaRPr lang="en-US" altLang="ko-KR" sz="1900" b="1" dirty="0" smtClean="0"/>
          </a:p>
          <a:p>
            <a:r>
              <a:rPr lang="en-US" altLang="ko-KR" sz="1900" b="1" dirty="0" smtClean="0"/>
              <a:t>    - </a:t>
            </a:r>
            <a:r>
              <a:rPr lang="ko-KR" altLang="en-US" sz="1900" b="1" dirty="0" err="1" smtClean="0"/>
              <a:t>나노클레이</a:t>
            </a:r>
            <a:r>
              <a:rPr lang="ko-KR" altLang="en-US" sz="1900" b="1" dirty="0" smtClean="0"/>
              <a:t> </a:t>
            </a:r>
            <a:r>
              <a:rPr lang="en-US" altLang="ko-KR" sz="1900" b="1" dirty="0" smtClean="0"/>
              <a:t>: </a:t>
            </a:r>
            <a:r>
              <a:rPr lang="ko-KR" altLang="en-US" sz="1900" b="1" dirty="0" smtClean="0"/>
              <a:t>기계적 물성</a:t>
            </a:r>
            <a:r>
              <a:rPr lang="en-US" altLang="ko-KR" sz="1900" b="1" dirty="0" smtClean="0"/>
              <a:t>, </a:t>
            </a:r>
            <a:r>
              <a:rPr lang="ko-KR" altLang="en-US" sz="1900" b="1" dirty="0" err="1" smtClean="0"/>
              <a:t>열적</a:t>
            </a:r>
            <a:r>
              <a:rPr lang="ko-KR" altLang="en-US" sz="1900" b="1" dirty="0" smtClean="0"/>
              <a:t> 특성 향상</a:t>
            </a:r>
            <a:endParaRPr lang="ko-KR" alt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문제점 및 보완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340768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 smtClean="0">
                <a:solidFill>
                  <a:srgbClr val="7030A0"/>
                </a:solidFill>
              </a:rPr>
              <a:t>핫멜트</a:t>
            </a:r>
            <a:r>
              <a:rPr lang="ko-KR" altLang="en-US" sz="3000" b="1" dirty="0" smtClean="0">
                <a:solidFill>
                  <a:srgbClr val="7030A0"/>
                </a:solidFill>
              </a:rPr>
              <a:t> 접착제</a:t>
            </a:r>
            <a:endParaRPr lang="ko-KR" altLang="en-US" sz="3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132856"/>
            <a:ext cx="842493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rgbClr val="C00000"/>
                </a:solidFill>
              </a:rPr>
              <a:t>문제점</a:t>
            </a:r>
            <a:endParaRPr lang="en-US" altLang="ko-KR" sz="3000" b="1" dirty="0" smtClean="0">
              <a:solidFill>
                <a:srgbClr val="C00000"/>
              </a:solidFill>
            </a:endParaRPr>
          </a:p>
          <a:p>
            <a:endParaRPr lang="en-US" altLang="ko-KR" sz="2000" b="1" dirty="0" smtClean="0">
              <a:solidFill>
                <a:srgbClr val="C00000"/>
              </a:solidFill>
            </a:endParaRPr>
          </a:p>
          <a:p>
            <a:pPr>
              <a:buBlip>
                <a:blip r:embed="rId3"/>
              </a:buBlip>
            </a:pPr>
            <a:r>
              <a:rPr lang="ko-KR" altLang="en-US" sz="1900" b="1" dirty="0" smtClean="0"/>
              <a:t> 온도가 상승하면 물리적 가교 결합이 붕괴되어 응집력이 약해짐</a:t>
            </a:r>
            <a:endParaRPr lang="en-US" altLang="ko-KR" sz="1900" b="1" dirty="0" smtClean="0"/>
          </a:p>
          <a:p>
            <a:endParaRPr lang="en-US" altLang="ko-KR" sz="1900" b="1" dirty="0" smtClean="0"/>
          </a:p>
          <a:p>
            <a:endParaRPr lang="en-US" altLang="ko-KR" sz="1900" b="1" dirty="0" smtClean="0"/>
          </a:p>
          <a:p>
            <a:r>
              <a:rPr lang="ko-KR" altLang="en-US" sz="3000" b="1" dirty="0" smtClean="0">
                <a:solidFill>
                  <a:srgbClr val="00B050"/>
                </a:solidFill>
              </a:rPr>
              <a:t>보완방법</a:t>
            </a:r>
            <a:endParaRPr lang="en-US" altLang="ko-KR" sz="3000" b="1" dirty="0" smtClean="0">
              <a:solidFill>
                <a:srgbClr val="00B050"/>
              </a:solidFill>
            </a:endParaRPr>
          </a:p>
          <a:p>
            <a:endParaRPr lang="en-US" altLang="ko-KR" sz="2000" b="1" dirty="0" smtClean="0">
              <a:solidFill>
                <a:srgbClr val="00B050"/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altLang="ko-KR" sz="2000" b="1" dirty="0" smtClean="0"/>
              <a:t>TRIS(</a:t>
            </a:r>
            <a:r>
              <a:rPr lang="en-US" altLang="ko-KR" sz="2000" b="1" dirty="0" err="1" smtClean="0"/>
              <a:t>trimethylolpropane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mercaptopropionate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를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사용하여 보완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- </a:t>
            </a:r>
            <a:r>
              <a:rPr lang="en-US" altLang="ko-KR" sz="2000" b="1" dirty="0" err="1" smtClean="0"/>
              <a:t>Thiol-ene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반응에 의해 가교향상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- </a:t>
            </a:r>
            <a:r>
              <a:rPr lang="ko-KR" altLang="en-US" sz="2000" b="1" dirty="0" smtClean="0"/>
              <a:t>산소저해효과 감소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- </a:t>
            </a:r>
            <a:r>
              <a:rPr lang="ko-KR" altLang="en-US" sz="2000" b="1" dirty="0" smtClean="0"/>
              <a:t>생산속도 향상</a:t>
            </a:r>
            <a:endParaRPr lang="en-US" altLang="ko-KR" sz="2000" b="1" dirty="0" smtClean="0"/>
          </a:p>
          <a:p>
            <a:endParaRPr lang="en-US" altLang="ko-K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문제점 및 보완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340768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rgbClr val="7030A0"/>
                </a:solidFill>
              </a:rPr>
              <a:t>전이</a:t>
            </a:r>
            <a:r>
              <a:rPr lang="en-US" altLang="ko-KR" sz="3000" b="1" dirty="0" smtClean="0">
                <a:solidFill>
                  <a:srgbClr val="7030A0"/>
                </a:solidFill>
              </a:rPr>
              <a:t>(migration)</a:t>
            </a:r>
            <a:endParaRPr lang="ko-KR" altLang="en-US" sz="3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132856"/>
            <a:ext cx="84249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전이란 포장재료의 접착제나 잉크가 식품으로 이동하는 현상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포장내용물과의 상호작용을 통해 발생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내용물이 식품일 경우 문제가 더욱 심각</a:t>
            </a:r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endParaRPr lang="en-US" altLang="ko-KR" sz="2000" b="1" dirty="0" smtClean="0"/>
          </a:p>
          <a:p>
            <a:r>
              <a:rPr lang="ko-KR" altLang="en-US" sz="3000" b="1" dirty="0" smtClean="0">
                <a:solidFill>
                  <a:srgbClr val="00B050"/>
                </a:solidFill>
              </a:rPr>
              <a:t>보완방법</a:t>
            </a:r>
            <a:endParaRPr lang="en-US" altLang="ko-KR" sz="30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2000" b="1" dirty="0" smtClean="0"/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ko-KR" altLang="en-US" sz="2000" b="1" dirty="0" smtClean="0"/>
              <a:t> 포장 내용물에 적합한 포장재료의 이용</a:t>
            </a:r>
            <a:endParaRPr lang="en-US" altLang="ko-KR" sz="2000" b="1" dirty="0" smtClean="0"/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endParaRPr lang="en-US" altLang="ko-KR" sz="2000" b="1" dirty="0" smtClean="0"/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반응성이</a:t>
            </a:r>
            <a:r>
              <a:rPr lang="ko-KR" altLang="en-US" sz="2000" b="1" dirty="0" smtClean="0"/>
              <a:t> 낮은 포장재료의 사용</a:t>
            </a:r>
            <a:endParaRPr lang="en-US" altLang="ko-K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rgbClr val="002060"/>
                </a:solidFill>
              </a:rPr>
              <a:t>참고문헌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07889"/>
            <a:ext cx="8820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ko-KR" altLang="en-US" b="1" dirty="0" smtClean="0"/>
              <a:t> 식품 </a:t>
            </a:r>
            <a:r>
              <a:rPr lang="ko-KR" altLang="en-US" b="1" dirty="0" err="1" smtClean="0"/>
              <a:t>포장학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&lt;</a:t>
            </a:r>
            <a:r>
              <a:rPr lang="ko-KR" altLang="en-US" b="1" dirty="0" smtClean="0"/>
              <a:t>형설 출판사</a:t>
            </a:r>
            <a:r>
              <a:rPr lang="en-US" altLang="ko-KR" b="1" dirty="0" smtClean="0"/>
              <a:t>&gt;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en-US" altLang="ko-KR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en-US" altLang="ko-KR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과채류 포장용 골판지 상자의 안전계수 규격화 및 설계 프로그램 구축 </a:t>
            </a:r>
            <a:r>
              <a:rPr lang="en-US" altLang="ko-KR" b="1" dirty="0" smtClean="0"/>
              <a:t>&lt;</a:t>
            </a:r>
            <a:r>
              <a:rPr lang="ko-KR" altLang="en-US" b="1" dirty="0" smtClean="0"/>
              <a:t>농림부</a:t>
            </a:r>
            <a:r>
              <a:rPr lang="en-US" altLang="ko-KR" b="1" dirty="0" smtClean="0"/>
              <a:t>&gt;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en-US" altLang="ko-KR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en-US" altLang="ko-KR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친환경 접착제 </a:t>
            </a:r>
            <a:r>
              <a:rPr lang="en-US" altLang="ko-KR" b="1" dirty="0" smtClean="0"/>
              <a:t>&lt;</a:t>
            </a:r>
            <a:r>
              <a:rPr lang="ko-KR" altLang="en-US" b="1" dirty="0" smtClean="0"/>
              <a:t>서울대학교 </a:t>
            </a:r>
            <a:r>
              <a:rPr lang="ko-KR" altLang="en-US" b="1" dirty="0" err="1" smtClean="0"/>
              <a:t>산림과학부</a:t>
            </a:r>
            <a:r>
              <a:rPr lang="ko-KR" altLang="en-US" b="1" dirty="0" smtClean="0"/>
              <a:t> 논문</a:t>
            </a:r>
            <a:r>
              <a:rPr lang="en-US" altLang="ko-KR" b="1" dirty="0" smtClean="0"/>
              <a:t>&gt;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en-US" altLang="ko-KR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en-US" altLang="ko-KR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ko-KR" b="1" dirty="0" smtClean="0"/>
              <a:t> </a:t>
            </a:r>
            <a:r>
              <a:rPr lang="ko-KR" altLang="en-US" b="1" dirty="0" err="1" smtClean="0"/>
              <a:t>구글</a:t>
            </a:r>
            <a:r>
              <a:rPr lang="ko-KR" altLang="en-US" b="1" dirty="0" smtClean="0"/>
              <a:t> 이미지</a:t>
            </a:r>
            <a:endParaRPr lang="en-US" altLang="ko-KR" b="1" dirty="0" smtClean="0"/>
          </a:p>
          <a:p>
            <a:pPr>
              <a:buClr>
                <a:srgbClr val="7030A0"/>
              </a:buClr>
            </a:pPr>
            <a:r>
              <a:rPr lang="en-US" altLang="ko-KR" b="1" dirty="0" smtClean="0"/>
              <a:t>   </a:t>
            </a:r>
            <a:r>
              <a:rPr lang="en-US" altLang="ko-KR" b="1" dirty="0" smtClean="0">
                <a:hlinkClick r:id="rId3"/>
              </a:rPr>
              <a:t>http://www.google.co.kr/imghp?hl=ko&amp;tab=wi</a:t>
            </a:r>
            <a:endParaRPr lang="en-US" altLang="ko-KR" b="1" dirty="0" smtClean="0"/>
          </a:p>
          <a:p>
            <a:pPr>
              <a:buClr>
                <a:srgbClr val="7030A0"/>
              </a:buClr>
            </a:pPr>
            <a:r>
              <a:rPr lang="en-US" altLang="ko-KR" b="1" dirty="0" smtClean="0"/>
              <a:t>   </a:t>
            </a:r>
            <a:r>
              <a:rPr lang="en-US" altLang="ko-KR" b="1" dirty="0" smtClean="0">
                <a:hlinkClick r:id="rId4"/>
              </a:rPr>
              <a:t>http://www.samsamstory.com/85</a:t>
            </a:r>
            <a:endParaRPr lang="en-US" altLang="ko-KR" b="1" dirty="0" smtClean="0"/>
          </a:p>
          <a:p>
            <a:pPr>
              <a:buClr>
                <a:srgbClr val="7030A0"/>
              </a:buClr>
            </a:pPr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000" b="1" dirty="0" smtClean="0">
                <a:solidFill>
                  <a:srgbClr val="002060"/>
                </a:solidFill>
              </a:rPr>
              <a:t>감사합니다</a:t>
            </a:r>
            <a:endParaRPr lang="ko-KR" alt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b="1" dirty="0" smtClean="0">
                <a:solidFill>
                  <a:srgbClr val="002060"/>
                </a:solidFill>
              </a:rPr>
              <a:t>개요</a:t>
            </a:r>
            <a:endParaRPr lang="ko-KR" altLang="en-US" sz="5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261209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포장산업은 펄프⋅종이산업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플라스틱⋅화학공업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금속산업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유리산업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목재산업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전기⋅전자산업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기계산업 등 여러 다른 종류의 업종과 연관되어 있는 거대한 산업</a:t>
            </a:r>
            <a:endParaRPr lang="ko-KR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57709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포장에서 사용되는 재료는 종이⋅판지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플라스틱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금속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유리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목재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점착제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접착제 등이 있음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이 중 접착제의 비중은 약 </a:t>
            </a:r>
            <a:r>
              <a:rPr lang="en-US" altLang="ko-KR" sz="2000" b="1" dirty="0" smtClean="0"/>
              <a:t>3% </a:t>
            </a:r>
            <a:r>
              <a:rPr lang="ko-KR" altLang="en-US" sz="2000" b="1" dirty="0" smtClean="0"/>
              <a:t>정도</a:t>
            </a:r>
            <a:endParaRPr lang="ko-KR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50100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작은 비중이지만 거의 모든 포장재에서 접착제는 필수적으로 사용되기 때문에 포장에서 접착제의 중요성은 매우 큼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!!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2664296" cy="2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5"/>
            <a:ext cx="253444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365104"/>
            <a:ext cx="3024336" cy="217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89201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현재 세계 각국의 선진화에 따라서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세계인들의 생활수준과 문화수준이 높아지고 있으며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이에 따른 다양한 물품이나 제품들의 수요가 증가하고 있음</a:t>
            </a:r>
            <a:endParaRPr lang="ko-KR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4000" y="249289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이러한 수요를 충족시키는 </a:t>
            </a:r>
            <a:r>
              <a:rPr lang="ko-KR" altLang="en-US" sz="2000" b="1" dirty="0" err="1" smtClean="0"/>
              <a:t>공급면에서</a:t>
            </a:r>
            <a:r>
              <a:rPr lang="ko-KR" altLang="en-US" sz="2000" b="1" dirty="0" smtClean="0"/>
              <a:t> 포장은 거의 필수적이며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현재 그 사용량이 더욱 증가하고 있는 추세</a:t>
            </a:r>
            <a:endParaRPr lang="ko-KR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342900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포장수요의 증가는 곧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접착제 사용량의 증가를 의미하기 때문에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r>
              <a:rPr lang="ko-KR" altLang="en-US" sz="2000" b="1" dirty="0" smtClean="0">
                <a:solidFill>
                  <a:srgbClr val="FF0000"/>
                </a:solidFill>
              </a:rPr>
              <a:t>앞으로 포장용 접착제의 수요는 더욱 증가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upload.wikimedia.org/wikipedia/commons/thumb/3/3c/Girl_with_styrofoam_swimming_board.jpg/300px-Girl_with_styrofoam_swimming_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3433564" cy="21602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188640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b="1" dirty="0" smtClean="0">
                <a:solidFill>
                  <a:srgbClr val="002060"/>
                </a:solidFill>
              </a:rPr>
              <a:t>개요</a:t>
            </a:r>
            <a:endParaRPr lang="ko-KR" altLang="en-US" sz="50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postfiles12.naver.net/20120926_107/byun3354_1348664070251bIGJa_JPEG/03261naver_com_20120531_201358.jpg?type=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4437112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556792"/>
            <a:ext cx="82089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 smtClean="0"/>
              <a:t>우리 주위의 포장용 접착제들에 대해 </a:t>
            </a:r>
            <a:r>
              <a:rPr lang="ko-KR" altLang="en-US" sz="2300" b="1" dirty="0" err="1" smtClean="0"/>
              <a:t>생각해본적</a:t>
            </a:r>
            <a:r>
              <a:rPr lang="ko-KR" altLang="en-US" sz="2300" b="1" dirty="0" smtClean="0"/>
              <a:t> 있으신가요</a:t>
            </a:r>
            <a:r>
              <a:rPr lang="en-US" altLang="ko-KR" sz="2300" b="1" dirty="0" smtClean="0"/>
              <a:t>?</a:t>
            </a:r>
            <a:endParaRPr lang="ko-KR" altLang="en-US" sz="2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8640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b="1" dirty="0" smtClean="0">
                <a:solidFill>
                  <a:srgbClr val="002060"/>
                </a:solidFill>
              </a:rPr>
              <a:t>개요</a:t>
            </a:r>
            <a:endParaRPr lang="ko-KR" altLang="en-US" sz="50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348880"/>
            <a:ext cx="2952328" cy="2232248"/>
          </a:xfrm>
          <a:prstGeom prst="rect">
            <a:avLst/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9552" y="3068960"/>
            <a:ext cx="82089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 smtClean="0">
                <a:solidFill>
                  <a:srgbClr val="C00000"/>
                </a:solidFill>
              </a:rPr>
              <a:t>만약 이러한 접착제들이 없다면</a:t>
            </a:r>
            <a:r>
              <a:rPr lang="en-US" altLang="ko-KR" sz="2300" b="1" dirty="0" smtClean="0">
                <a:solidFill>
                  <a:srgbClr val="C00000"/>
                </a:solidFill>
              </a:rPr>
              <a:t>? </a:t>
            </a:r>
            <a:endParaRPr lang="ko-KR" altLang="en-US" sz="23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1772816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0" b="1" dirty="0" smtClean="0">
                <a:solidFill>
                  <a:srgbClr val="002060"/>
                </a:solidFill>
              </a:rPr>
              <a:t>본론</a:t>
            </a:r>
            <a:endParaRPr lang="en-US" altLang="ko-KR" sz="70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429000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500" b="1" dirty="0" smtClean="0"/>
              <a:t> </a:t>
            </a:r>
            <a:r>
              <a:rPr lang="ko-KR" altLang="en-US" sz="2500" b="1" dirty="0" smtClean="0"/>
              <a:t>사용형태에 따른 포장용 접착제의 분류</a:t>
            </a:r>
            <a:endParaRPr lang="en-US" altLang="ko-KR" sz="2500" b="1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500" b="1" dirty="0" smtClean="0"/>
              <a:t> </a:t>
            </a:r>
            <a:r>
              <a:rPr lang="ko-KR" altLang="en-US" sz="2500" b="1" dirty="0" smtClean="0"/>
              <a:t>포장용 접착제의 사용 유형</a:t>
            </a:r>
            <a:endParaRPr lang="ko-KR" alt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262351"/>
            <a:ext cx="69847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500" b="1" dirty="0" smtClean="0"/>
              <a:t>수성 접착제 </a:t>
            </a:r>
            <a:r>
              <a:rPr lang="en-US" altLang="ko-KR" sz="2500" b="1" dirty="0" smtClean="0"/>
              <a:t>(Water – borne adhesives)</a:t>
            </a:r>
          </a:p>
          <a:p>
            <a:pPr marL="342900" indent="-342900">
              <a:buAutoNum type="arabicPeriod"/>
            </a:pPr>
            <a:endParaRPr lang="en-US" altLang="ko-KR" sz="2500" b="1" dirty="0" smtClean="0"/>
          </a:p>
          <a:p>
            <a:pPr marL="342900" indent="-342900">
              <a:buAutoNum type="arabicPeriod"/>
            </a:pPr>
            <a:r>
              <a:rPr lang="ko-KR" altLang="en-US" sz="2500" b="1" dirty="0" err="1" smtClean="0"/>
              <a:t>용제형</a:t>
            </a:r>
            <a:r>
              <a:rPr lang="ko-KR" altLang="en-US" sz="2500" b="1" dirty="0" smtClean="0"/>
              <a:t> 접착제 </a:t>
            </a:r>
            <a:r>
              <a:rPr lang="en-US" altLang="ko-KR" sz="2500" b="1" dirty="0" smtClean="0"/>
              <a:t>(Solvent – borne adhesives)</a:t>
            </a:r>
          </a:p>
          <a:p>
            <a:pPr marL="342900" indent="-342900">
              <a:buAutoNum type="arabicPeriod"/>
            </a:pPr>
            <a:endParaRPr lang="en-US" altLang="ko-KR" sz="2500" b="1" dirty="0" smtClean="0"/>
          </a:p>
          <a:p>
            <a:pPr marL="342900" indent="-342900">
              <a:buAutoNum type="arabicPeriod"/>
            </a:pPr>
            <a:r>
              <a:rPr lang="ko-KR" altLang="en-US" sz="2500" b="1" dirty="0" err="1" smtClean="0"/>
              <a:t>핫멜트</a:t>
            </a:r>
            <a:r>
              <a:rPr lang="ko-KR" altLang="en-US" sz="2500" b="1" dirty="0" smtClean="0"/>
              <a:t> 접착제 </a:t>
            </a:r>
            <a:r>
              <a:rPr lang="en-US" altLang="ko-KR" sz="2500" b="1" dirty="0" smtClean="0"/>
              <a:t>(</a:t>
            </a:r>
            <a:r>
              <a:rPr lang="en-US" altLang="ko-KR" sz="2500" b="1" dirty="0" err="1" smtClean="0"/>
              <a:t>Hotmelt</a:t>
            </a:r>
            <a:r>
              <a:rPr lang="en-US" altLang="ko-KR" sz="2500" b="1" dirty="0" smtClean="0"/>
              <a:t> adhesives)</a:t>
            </a:r>
          </a:p>
          <a:p>
            <a:pPr marL="342900" indent="-342900">
              <a:buAutoNum type="arabicPeriod"/>
            </a:pPr>
            <a:endParaRPr lang="en-US" altLang="ko-KR" sz="2500" b="1" dirty="0" smtClean="0"/>
          </a:p>
          <a:p>
            <a:pPr marL="342900" indent="-342900">
              <a:buAutoNum type="arabicPeriod"/>
            </a:pPr>
            <a:r>
              <a:rPr lang="en-US" altLang="ko-KR" sz="2500" b="1" dirty="0" smtClean="0"/>
              <a:t>UV-curing </a:t>
            </a:r>
            <a:r>
              <a:rPr lang="ko-KR" altLang="en-US" sz="2500" b="1" dirty="0" smtClean="0"/>
              <a:t>접착제</a:t>
            </a:r>
            <a:endParaRPr lang="en-US" altLang="ko-KR" sz="25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00CC"/>
                </a:solidFill>
              </a:rPr>
              <a:t>사용형태에 따른 분류</a:t>
            </a:r>
            <a:endParaRPr lang="ko-KR" altLang="en-US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440"/>
            <a:ext cx="2687819" cy="215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5856" y="126876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물을 용제로 사용하는 접착제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ko-KR" altLang="en-US" sz="2000" b="1" dirty="0" smtClean="0"/>
              <a:t> 포장용 접착제로 가장 오래된 사용 형태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가장 많이 사용되는 형태</a:t>
            </a:r>
            <a:endParaRPr lang="en-US" altLang="ko-KR" sz="2000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도포 후에 수분의 증발로 인해 고형화 됨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26642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75856" y="2852936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>
                <a:solidFill>
                  <a:srgbClr val="00B050"/>
                </a:solidFill>
              </a:rPr>
              <a:t>장점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사용하기 쉽고 안전함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에너지 효율이 높음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가격이 저렴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건조 상태에서 강도가 높음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단점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경화시간이 오래 걸림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- </a:t>
            </a:r>
            <a:r>
              <a:rPr lang="ko-KR" altLang="en-US" sz="2000" b="1" dirty="0" smtClean="0"/>
              <a:t>수분과 접촉하면 쉽게 떨어짐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2000" b="1" dirty="0" smtClean="0"/>
              <a:t> </a:t>
            </a:r>
            <a:r>
              <a:rPr lang="ko-KR" altLang="en-US" sz="2000" b="1" dirty="0" err="1" smtClean="0">
                <a:solidFill>
                  <a:srgbClr val="0070C0"/>
                </a:solidFill>
              </a:rPr>
              <a:t>천연계와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000" b="1" dirty="0" err="1" smtClean="0">
                <a:solidFill>
                  <a:srgbClr val="0070C0"/>
                </a:solidFill>
              </a:rPr>
              <a:t>합성계로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 나뉨</a:t>
            </a:r>
            <a:endParaRPr lang="en-US" altLang="ko-KR" sz="2000" b="1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수성 접착제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50" autoRev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250" autoRev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50" autoRev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250" autoRev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1348</Words>
  <Application>Microsoft Office PowerPoint</Application>
  <PresentationFormat>화면 슬라이드 쇼(4:3)</PresentationFormat>
  <Paragraphs>336</Paragraphs>
  <Slides>35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감사합니다</vt:lpstr>
    </vt:vector>
  </TitlesOfParts>
  <Company>TempRoom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Temp</dc:creator>
  <cp:lastModifiedBy>sec</cp:lastModifiedBy>
  <cp:revision>185</cp:revision>
  <dcterms:created xsi:type="dcterms:W3CDTF">2012-11-08T12:42:01Z</dcterms:created>
  <dcterms:modified xsi:type="dcterms:W3CDTF">2012-11-26T06:29:24Z</dcterms:modified>
</cp:coreProperties>
</file>