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308" r:id="rId2"/>
    <p:sldId id="307" r:id="rId3"/>
    <p:sldId id="306" r:id="rId4"/>
    <p:sldId id="294" r:id="rId5"/>
    <p:sldId id="300" r:id="rId6"/>
    <p:sldId id="295" r:id="rId7"/>
    <p:sldId id="312" r:id="rId8"/>
    <p:sldId id="296" r:id="rId9"/>
    <p:sldId id="309" r:id="rId10"/>
    <p:sldId id="325" r:id="rId11"/>
    <p:sldId id="282" r:id="rId12"/>
    <p:sldId id="310" r:id="rId13"/>
    <p:sldId id="287" r:id="rId14"/>
    <p:sldId id="311" r:id="rId15"/>
    <p:sldId id="279" r:id="rId16"/>
    <p:sldId id="291" r:id="rId17"/>
    <p:sldId id="286" r:id="rId18"/>
    <p:sldId id="283" r:id="rId19"/>
    <p:sldId id="289" r:id="rId20"/>
    <p:sldId id="284" r:id="rId21"/>
    <p:sldId id="285" r:id="rId22"/>
    <p:sldId id="293" r:id="rId23"/>
    <p:sldId id="280" r:id="rId24"/>
    <p:sldId id="313" r:id="rId25"/>
    <p:sldId id="314" r:id="rId26"/>
    <p:sldId id="315" r:id="rId27"/>
    <p:sldId id="324" r:id="rId28"/>
    <p:sldId id="326" r:id="rId29"/>
    <p:sldId id="316" r:id="rId30"/>
    <p:sldId id="319" r:id="rId31"/>
    <p:sldId id="320" r:id="rId32"/>
    <p:sldId id="321" r:id="rId33"/>
    <p:sldId id="317" r:id="rId34"/>
    <p:sldId id="322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8" autoAdjust="0"/>
    <p:restoredTop sz="82619" autoAdjust="0"/>
  </p:normalViewPr>
  <p:slideViewPr>
    <p:cSldViewPr>
      <p:cViewPr>
        <p:scale>
          <a:sx n="70" d="100"/>
          <a:sy n="70" d="100"/>
        </p:scale>
        <p:origin x="-49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8268C-4F93-4444-A38C-47C54140ED11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97FBB-42F4-462B-9410-E359A03013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우리주변에 흔히 사용하는 본드부터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딱풀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포스트잇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의료용 접착제까지 다양하게 사용됩니다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7FBB-42F4-462B-9410-E359A030138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홍합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골시멘트</a:t>
            </a:r>
            <a:r>
              <a:rPr lang="en-US" altLang="ko-KR" dirty="0" smtClean="0"/>
              <a:t>(</a:t>
            </a:r>
            <a:r>
              <a:rPr lang="ko-KR" altLang="en-US" dirty="0" smtClean="0"/>
              <a:t>화학접착제</a:t>
            </a:r>
            <a:r>
              <a:rPr lang="en-US" altLang="ko-KR" dirty="0" smtClean="0"/>
              <a:t>),</a:t>
            </a:r>
            <a:r>
              <a:rPr lang="ko-KR" altLang="en-US" dirty="0" err="1" smtClean="0"/>
              <a:t>피브린글루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뼈세포를</a:t>
            </a:r>
            <a:r>
              <a:rPr lang="ko-KR" altLang="en-US" dirty="0" smtClean="0"/>
              <a:t> 외부에서 </a:t>
            </a:r>
            <a:r>
              <a:rPr lang="ko-KR" altLang="en-US" dirty="0" err="1" smtClean="0"/>
              <a:t>배양후</a:t>
            </a:r>
            <a:r>
              <a:rPr lang="ko-KR" altLang="en-US" dirty="0" smtClean="0"/>
              <a:t> 이식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동물이나 타인의 혈액을 이용하므로 감염위험 높음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7FBB-42F4-462B-9410-E359A030138E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7FBB-42F4-462B-9410-E359A030138E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옥수수나 </a:t>
            </a:r>
            <a:r>
              <a:rPr lang="ko-KR" altLang="en-US" dirty="0" err="1" smtClean="0"/>
              <a:t>감자등의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7FBB-42F4-462B-9410-E359A030138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원료의 중합도 및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결정화도에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따라 다르게 나타난다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감자의 경우 평균 중합도가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 반면 옥수수는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800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이나 됩니다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결정화도의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경우 감자는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25,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옥수수는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 차이를 보이게 됩니다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7FBB-42F4-462B-9410-E359A030138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도가니탕이나</a:t>
            </a:r>
            <a:r>
              <a:rPr lang="ko-KR" altLang="en-US" baseline="0" dirty="0" smtClean="0"/>
              <a:t> 돼지 껍데기에 많이 있는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7FBB-42F4-462B-9410-E359A030138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시골 </a:t>
            </a:r>
            <a:r>
              <a:rPr lang="ko-KR" altLang="en-US" dirty="0" err="1" smtClean="0"/>
              <a:t>할머니댁에</a:t>
            </a:r>
            <a:r>
              <a:rPr lang="ko-KR" altLang="en-US" baseline="0" dirty="0" smtClean="0"/>
              <a:t> 꼭 하나씩 있는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7FBB-42F4-462B-9410-E359A030138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이 대두가 아니라 콩의 한 종류를 말하며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7FBB-42F4-462B-9410-E359A030138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카제인은</a:t>
            </a:r>
            <a:r>
              <a:rPr lang="ko-KR" altLang="en-US" dirty="0" smtClean="0"/>
              <a:t> 우유의 주요 단백질을 말하며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7FBB-42F4-462B-9410-E359A030138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7FBB-42F4-462B-9410-E359A030138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접착제는 최종 사용하기 위한 제품이라기 보다는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주로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최종 제품을 제조하기 위한 보조재로 사용되고 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따라서 접착제도 최종 제품의 변화 요구에 자연스럽게 개발 발전되어 왔고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현재도 개발 발전되고 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친환경적인 제품 및 제조방법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고기능화 소재 개발 및 요구가 확대되고 있으며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이에 따라 접착제도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무용제형의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개발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고기능성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접착제의 개발 등 만능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접착형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접착제로부터 특정기능 부여의 다 품종 소량 생산 방식으로 접착제의 생산방식이 바뀌고 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7FBB-42F4-462B-9410-E359A030138E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B9760B9-F6CA-4C0B-9447-69535465588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D5108D-9838-4C1D-8593-760857A5BD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0B9-F6CA-4C0B-9447-69535465588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108D-9838-4C1D-8593-760857A5BD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B9760B9-F6CA-4C0B-9447-69535465588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FD5108D-9838-4C1D-8593-760857A5BD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0B9-F6CA-4C0B-9447-69535465588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D5108D-9838-4C1D-8593-760857A5BDF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0B9-F6CA-4C0B-9447-69535465588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FD5108D-9838-4C1D-8593-760857A5BDF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B9760B9-F6CA-4C0B-9447-69535465588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D5108D-9838-4C1D-8593-760857A5BDF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B9760B9-F6CA-4C0B-9447-69535465588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D5108D-9838-4C1D-8593-760857A5BDF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0B9-F6CA-4C0B-9447-69535465588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D5108D-9838-4C1D-8593-760857A5BD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0B9-F6CA-4C0B-9447-69535465588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D5108D-9838-4C1D-8593-760857A5BD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0B9-F6CA-4C0B-9447-69535465588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D5108D-9838-4C1D-8593-760857A5BDF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B9760B9-F6CA-4C0B-9447-69535465588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FD5108D-9838-4C1D-8593-760857A5BDF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9760B9-F6CA-4C0B-9447-69535465588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D5108D-9838-4C1D-8593-760857A5BD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dkorea.co.kr/" TargetMode="External"/><Relationship Id="rId2" Type="http://schemas.openxmlformats.org/officeDocument/2006/relationships/hyperlink" Target="http://tcctech.tistory.com/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714348" y="1785926"/>
            <a:ext cx="7772400" cy="14700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천</a:t>
            </a:r>
            <a:r>
              <a:rPr kumimoji="0" lang="ko-KR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연접착제 종류 및 제작</a:t>
            </a:r>
            <a:endParaRPr kumimoji="0" lang="ko-KR" altLang="en-US" sz="7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3000364" y="5429264"/>
            <a:ext cx="5843606" cy="6858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altLang="ko-KR" sz="3200" b="1" dirty="0" smtClean="0"/>
              <a:t>8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손흥익</a:t>
            </a:r>
            <a:r>
              <a:rPr lang="en-US" altLang="ko-KR" sz="3200" b="1" dirty="0" smtClean="0"/>
              <a:t> 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노재혁</a:t>
            </a:r>
            <a:r>
              <a:rPr kumimoji="0" lang="ko-KR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김한영</a:t>
            </a:r>
            <a:r>
              <a:rPr kumimoji="0" lang="en-US" altLang="ko-K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이지범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714348" y="1785926"/>
            <a:ext cx="7772400" cy="14700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6000" b="1" dirty="0" smtClean="0">
                <a:latin typeface="+mj-ea"/>
                <a:ea typeface="+mj-ea"/>
              </a:rPr>
              <a:t>2</a:t>
            </a:r>
            <a:r>
              <a:rPr lang="en-US" altLang="ko-KR" sz="4800" dirty="0" smtClean="0">
                <a:latin typeface="+mj-ea"/>
                <a:ea typeface="+mj-ea"/>
              </a:rPr>
              <a:t> .</a:t>
            </a:r>
            <a:r>
              <a:rPr lang="ko-KR" altLang="en-US" sz="4800" dirty="0" smtClean="0">
                <a:latin typeface="+mj-ea"/>
                <a:ea typeface="+mj-ea"/>
              </a:rPr>
              <a:t>천연접착제의 종류</a:t>
            </a:r>
            <a:endParaRPr kumimoji="0" lang="ko-KR" altLang="en-US" sz="48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5019288"/>
            <a:ext cx="8229600" cy="12570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4400" dirty="0" smtClean="0"/>
              <a:t>식물의 탄수화물을 원료로 하여 제조한 접착제</a:t>
            </a:r>
            <a:endParaRPr lang="en-US" altLang="ko-KR" sz="4400" dirty="0" smtClean="0"/>
          </a:p>
        </p:txBody>
      </p:sp>
      <p:pic>
        <p:nvPicPr>
          <p:cNvPr id="91138" name="Picture 2" descr="http://postfiles1.naver.net/20120718_96/munbasa_1342578050220y7jQx_JPEG/kwzf_net_20120716_162356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786" y="1556792"/>
            <a:ext cx="3917214" cy="2932957"/>
          </a:xfrm>
          <a:prstGeom prst="rect">
            <a:avLst/>
          </a:prstGeom>
          <a:noFill/>
        </p:spPr>
      </p:pic>
      <p:pic>
        <p:nvPicPr>
          <p:cNvPr id="91140" name="Picture 4" descr="http://postfiles4.naver.net/20121011_179/tlsgytjs768_1349917945731NlkuI_PNG/%B0%A8%C0%DA3.PNG?type=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9664" y="1553024"/>
            <a:ext cx="3915729" cy="2952328"/>
          </a:xfrm>
          <a:prstGeom prst="rect">
            <a:avLst/>
          </a:prstGeom>
          <a:noFill/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ko-KR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j-cs"/>
              </a:rPr>
              <a:t>탄</a:t>
            </a: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수화물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ko-KR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j-cs"/>
              </a:rPr>
              <a:t>탄</a:t>
            </a: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수화물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232" y="1794000"/>
            <a:ext cx="34563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11560" y="50131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/>
              <a:t>전분은 포도당을 단량체로 하는 </a:t>
            </a:r>
            <a:r>
              <a:rPr lang="ko-KR" altLang="en-US" sz="3600" dirty="0" err="1" smtClean="0"/>
              <a:t>축합</a:t>
            </a:r>
            <a:r>
              <a:rPr lang="ko-KR" altLang="en-US" sz="3600" dirty="0" smtClean="0"/>
              <a:t> 중 합체이지만</a:t>
            </a:r>
            <a:r>
              <a:rPr lang="en-US" altLang="ko-KR" sz="3600" dirty="0" smtClean="0"/>
              <a:t>,</a:t>
            </a:r>
          </a:p>
          <a:p>
            <a:r>
              <a:rPr lang="ko-KR" altLang="en-US" sz="3600" dirty="0" err="1" smtClean="0"/>
              <a:t>직쇄구조의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아밀로스와</a:t>
            </a:r>
            <a:r>
              <a:rPr lang="ko-KR" altLang="en-US" sz="3600" dirty="0" smtClean="0"/>
              <a:t> 분자구조의 </a:t>
            </a:r>
            <a:r>
              <a:rPr lang="ko-KR" altLang="en-US" sz="3600" dirty="0" err="1" smtClean="0"/>
              <a:t>아밀로펙틴이</a:t>
            </a:r>
            <a:r>
              <a:rPr lang="en-US" altLang="ko-KR" sz="3600" dirty="0" smtClean="0"/>
              <a:t> </a:t>
            </a:r>
            <a:r>
              <a:rPr lang="ko-KR" altLang="en-US" sz="3600" dirty="0" smtClean="0"/>
              <a:t>복잡하게 혼합됨</a:t>
            </a:r>
            <a:endParaRPr lang="ko-KR" altLang="en-US" sz="3600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5688" y="1794000"/>
            <a:ext cx="34480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직사각형 10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53244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4000" dirty="0" smtClean="0"/>
              <a:t>건조된 분말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물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가성소다를 섞고</a:t>
            </a:r>
            <a:r>
              <a:rPr lang="en-US" altLang="ko-KR" sz="4000" dirty="0" smtClean="0"/>
              <a:t> </a:t>
            </a:r>
            <a:r>
              <a:rPr lang="ko-KR" altLang="en-US" sz="4000" dirty="0" smtClean="0"/>
              <a:t>잠시 저어 사용</a:t>
            </a:r>
            <a:endParaRPr lang="en-US" altLang="ko-KR" sz="4000" dirty="0" smtClean="0"/>
          </a:p>
          <a:p>
            <a:pPr>
              <a:buNone/>
            </a:pPr>
            <a:endParaRPr lang="en-US" altLang="ko-KR" sz="4000" dirty="0" smtClean="0"/>
          </a:p>
          <a:p>
            <a:pPr>
              <a:buNone/>
            </a:pPr>
            <a:r>
              <a:rPr lang="ko-KR" altLang="en-US" sz="4000" dirty="0" smtClean="0"/>
              <a:t>가사용 시간이 상대적으로 김</a:t>
            </a:r>
            <a:endParaRPr lang="en-US" altLang="ko-KR" sz="4000" dirty="0" smtClean="0"/>
          </a:p>
          <a:p>
            <a:pPr>
              <a:buNone/>
            </a:pPr>
            <a:endParaRPr lang="en-US" altLang="ko-KR" sz="4000" dirty="0" smtClean="0"/>
          </a:p>
          <a:p>
            <a:pPr>
              <a:buNone/>
            </a:pPr>
            <a:r>
              <a:rPr lang="ko-KR" altLang="en-US" sz="4000" dirty="0" err="1" smtClean="0"/>
              <a:t>접착성이</a:t>
            </a:r>
            <a:r>
              <a:rPr lang="ko-KR" altLang="en-US" sz="4000" dirty="0" smtClean="0"/>
              <a:t> 좋고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가격이 저렴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열에 대한</a:t>
            </a:r>
            <a:r>
              <a:rPr lang="en-US" altLang="ko-KR" sz="4000" dirty="0" smtClean="0"/>
              <a:t> </a:t>
            </a:r>
            <a:r>
              <a:rPr lang="ko-KR" altLang="en-US" sz="4000" dirty="0" smtClean="0"/>
              <a:t>저항성과</a:t>
            </a:r>
            <a:endParaRPr lang="en-US" altLang="ko-KR" sz="4000" dirty="0" smtClean="0"/>
          </a:p>
          <a:p>
            <a:pPr>
              <a:buNone/>
            </a:pPr>
            <a:r>
              <a:rPr lang="ko-KR" altLang="en-US" sz="4000" dirty="0" smtClean="0"/>
              <a:t>    수분산성이 뛰어남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ko-KR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j-cs"/>
              </a:rPr>
              <a:t>탄</a:t>
            </a: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수화물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단백질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57224" y="1700808"/>
            <a:ext cx="8286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콩이나 </a:t>
            </a:r>
            <a:r>
              <a:rPr lang="ko-KR" altLang="en-US" sz="4000" dirty="0" err="1" smtClean="0"/>
              <a:t>카제인</a:t>
            </a:r>
            <a:r>
              <a:rPr lang="en-US" altLang="ko-KR" sz="4000" dirty="0" smtClean="0"/>
              <a:t>,</a:t>
            </a:r>
            <a:r>
              <a:rPr lang="ko-KR" altLang="en-US" sz="4000" dirty="0" smtClean="0"/>
              <a:t> 아교 및 혈액으로 분리되어 제조됨</a:t>
            </a:r>
            <a:endParaRPr lang="en-US" altLang="ko-KR" sz="4000" dirty="0" smtClean="0"/>
          </a:p>
          <a:p>
            <a:endParaRPr lang="en-US" altLang="ko-KR" sz="4000" dirty="0" smtClean="0"/>
          </a:p>
          <a:p>
            <a:r>
              <a:rPr lang="ko-KR" altLang="en-US" sz="4000" dirty="0" smtClean="0"/>
              <a:t>식물성과 동물성으로 나누어짐</a:t>
            </a:r>
            <a:endParaRPr lang="en-US" altLang="ko-KR" sz="4000" dirty="0" smtClean="0"/>
          </a:p>
        </p:txBody>
      </p:sp>
      <p:pic>
        <p:nvPicPr>
          <p:cNvPr id="8" name="Picture 2" descr="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93096"/>
            <a:ext cx="3955876" cy="2564904"/>
          </a:xfrm>
          <a:prstGeom prst="rect">
            <a:avLst/>
          </a:prstGeom>
          <a:noFill/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293097"/>
            <a:ext cx="320384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 descr="http://cfile23.uf.tistory.com/image/18131E504EFFB4541788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3219404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아교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3968" y="4293096"/>
            <a:ext cx="4402832" cy="25649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3600" dirty="0" smtClean="0"/>
              <a:t>단백질 콜라겐을</a:t>
            </a:r>
            <a:endParaRPr lang="en-US" altLang="ko-KR" sz="3600" dirty="0" smtClean="0"/>
          </a:p>
          <a:p>
            <a:pPr algn="ctr">
              <a:buNone/>
            </a:pPr>
            <a:r>
              <a:rPr lang="ko-KR" altLang="en-US" sz="3600" dirty="0" smtClean="0"/>
              <a:t>산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알칼리 또는 물과</a:t>
            </a:r>
            <a:endParaRPr lang="en-US" altLang="ko-KR" sz="3600" dirty="0" smtClean="0"/>
          </a:p>
          <a:p>
            <a:pPr algn="ctr">
              <a:buNone/>
            </a:pPr>
            <a:r>
              <a:rPr lang="ko-KR" altLang="en-US" sz="3600" dirty="0" smtClean="0"/>
              <a:t>가열하여 제조한</a:t>
            </a:r>
            <a:r>
              <a:rPr lang="en-US" altLang="ko-KR" sz="3600" dirty="0" smtClean="0"/>
              <a:t> </a:t>
            </a:r>
            <a:r>
              <a:rPr lang="ko-KR" altLang="en-US" sz="3600" dirty="0" smtClean="0"/>
              <a:t>접착제</a:t>
            </a:r>
            <a:endParaRPr lang="en-US" altLang="ko-KR" sz="3600" dirty="0" smtClean="0"/>
          </a:p>
          <a:p>
            <a:endParaRPr lang="ko-KR" altLang="en-US" dirty="0"/>
          </a:p>
        </p:txBody>
      </p:sp>
      <p:pic>
        <p:nvPicPr>
          <p:cNvPr id="50178" name="Picture 2" descr="http://postfiles4.naver.net/20111222_243/purelove0521_13245352435688EdnR_JPEG/1.jpg?type=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21088"/>
            <a:ext cx="3528392" cy="2535642"/>
          </a:xfrm>
          <a:prstGeom prst="rect">
            <a:avLst/>
          </a:prstGeom>
          <a:noFill/>
        </p:spPr>
      </p:pic>
      <p:pic>
        <p:nvPicPr>
          <p:cNvPr id="50180" name="Picture 4" descr="http://postfiles11.naver.net/20111220_234/hbs_kimchi_1324377775461E9Q6w_JPEG/godo_co_kr_20111220_194144.jpg?type=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357298"/>
            <a:ext cx="3528392" cy="2647766"/>
          </a:xfrm>
          <a:prstGeom prst="rect">
            <a:avLst/>
          </a:prstGeom>
          <a:noFill/>
        </p:spPr>
      </p:pic>
      <p:pic>
        <p:nvPicPr>
          <p:cNvPr id="50182" name="Picture 6" descr="http://postfiles10.naver.net/20111221_249/hbs_kimchi_1324434499419lVHbC_JPEG/godo_co_kr_20111220_194125.jpg?type=w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357318"/>
            <a:ext cx="3528392" cy="2719754"/>
          </a:xfrm>
          <a:prstGeom prst="rect">
            <a:avLst/>
          </a:prstGeom>
          <a:noFill/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단백질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아교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아교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827584" y="1988840"/>
            <a:ext cx="6408712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4400" dirty="0" smtClean="0"/>
              <a:t>건조된 분말을 물에 섞고 녹여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사용</a:t>
            </a:r>
            <a:endParaRPr lang="en-US" altLang="ko-KR" sz="4400" dirty="0" smtClean="0"/>
          </a:p>
          <a:p>
            <a:pPr>
              <a:buNone/>
            </a:pPr>
            <a:endParaRPr lang="en-US" altLang="ko-KR" sz="4400" dirty="0" smtClean="0"/>
          </a:p>
          <a:p>
            <a:pPr>
              <a:buNone/>
            </a:pPr>
            <a:r>
              <a:rPr lang="ko-KR" altLang="en-US" sz="4400" dirty="0" smtClean="0"/>
              <a:t>사용할 동안 따뜻함을 유지</a:t>
            </a:r>
            <a:endParaRPr lang="en-US" altLang="ko-KR" sz="4400" dirty="0" smtClean="0"/>
          </a:p>
          <a:p>
            <a:pPr>
              <a:buNone/>
            </a:pPr>
            <a:endParaRPr lang="en-US" altLang="ko-KR" sz="4400" dirty="0" smtClean="0"/>
          </a:p>
          <a:p>
            <a:pPr>
              <a:buNone/>
            </a:pPr>
            <a:r>
              <a:rPr lang="ko-KR" altLang="en-US" sz="4400" dirty="0" smtClean="0"/>
              <a:t>상온 </a:t>
            </a:r>
            <a:r>
              <a:rPr lang="ko-KR" altLang="en-US" sz="4400" dirty="0" err="1" smtClean="0"/>
              <a:t>경화형으로</a:t>
            </a:r>
            <a:r>
              <a:rPr lang="ko-KR" altLang="en-US" sz="4400" dirty="0" smtClean="0"/>
              <a:t> 온도 변화에 민감함</a:t>
            </a:r>
            <a:endParaRPr lang="ko-KR" altLang="en-US" sz="4400" dirty="0"/>
          </a:p>
        </p:txBody>
      </p:sp>
      <p:sp>
        <p:nvSpPr>
          <p:cNvPr id="5" name="직사각형 4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단백질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아교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아교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5805264"/>
            <a:ext cx="8229600" cy="4649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o-KR" altLang="en-US" sz="4000" dirty="0" smtClean="0"/>
              <a:t>자개농 제작에 널리 이용</a:t>
            </a:r>
            <a:endParaRPr lang="ko-KR" altLang="en-US" sz="4000" dirty="0"/>
          </a:p>
        </p:txBody>
      </p:sp>
      <p:pic>
        <p:nvPicPr>
          <p:cNvPr id="97282" name="Picture 2" descr="http://postfiles9.naver.net/20091203_72/lnj2452_12598331080421yJBp_jpg/a0103258_497b6e1d4e9cd_lnj2452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054" y="1450056"/>
            <a:ext cx="5429250" cy="4067176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단백질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아교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대두 접착제</a:t>
            </a:r>
            <a:endParaRPr lang="ko-KR" altLang="en-US" dirty="0"/>
          </a:p>
        </p:txBody>
      </p:sp>
      <p:pic>
        <p:nvPicPr>
          <p:cNvPr id="94212" name="Picture 4" descr="콩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422" y="1584176"/>
            <a:ext cx="5362874" cy="3573016"/>
          </a:xfrm>
          <a:prstGeom prst="rect">
            <a:avLst/>
          </a:prstGeom>
          <a:noFill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539552" y="5373216"/>
            <a:ext cx="8229600" cy="12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ko-KR" altLang="en-US" sz="3600" dirty="0" smtClean="0">
                <a:latin typeface="+mn-ea"/>
              </a:rPr>
              <a:t>대두 단백질을 중성이나 알칼리상태에서</a:t>
            </a:r>
            <a:endParaRPr lang="en-US" altLang="ko-KR" sz="3600" dirty="0" smtClean="0">
              <a:latin typeface="+mn-ea"/>
            </a:endParaRPr>
          </a:p>
          <a:p>
            <a:pPr algn="ctr">
              <a:buNone/>
            </a:pPr>
            <a:r>
              <a:rPr lang="ko-KR" altLang="en-US" sz="3600" dirty="0" smtClean="0">
                <a:latin typeface="+mn-ea"/>
              </a:rPr>
              <a:t>추출하고 알칼리에서 분산시켜 제조한 접착제</a:t>
            </a:r>
            <a:endParaRPr lang="en-US" altLang="ko-KR" sz="3600" dirty="0" smtClean="0">
              <a:latin typeface="+mn-ea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단백질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lang="ko-KR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j-cs"/>
              </a:rPr>
              <a:t>콩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대두 접착제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827584" y="1916832"/>
            <a:ext cx="9144000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600" dirty="0" smtClean="0"/>
              <a:t>냉수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가성소다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석회 및 기타 화학첨가제와 섞어 상온에서</a:t>
            </a:r>
            <a:endParaRPr lang="en-US" altLang="ko-KR" sz="3600" dirty="0" smtClean="0"/>
          </a:p>
          <a:p>
            <a:pPr>
              <a:buNone/>
            </a:pPr>
            <a:r>
              <a:rPr lang="ko-KR" altLang="en-US" sz="3600" dirty="0" smtClean="0"/>
              <a:t>도포</a:t>
            </a:r>
            <a:r>
              <a:rPr lang="en-US" altLang="ko-KR" sz="3600" dirty="0" smtClean="0"/>
              <a:t>, </a:t>
            </a:r>
            <a:r>
              <a:rPr lang="ko-KR" altLang="en-US" sz="3600" dirty="0" err="1" smtClean="0"/>
              <a:t>압체하여</a:t>
            </a:r>
            <a:r>
              <a:rPr lang="ko-KR" altLang="en-US" sz="3600" dirty="0" smtClean="0"/>
              <a:t> 사용</a:t>
            </a:r>
            <a:endParaRPr lang="en-US" altLang="ko-KR" sz="3600" dirty="0" smtClean="0"/>
          </a:p>
          <a:p>
            <a:pPr>
              <a:buNone/>
            </a:pPr>
            <a:endParaRPr lang="en-US" altLang="ko-KR" sz="3600" dirty="0" smtClean="0"/>
          </a:p>
          <a:p>
            <a:pPr>
              <a:buNone/>
            </a:pPr>
            <a:r>
              <a:rPr lang="ko-KR" altLang="en-US" sz="3600" dirty="0" smtClean="0"/>
              <a:t>포름알데히드를 방산하는 </a:t>
            </a:r>
            <a:r>
              <a:rPr lang="en-US" altLang="ko-KR" sz="3600" dirty="0" smtClean="0"/>
              <a:t>UF</a:t>
            </a:r>
            <a:r>
              <a:rPr lang="ko-KR" altLang="en-US" sz="3600" dirty="0" smtClean="0"/>
              <a:t>접착제나 </a:t>
            </a:r>
            <a:r>
              <a:rPr lang="en-US" altLang="ko-KR" sz="3600" dirty="0" smtClean="0"/>
              <a:t>MF</a:t>
            </a:r>
            <a:r>
              <a:rPr lang="ko-KR" altLang="en-US" sz="3600" dirty="0" smtClean="0"/>
              <a:t>접착제 대체 가능</a:t>
            </a:r>
            <a:endParaRPr lang="en-US" altLang="ko-KR" sz="3600" dirty="0" smtClean="0"/>
          </a:p>
          <a:p>
            <a:pPr>
              <a:buNone/>
            </a:pPr>
            <a:endParaRPr lang="en-US" altLang="ko-KR" sz="3600" dirty="0" smtClean="0"/>
          </a:p>
          <a:p>
            <a:pPr>
              <a:buNone/>
            </a:pPr>
            <a:r>
              <a:rPr lang="ko-KR" altLang="en-US" sz="3600" dirty="0" err="1" smtClean="0"/>
              <a:t>석유계</a:t>
            </a:r>
            <a:r>
              <a:rPr lang="ko-KR" altLang="en-US" sz="3600" dirty="0" smtClean="0"/>
              <a:t> 접착제 대신 생산 가능</a:t>
            </a:r>
            <a:endParaRPr lang="ko-KR" altLang="en-US" sz="3600" dirty="0"/>
          </a:p>
        </p:txBody>
      </p:sp>
      <p:sp>
        <p:nvSpPr>
          <p:cNvPr id="4" name="직사각형 3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단백질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lang="ko-KR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j-cs"/>
              </a:rPr>
              <a:t>콩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>
          <a:xfrm>
            <a:off x="800661" y="1722519"/>
            <a:ext cx="4853542" cy="4897595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altLang="ko-KR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altLang="ko-KR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접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착제란 무엇인가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altLang="ko-KR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altLang="ko-KR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ko-KR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천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연 접착제의 종류</a:t>
            </a:r>
            <a:endParaRPr kumimoji="0" lang="en-US" altLang="ko-KR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altLang="ko-KR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altLang="ko-KR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altLang="ko-KR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천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연 접착제의 제작</a:t>
            </a:r>
            <a:endParaRPr kumimoji="0" lang="en-US" altLang="ko-KR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altLang="ko-KR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altLang="ko-KR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altLang="ko-KR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천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연 접착제의 </a:t>
            </a:r>
            <a:r>
              <a:rPr lang="ko-KR" altLang="en-US" sz="4400" b="1" dirty="0" smtClean="0">
                <a:solidFill>
                  <a:srgbClr val="FFFFFF"/>
                </a:solidFill>
              </a:rPr>
              <a:t>전망</a:t>
            </a:r>
            <a:endParaRPr kumimoji="0" lang="en-US" altLang="ko-KR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altLang="ko-KR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altLang="ko-KR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altLang="ko-KR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참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고문헌</a:t>
            </a:r>
            <a:endParaRPr kumimoji="0" lang="en-US" altLang="ko-KR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755576" y="404664"/>
            <a:ext cx="8153400" cy="9906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목</a:t>
            </a:r>
            <a:r>
              <a:rPr kumimoji="0" lang="ko-KR" altLang="en-US" sz="8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차</a:t>
            </a:r>
            <a:endParaRPr kumimoji="0" lang="ko-KR" altLang="en-US" sz="8000" b="1" i="0" u="none" strike="noStrike" kern="1200" cap="all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#10;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0788" y="1556792"/>
            <a:ext cx="5143500" cy="3600451"/>
          </a:xfrm>
          <a:prstGeom prst="rect">
            <a:avLst/>
          </a:prstGeom>
          <a:noFill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0" y="5600997"/>
            <a:ext cx="9144000" cy="12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ko-KR" altLang="en-US" sz="3200" dirty="0" err="1" smtClean="0"/>
              <a:t>카제인을</a:t>
            </a:r>
            <a:r>
              <a:rPr lang="ko-KR" altLang="en-US" sz="3200" dirty="0" smtClean="0"/>
              <a:t> 자연상태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또는 산을 첨가하여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침전시킨 </a:t>
            </a:r>
            <a:r>
              <a:rPr lang="ko-KR" altLang="en-US" sz="3200" dirty="0" err="1" smtClean="0"/>
              <a:t>응고물로</a:t>
            </a:r>
            <a:r>
              <a:rPr lang="ko-KR" altLang="en-US" sz="3200" dirty="0" smtClean="0"/>
              <a:t> 제조한 접착제</a:t>
            </a:r>
            <a:endParaRPr lang="ko-KR" altLang="en-US" sz="3200" dirty="0"/>
          </a:p>
        </p:txBody>
      </p:sp>
      <p:sp>
        <p:nvSpPr>
          <p:cNvPr id="10" name="직사각형 9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단백질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lang="ko-KR" altLang="en-US" sz="4800" b="1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j-cs"/>
              </a:rPr>
              <a:t>카제인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860032" y="3501008"/>
            <a:ext cx="4114800" cy="22651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4000" dirty="0" smtClean="0"/>
              <a:t>저온에 강한 성질이 있어</a:t>
            </a:r>
            <a:endParaRPr lang="en-US" altLang="ko-KR" sz="4000" dirty="0" smtClean="0"/>
          </a:p>
          <a:p>
            <a:pPr>
              <a:buNone/>
            </a:pPr>
            <a:r>
              <a:rPr lang="ko-KR" altLang="en-US" sz="4000" dirty="0" smtClean="0"/>
              <a:t>와인라벨용으로 이용</a:t>
            </a:r>
          </a:p>
        </p:txBody>
      </p:sp>
      <p:pic>
        <p:nvPicPr>
          <p:cNvPr id="96258" name="Picture 2" descr="http://dbscthumb.phinf.naver.net/0751_000_1/20120731044927408_ZYJ4D3U0R.jpg/51035_l.jpg?type=m935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1484784"/>
            <a:ext cx="3131840" cy="4697761"/>
          </a:xfrm>
          <a:prstGeom prst="rect">
            <a:avLst/>
          </a:prstGeom>
          <a:noFill/>
        </p:spPr>
      </p:pic>
      <p:sp>
        <p:nvSpPr>
          <p:cNvPr id="6" name="왼쪽 화살표 5"/>
          <p:cNvSpPr/>
          <p:nvPr/>
        </p:nvSpPr>
        <p:spPr>
          <a:xfrm>
            <a:off x="3059832" y="3429000"/>
            <a:ext cx="1512168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도넛 6"/>
          <p:cNvSpPr/>
          <p:nvPr/>
        </p:nvSpPr>
        <p:spPr>
          <a:xfrm>
            <a:off x="1115616" y="3284984"/>
            <a:ext cx="1656184" cy="1656184"/>
          </a:xfrm>
          <a:prstGeom prst="donut">
            <a:avLst>
              <a:gd name="adj" fmla="val 53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단백질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lang="ko-KR" altLang="en-US" sz="4800" b="1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j-cs"/>
              </a:rPr>
              <a:t>카제인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혈액 접착제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8766048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4000" dirty="0" smtClean="0"/>
              <a:t>도축작업의 부산물에 생기는 혈액으로 제조한 접착제</a:t>
            </a:r>
            <a:endParaRPr lang="ko-KR" altLang="en-US" sz="4000" dirty="0"/>
          </a:p>
        </p:txBody>
      </p:sp>
      <p:sp>
        <p:nvSpPr>
          <p:cNvPr id="5" name="직사각형 4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단백질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lang="ko-KR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j-cs"/>
              </a:rPr>
              <a:t>혈액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pic>
        <p:nvPicPr>
          <p:cNvPr id="8" name="그림 7" descr="dddddqqqq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9040"/>
            <a:ext cx="4572000" cy="3068960"/>
          </a:xfrm>
          <a:prstGeom prst="rect">
            <a:avLst/>
          </a:prstGeom>
        </p:spPr>
      </p:pic>
      <p:pic>
        <p:nvPicPr>
          <p:cNvPr id="9" name="그림 8" descr="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89040"/>
            <a:ext cx="4572000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혈액 접착제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827584" y="2276872"/>
            <a:ext cx="8100392" cy="35283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ko-KR" altLang="en-US" sz="4000" dirty="0" smtClean="0"/>
              <a:t>냉수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가성소다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석회 및 기타 화학첨가제와 섞어 </a:t>
            </a:r>
            <a:endParaRPr lang="en-US" altLang="ko-KR" sz="4000" dirty="0" smtClean="0"/>
          </a:p>
          <a:p>
            <a:pPr>
              <a:buNone/>
            </a:pPr>
            <a:r>
              <a:rPr lang="ko-KR" altLang="en-US" sz="4000" dirty="0" smtClean="0"/>
              <a:t>   상온에서 제작하여 사용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또는</a:t>
            </a:r>
            <a:r>
              <a:rPr lang="en-US" altLang="ko-KR" sz="4000" dirty="0" smtClean="0"/>
              <a:t> 115</a:t>
            </a:r>
            <a:r>
              <a:rPr lang="ko-KR" altLang="en-US" sz="4000" dirty="0" smtClean="0"/>
              <a:t>℃이상에서 </a:t>
            </a:r>
            <a:endParaRPr lang="en-US" altLang="ko-KR" sz="4000" dirty="0" smtClean="0"/>
          </a:p>
          <a:p>
            <a:pPr>
              <a:buNone/>
            </a:pPr>
            <a:r>
              <a:rPr lang="ko-KR" altLang="en-US" sz="4000" dirty="0" smtClean="0"/>
              <a:t>       </a:t>
            </a:r>
            <a:r>
              <a:rPr lang="ko-KR" altLang="en-US" sz="4000" dirty="0" err="1" smtClean="0"/>
              <a:t>열압하여</a:t>
            </a:r>
            <a:r>
              <a:rPr lang="ko-KR" altLang="en-US" sz="4000" dirty="0" smtClean="0"/>
              <a:t> 사용</a:t>
            </a:r>
            <a:endParaRPr lang="en-US" altLang="ko-KR" sz="4000" dirty="0" smtClean="0"/>
          </a:p>
          <a:p>
            <a:pPr>
              <a:buNone/>
            </a:pPr>
            <a:endParaRPr lang="en-US" altLang="ko-KR" sz="4000" dirty="0" smtClean="0"/>
          </a:p>
          <a:p>
            <a:pPr>
              <a:buNone/>
            </a:pPr>
            <a:r>
              <a:rPr lang="ko-KR" altLang="en-US" sz="4000" dirty="0" err="1" smtClean="0"/>
              <a:t>카제인</a:t>
            </a:r>
            <a:r>
              <a:rPr lang="ko-KR" altLang="en-US" sz="4000" dirty="0" smtClean="0"/>
              <a:t> 접착제에 비해 강도가 낮지만 내수성이 매우 높음</a:t>
            </a:r>
            <a:endParaRPr lang="ko-KR" altLang="en-US" sz="4000" dirty="0"/>
          </a:p>
        </p:txBody>
      </p:sp>
      <p:sp>
        <p:nvSpPr>
          <p:cNvPr id="4" name="직사각형 3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단백질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lang="ko-KR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j-cs"/>
              </a:rPr>
              <a:t>혈액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83568" y="2060848"/>
            <a:ext cx="8766048" cy="1728192"/>
          </a:xfrm>
        </p:spPr>
        <p:txBody>
          <a:bodyPr/>
          <a:lstStyle/>
          <a:p>
            <a:pPr>
              <a:buNone/>
            </a:pPr>
            <a:r>
              <a:rPr lang="ko-KR" altLang="en-US" sz="4000" dirty="0" smtClean="0"/>
              <a:t>천연 아스팔트 성분의 자작나무 타르로 제작한 접착제</a:t>
            </a:r>
            <a:endParaRPr lang="en-US" altLang="ko-KR" sz="4000" dirty="0" smtClean="0"/>
          </a:p>
          <a:p>
            <a:pPr>
              <a:buNone/>
            </a:pPr>
            <a:endParaRPr lang="en-US" altLang="ko-KR" sz="4000" dirty="0" smtClean="0"/>
          </a:p>
          <a:p>
            <a:pPr>
              <a:buNone/>
            </a:pPr>
            <a:endParaRPr lang="en-US" altLang="ko-KR" sz="4000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j-cs"/>
              </a:rPr>
              <a:t>목재부산물</a:t>
            </a:r>
            <a:r>
              <a:rPr lang="en-US" altLang="ko-K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(</a:t>
            </a:r>
            <a:r>
              <a:rPr lang="ko-KR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타르</a:t>
            </a:r>
            <a:r>
              <a:rPr lang="en-US" altLang="ko-K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)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01008"/>
            <a:ext cx="457199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115616" y="1772816"/>
            <a:ext cx="8766048" cy="3816424"/>
          </a:xfrm>
        </p:spPr>
        <p:txBody>
          <a:bodyPr/>
          <a:lstStyle/>
          <a:p>
            <a:pPr>
              <a:buNone/>
            </a:pPr>
            <a:r>
              <a:rPr lang="ko-KR" altLang="en-US" sz="4400" b="1" dirty="0" smtClean="0"/>
              <a:t>구</a:t>
            </a:r>
            <a:r>
              <a:rPr lang="ko-KR" altLang="en-US" sz="4000" dirty="0" smtClean="0"/>
              <a:t>석기 시대부터 접착제로 사용</a:t>
            </a:r>
            <a:endParaRPr lang="en-US" altLang="ko-KR" sz="4000" dirty="0" smtClean="0"/>
          </a:p>
          <a:p>
            <a:pPr>
              <a:buNone/>
            </a:pPr>
            <a:endParaRPr lang="en-US" altLang="ko-KR" sz="4000" dirty="0" smtClean="0"/>
          </a:p>
          <a:p>
            <a:pPr>
              <a:buNone/>
            </a:pPr>
            <a:r>
              <a:rPr lang="ko-KR" altLang="en-US" sz="4400" b="1" dirty="0" smtClean="0"/>
              <a:t>상</a:t>
            </a:r>
            <a:r>
              <a:rPr lang="ko-KR" altLang="en-US" sz="4000" dirty="0" smtClean="0"/>
              <a:t>온 </a:t>
            </a:r>
            <a:r>
              <a:rPr lang="ko-KR" altLang="en-US" sz="4000" dirty="0" err="1" smtClean="0"/>
              <a:t>경화형으로</a:t>
            </a:r>
            <a:r>
              <a:rPr lang="ko-KR" altLang="en-US" sz="4000" dirty="0" smtClean="0"/>
              <a:t> 온도 변화에 민감함</a:t>
            </a:r>
            <a:endParaRPr lang="en-US" altLang="ko-KR" sz="4000" dirty="0" smtClean="0"/>
          </a:p>
          <a:p>
            <a:pPr>
              <a:buNone/>
            </a:pPr>
            <a:endParaRPr lang="en-US" altLang="ko-KR" sz="4000" dirty="0" smtClean="0"/>
          </a:p>
          <a:p>
            <a:pPr>
              <a:buNone/>
            </a:pPr>
            <a:r>
              <a:rPr lang="ko-KR" altLang="en-US" sz="4400" b="1" dirty="0" smtClean="0"/>
              <a:t>강</a:t>
            </a:r>
            <a:r>
              <a:rPr lang="ko-KR" altLang="en-US" sz="4000" dirty="0" smtClean="0"/>
              <a:t>도가 강하여 깨지는 현상이 없음</a:t>
            </a:r>
            <a:endParaRPr lang="en-US" altLang="ko-KR" sz="4000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j-cs"/>
              </a:rPr>
              <a:t>목재부산물</a:t>
            </a:r>
            <a:r>
              <a:rPr lang="en-US" altLang="ko-K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(</a:t>
            </a:r>
            <a:r>
              <a:rPr lang="ko-KR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타르</a:t>
            </a:r>
            <a:r>
              <a:rPr lang="en-US" altLang="ko-K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)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714348" y="1785926"/>
            <a:ext cx="7772400" cy="14700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6000" b="1" dirty="0" smtClean="0">
                <a:latin typeface="+mj-ea"/>
                <a:ea typeface="+mj-ea"/>
              </a:rPr>
              <a:t>3</a:t>
            </a:r>
            <a:r>
              <a:rPr lang="en-US" altLang="ko-KR" sz="4800" dirty="0" smtClean="0">
                <a:latin typeface="+mj-ea"/>
                <a:ea typeface="+mj-ea"/>
              </a:rPr>
              <a:t> .</a:t>
            </a:r>
            <a:r>
              <a:rPr lang="ko-KR" altLang="en-US" sz="4800" dirty="0" smtClean="0">
                <a:latin typeface="+mj-ea"/>
                <a:ea typeface="+mj-ea"/>
              </a:rPr>
              <a:t>천연접착제의 제작</a:t>
            </a:r>
            <a:endParaRPr kumimoji="0" lang="ko-KR" altLang="en-US" sz="48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3520" y="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u="sng" dirty="0" err="1" smtClean="0"/>
              <a:t>카제인</a:t>
            </a:r>
            <a:r>
              <a:rPr lang="ko-KR" altLang="en-US" sz="4800" u="sng" dirty="0" smtClean="0"/>
              <a:t> 접착제 만들기</a:t>
            </a:r>
            <a:endParaRPr lang="ko-KR" altLang="en-US" sz="4800" u="sng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90088" y="1052736"/>
            <a:ext cx="2160240" cy="158417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2644280" y="1052736"/>
            <a:ext cx="2160240" cy="158417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5157944" y="1052736"/>
            <a:ext cx="2160240" cy="158417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4211456" y="2924944"/>
            <a:ext cx="2160240" cy="158417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6831544" y="2880232"/>
            <a:ext cx="2160240" cy="1584176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619672" y="2924944"/>
            <a:ext cx="2160240" cy="1584176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22832" y="4869160"/>
            <a:ext cx="2160240" cy="1584176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678608" y="4869160"/>
            <a:ext cx="2160240" cy="1584176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198888" y="4869160"/>
            <a:ext cx="2160240" cy="1584176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2277624" y="1628800"/>
            <a:ext cx="288032" cy="504056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4811552" y="1628800"/>
            <a:ext cx="288032" cy="504056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10800000">
            <a:off x="6426792" y="3384288"/>
            <a:ext cx="360040" cy="504056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 rot="10800000">
            <a:off x="3820856" y="3429000"/>
            <a:ext cx="360040" cy="504056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2295040" y="5373216"/>
            <a:ext cx="288032" cy="504056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4852496" y="5373216"/>
            <a:ext cx="288032" cy="504056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완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9" y="0"/>
            <a:ext cx="91817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714348" y="1785926"/>
            <a:ext cx="7772400" cy="14700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6000" b="1" dirty="0" smtClean="0">
                <a:latin typeface="+mj-ea"/>
                <a:ea typeface="+mj-ea"/>
              </a:rPr>
              <a:t>4</a:t>
            </a:r>
            <a:r>
              <a:rPr lang="en-US" altLang="ko-KR" sz="4800" dirty="0" smtClean="0">
                <a:latin typeface="+mj-ea"/>
                <a:ea typeface="+mj-ea"/>
              </a:rPr>
              <a:t> .</a:t>
            </a:r>
            <a:r>
              <a:rPr lang="ko-KR" altLang="en-US" sz="4800" dirty="0" smtClean="0">
                <a:latin typeface="+mj-ea"/>
                <a:ea typeface="+mj-ea"/>
              </a:rPr>
              <a:t>천연접착제의 전망</a:t>
            </a:r>
            <a:endParaRPr kumimoji="0" lang="ko-KR" altLang="en-US" sz="48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714348" y="1785926"/>
            <a:ext cx="7772400" cy="14700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6000" b="1" dirty="0" smtClean="0">
                <a:latin typeface="+mj-ea"/>
                <a:ea typeface="+mj-ea"/>
              </a:rPr>
              <a:t>1</a:t>
            </a:r>
            <a:r>
              <a:rPr lang="en-US" altLang="ko-KR" sz="4800" dirty="0" smtClean="0">
                <a:latin typeface="+mj-ea"/>
                <a:ea typeface="+mj-ea"/>
              </a:rPr>
              <a:t> .</a:t>
            </a:r>
            <a:r>
              <a:rPr lang="ko-KR" altLang="en-US" sz="4800" dirty="0" smtClean="0">
                <a:latin typeface="+mj-ea"/>
                <a:ea typeface="+mj-ea"/>
              </a:rPr>
              <a:t>접착제란 무엇인가</a:t>
            </a:r>
            <a:r>
              <a:rPr lang="en-US" altLang="ko-KR" sz="4800" dirty="0" smtClean="0">
                <a:latin typeface="+mj-ea"/>
                <a:ea typeface="+mj-ea"/>
              </a:rPr>
              <a:t>?</a:t>
            </a:r>
            <a:endParaRPr kumimoji="0" lang="ko-KR" altLang="en-US" sz="48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 smtClean="0"/>
              <a:t>앞으로의 </a:t>
            </a:r>
            <a:r>
              <a:rPr lang="ko-KR" altLang="en-US" sz="7200" u="sng" dirty="0" smtClean="0">
                <a:solidFill>
                  <a:schemeClr val="bg2">
                    <a:lumMod val="50000"/>
                  </a:schemeClr>
                </a:solidFill>
              </a:rPr>
              <a:t>전망</a:t>
            </a:r>
            <a:r>
              <a:rPr lang="en-US" altLang="ko-KR" sz="7200" dirty="0" smtClean="0">
                <a:solidFill>
                  <a:schemeClr val="bg2">
                    <a:lumMod val="50000"/>
                  </a:schemeClr>
                </a:solidFill>
              </a:rPr>
              <a:t>..</a:t>
            </a:r>
            <a:endParaRPr lang="ko-KR" alt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132856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4400" b="1" u="sng" dirty="0" smtClean="0">
                <a:solidFill>
                  <a:srgbClr val="92D050"/>
                </a:solidFill>
              </a:rPr>
              <a:t>사람</a:t>
            </a:r>
            <a:r>
              <a:rPr lang="ko-KR" altLang="en-US" sz="3600" dirty="0" smtClean="0"/>
              <a:t>과 관련된 </a:t>
            </a:r>
            <a:r>
              <a:rPr lang="ko-KR" altLang="en-US" sz="3600" dirty="0" err="1" smtClean="0"/>
              <a:t>모든것에</a:t>
            </a:r>
            <a:r>
              <a:rPr lang="ko-KR" altLang="en-US" sz="3600" dirty="0" smtClean="0"/>
              <a:t> 적용될 전망</a:t>
            </a:r>
            <a:endParaRPr lang="en-US" altLang="ko-KR" sz="3600" dirty="0" smtClean="0"/>
          </a:p>
          <a:p>
            <a:r>
              <a:rPr lang="ko-KR" altLang="en-US" sz="3600" dirty="0" smtClean="0"/>
              <a:t>      특히 인체와 관련된 </a:t>
            </a:r>
            <a:r>
              <a:rPr lang="ko-KR" altLang="en-US" sz="3600" u="sng" dirty="0" err="1" smtClean="0"/>
              <a:t>의료용접착제</a:t>
            </a:r>
            <a:r>
              <a:rPr lang="ko-KR" altLang="en-US" sz="3600" dirty="0" err="1" smtClean="0"/>
              <a:t>의</a:t>
            </a:r>
            <a:r>
              <a:rPr lang="ko-KR" altLang="en-US" sz="3600" dirty="0" smtClean="0"/>
              <a:t> 관심 높음</a:t>
            </a:r>
            <a:endParaRPr lang="ko-KR" alt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663280" y="4293096"/>
            <a:ext cx="6480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solidFill>
                  <a:srgbClr val="FF0000"/>
                </a:solidFill>
              </a:rPr>
              <a:t>이유</a:t>
            </a:r>
            <a:r>
              <a:rPr lang="ko-KR" altLang="en-US" dirty="0" smtClean="0"/>
              <a:t>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기존의 </a:t>
            </a:r>
            <a:r>
              <a:rPr lang="ko-KR" altLang="en-US" sz="2800" dirty="0" err="1" smtClean="0"/>
              <a:t>의료용접착제는</a:t>
            </a:r>
            <a:r>
              <a:rPr lang="ko-KR" altLang="en-US" sz="2800" dirty="0" smtClean="0"/>
              <a:t> 감염위험성과 높은 가격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낮은        </a:t>
            </a:r>
            <a:endParaRPr lang="en-US" altLang="ko-KR" sz="2800" dirty="0" smtClean="0"/>
          </a:p>
          <a:p>
            <a:r>
              <a:rPr lang="en-US" altLang="ko-KR" sz="2800" dirty="0" smtClean="0"/>
              <a:t>         </a:t>
            </a:r>
            <a:r>
              <a:rPr lang="ko-KR" altLang="en-US" sz="2800" dirty="0" smtClean="0"/>
              <a:t>접착강도가 문제시 되기 때문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95536" y="1405760"/>
            <a:ext cx="2016224" cy="158417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899592" y="3232086"/>
            <a:ext cx="2016224" cy="16288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259632" y="5084861"/>
            <a:ext cx="2016224" cy="158417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804619" y="1674036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1</a:t>
            </a:r>
            <a:r>
              <a:rPr lang="ko-KR" altLang="en-US" sz="3200" b="1" dirty="0" smtClean="0"/>
              <a:t>만 마리에서 오직 </a:t>
            </a:r>
            <a:r>
              <a:rPr lang="en-US" altLang="ko-KR" sz="3200" b="1" dirty="0" smtClean="0"/>
              <a:t>1</a:t>
            </a:r>
            <a:r>
              <a:rPr lang="ko-KR" altLang="en-US" sz="3200" b="1" dirty="0" smtClean="0"/>
              <a:t>그램만이 추출</a:t>
            </a:r>
            <a:endParaRPr lang="en-US" altLang="ko-KR" sz="3200" b="1" dirty="0" smtClean="0"/>
          </a:p>
          <a:p>
            <a:r>
              <a:rPr lang="ko-KR" altLang="en-US" sz="3200" dirty="0" smtClean="0"/>
              <a:t>       </a:t>
            </a:r>
            <a:r>
              <a:rPr lang="ko-KR" altLang="en-US" sz="3200" dirty="0" smtClean="0">
                <a:solidFill>
                  <a:srgbClr val="FF0000"/>
                </a:solidFill>
              </a:rPr>
              <a:t>가격 </a:t>
            </a:r>
            <a:r>
              <a:rPr lang="en-US" altLang="ko-KR" sz="3200" dirty="0" smtClean="0">
                <a:solidFill>
                  <a:srgbClr val="FF0000"/>
                </a:solidFill>
              </a:rPr>
              <a:t>7</a:t>
            </a:r>
            <a:r>
              <a:rPr lang="ko-KR" altLang="en-US" sz="3200" dirty="0" smtClean="0">
                <a:solidFill>
                  <a:srgbClr val="FF0000"/>
                </a:solidFill>
              </a:rPr>
              <a:t>만 오천달러란 </a:t>
            </a:r>
            <a:r>
              <a:rPr lang="ko-KR" altLang="en-US" sz="3200" dirty="0" err="1" smtClean="0">
                <a:solidFill>
                  <a:srgbClr val="FF0000"/>
                </a:solidFill>
              </a:rPr>
              <a:t>높은가격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3281" y="3514071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관절치료에 사용</a:t>
            </a:r>
            <a:endParaRPr lang="en-US" altLang="ko-KR" sz="3200" b="1" dirty="0" smtClean="0"/>
          </a:p>
          <a:p>
            <a:r>
              <a:rPr lang="ko-KR" altLang="en-US" sz="3200" dirty="0" smtClean="0"/>
              <a:t>      </a:t>
            </a:r>
            <a:r>
              <a:rPr lang="ko-KR" altLang="en-US" sz="3200" dirty="0" err="1" smtClean="0">
                <a:solidFill>
                  <a:srgbClr val="FF0000"/>
                </a:solidFill>
              </a:rPr>
              <a:t>경화되기전</a:t>
            </a:r>
            <a:r>
              <a:rPr lang="ko-KR" altLang="en-US" sz="3200" dirty="0" smtClean="0">
                <a:solidFill>
                  <a:srgbClr val="FF0000"/>
                </a:solidFill>
              </a:rPr>
              <a:t> </a:t>
            </a:r>
            <a:r>
              <a:rPr lang="ko-KR" altLang="en-US" sz="3200" dirty="0" err="1" smtClean="0">
                <a:solidFill>
                  <a:srgbClr val="FF0000"/>
                </a:solidFill>
              </a:rPr>
              <a:t>흘러나올수</a:t>
            </a:r>
            <a:r>
              <a:rPr lang="ko-KR" altLang="en-US" sz="3200" dirty="0" smtClean="0">
                <a:solidFill>
                  <a:srgbClr val="FF0000"/>
                </a:solidFill>
              </a:rPr>
              <a:t> 있음</a:t>
            </a:r>
            <a:r>
              <a:rPr lang="en-US" altLang="ko-KR" sz="3200" dirty="0" smtClean="0">
                <a:solidFill>
                  <a:srgbClr val="FF0000"/>
                </a:solidFill>
              </a:rPr>
              <a:t>, </a:t>
            </a:r>
            <a:r>
              <a:rPr lang="ko-KR" altLang="en-US" sz="3200" dirty="0" smtClean="0">
                <a:solidFill>
                  <a:srgbClr val="FF0000"/>
                </a:solidFill>
              </a:rPr>
              <a:t>폐에 침투 가능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8062" y="5314271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반고형성  </a:t>
            </a:r>
            <a:r>
              <a:rPr lang="ko-KR" altLang="en-US" sz="3200" b="1" dirty="0" err="1" smtClean="0"/>
              <a:t>뼈세포치료제</a:t>
            </a:r>
            <a:endParaRPr lang="en-US" altLang="ko-KR" sz="3200" b="1" dirty="0" smtClean="0"/>
          </a:p>
          <a:p>
            <a:r>
              <a:rPr lang="ko-KR" altLang="en-US" sz="3200" dirty="0" smtClean="0"/>
              <a:t>      </a:t>
            </a:r>
            <a:r>
              <a:rPr lang="ko-KR" altLang="en-US" sz="3200" dirty="0" smtClean="0">
                <a:solidFill>
                  <a:srgbClr val="FF0000"/>
                </a:solidFill>
              </a:rPr>
              <a:t>감염위험성</a:t>
            </a:r>
            <a:r>
              <a:rPr lang="en-US" altLang="ko-KR" sz="3200" dirty="0" smtClean="0">
                <a:solidFill>
                  <a:srgbClr val="FF0000"/>
                </a:solidFill>
              </a:rPr>
              <a:t>, </a:t>
            </a:r>
            <a:r>
              <a:rPr lang="ko-KR" altLang="en-US" sz="3200" dirty="0" smtClean="0">
                <a:solidFill>
                  <a:srgbClr val="FF0000"/>
                </a:solidFill>
              </a:rPr>
              <a:t>낮은 접착강도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1142984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현재 쓰이는 </a:t>
            </a:r>
            <a:r>
              <a:rPr kumimoji="0" lang="ko-KR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의료용접착제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177281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갯지렁이</a:t>
            </a:r>
            <a:r>
              <a:rPr lang="ko-KR" altLang="en-US" sz="3600" dirty="0" smtClean="0"/>
              <a:t>  </a:t>
            </a:r>
            <a:r>
              <a:rPr lang="en-US" altLang="ko-KR" sz="3600" dirty="0" smtClean="0"/>
              <a:t>: 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분비샘에서</a:t>
            </a:r>
            <a:r>
              <a:rPr lang="ko-KR" altLang="en-US" sz="2800" dirty="0" smtClean="0">
                <a:solidFill>
                  <a:schemeClr val="bg1"/>
                </a:solidFill>
              </a:rPr>
              <a:t> 나오는 접착물질을 이용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263691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홍합</a:t>
            </a:r>
            <a:r>
              <a:rPr lang="ko-KR" altLang="en-US" sz="3600" dirty="0" smtClean="0"/>
              <a:t>  </a:t>
            </a:r>
            <a:r>
              <a:rPr lang="en-US" altLang="ko-KR" sz="3600" dirty="0" smtClean="0"/>
              <a:t>:  </a:t>
            </a:r>
            <a:r>
              <a:rPr lang="ko-KR" altLang="en-US" sz="2800" dirty="0" smtClean="0">
                <a:solidFill>
                  <a:schemeClr val="bg1"/>
                </a:solidFill>
              </a:rPr>
              <a:t>강한 생체접착제 분비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357301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/>
              <a:t>검은과부거미</a:t>
            </a:r>
            <a:r>
              <a:rPr lang="ko-KR" altLang="en-US" sz="3600" dirty="0" smtClean="0"/>
              <a:t>  </a:t>
            </a:r>
            <a:r>
              <a:rPr lang="en-US" altLang="ko-KR" sz="3600" dirty="0" smtClean="0"/>
              <a:t>:  </a:t>
            </a:r>
            <a:r>
              <a:rPr lang="ko-KR" altLang="en-US" sz="2800" dirty="0" smtClean="0">
                <a:solidFill>
                  <a:schemeClr val="bg1"/>
                </a:solidFill>
              </a:rPr>
              <a:t>강력한 거미줄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092280" y="0"/>
            <a:ext cx="2051720" cy="141277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7092280" y="1412776"/>
            <a:ext cx="2051720" cy="13407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7092280" y="2780928"/>
            <a:ext cx="2051720" cy="134076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835696" y="443711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해조류</a:t>
            </a:r>
            <a:r>
              <a:rPr lang="ko-KR" altLang="en-US" sz="3600" dirty="0" smtClean="0"/>
              <a:t>  </a:t>
            </a:r>
            <a:r>
              <a:rPr lang="en-US" altLang="ko-KR" sz="3600" dirty="0" smtClean="0"/>
              <a:t>:  </a:t>
            </a:r>
            <a:r>
              <a:rPr lang="ko-KR" altLang="en-US" sz="2800" dirty="0" smtClean="0">
                <a:solidFill>
                  <a:schemeClr val="bg1"/>
                </a:solidFill>
              </a:rPr>
              <a:t>점액성분을 이용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092280" y="4149080"/>
            <a:ext cx="2051720" cy="134076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339752" y="522920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담쟁이덩굴</a:t>
            </a:r>
            <a:r>
              <a:rPr lang="ko-KR" altLang="en-US" sz="3600" dirty="0" smtClean="0"/>
              <a:t>  </a:t>
            </a:r>
            <a:r>
              <a:rPr lang="en-US" altLang="ko-KR" sz="3600" dirty="0" smtClean="0"/>
              <a:t>: </a:t>
            </a:r>
            <a:r>
              <a:rPr lang="ko-KR" altLang="en-US" sz="2800" dirty="0" smtClean="0">
                <a:solidFill>
                  <a:schemeClr val="bg1"/>
                </a:solidFill>
              </a:rPr>
              <a:t>벽에 붙기 위한 접착물질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092280" y="5489848"/>
            <a:ext cx="2051720" cy="136815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 smtClean="0">
                <a:solidFill>
                  <a:schemeClr val="bg1"/>
                </a:solidFill>
              </a:rPr>
              <a:t>미래의</a:t>
            </a:r>
            <a:r>
              <a:rPr lang="ko-KR" altLang="en-US" sz="7200" dirty="0" smtClean="0"/>
              <a:t> </a:t>
            </a:r>
            <a:r>
              <a:rPr lang="ko-KR" altLang="en-US" sz="7200" u="sng" dirty="0" smtClean="0">
                <a:solidFill>
                  <a:schemeClr val="bg2">
                    <a:lumMod val="50000"/>
                  </a:schemeClr>
                </a:solidFill>
              </a:rPr>
              <a:t>접착제</a:t>
            </a:r>
            <a:r>
              <a:rPr lang="en-US" altLang="ko-KR" sz="72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ko-KR" alt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908720"/>
            <a:ext cx="561662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네이버</a:t>
            </a:r>
            <a:r>
              <a:rPr lang="ko-KR" altLang="en-US" sz="2800" dirty="0" smtClean="0"/>
              <a:t> 백과사전 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err="1" smtClean="0"/>
              <a:t>위키피디아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err="1" smtClean="0"/>
              <a:t>티씨씨가</a:t>
            </a:r>
            <a:r>
              <a:rPr lang="ko-KR" altLang="en-US" sz="2800" dirty="0" smtClean="0"/>
              <a:t> 운영하는 </a:t>
            </a:r>
            <a:r>
              <a:rPr lang="ko-KR" altLang="en-US" sz="2800" dirty="0" err="1" smtClean="0"/>
              <a:t>블로그</a:t>
            </a:r>
            <a:r>
              <a:rPr lang="ko-KR" altLang="en-US" sz="2800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( </a:t>
            </a:r>
            <a:r>
              <a:rPr lang="en-US" altLang="ko-KR" dirty="0" smtClean="0">
                <a:hlinkClick r:id="rId2"/>
              </a:rPr>
              <a:t>http://tcctech.tistory.com/7</a:t>
            </a:r>
            <a:r>
              <a:rPr lang="en-US" altLang="ko-KR" dirty="0" smtClean="0"/>
              <a:t> )</a:t>
            </a:r>
          </a:p>
          <a:p>
            <a:endParaRPr lang="en-US" altLang="ko-KR" dirty="0" smtClean="0"/>
          </a:p>
          <a:p>
            <a:r>
              <a:rPr lang="ko-KR" altLang="en-US" sz="2800" dirty="0" smtClean="0"/>
              <a:t>한국목재신문</a:t>
            </a:r>
            <a:r>
              <a:rPr lang="ko-KR" altLang="en-US" dirty="0" smtClean="0"/>
              <a:t>  </a:t>
            </a:r>
            <a:r>
              <a:rPr lang="en-US" altLang="ko-KR" dirty="0" smtClean="0"/>
              <a:t>( </a:t>
            </a:r>
            <a:r>
              <a:rPr lang="en-US" altLang="ko-KR" dirty="0" smtClean="0">
                <a:hlinkClick r:id="rId3"/>
              </a:rPr>
              <a:t>http://www.woodkorea.co.kr/</a:t>
            </a:r>
            <a:r>
              <a:rPr lang="en-US" altLang="ko-KR" dirty="0" smtClean="0"/>
              <a:t> )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천연재료를 이용한 친환경접착제 </a:t>
            </a:r>
            <a:r>
              <a:rPr lang="en-US" altLang="ko-KR" sz="2800" dirty="0" smtClean="0"/>
              <a:t>( </a:t>
            </a:r>
            <a:r>
              <a:rPr lang="ko-KR" altLang="en-US" dirty="0" smtClean="0"/>
              <a:t>오진경 저술 </a:t>
            </a:r>
            <a:r>
              <a:rPr lang="en-US" altLang="ko-KR" sz="2800" dirty="0" smtClean="0"/>
              <a:t>)</a:t>
            </a:r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실험고고학 </a:t>
            </a:r>
            <a:r>
              <a:rPr lang="en-US" altLang="ko-KR" sz="2800" dirty="0" smtClean="0"/>
              <a:t>( </a:t>
            </a:r>
            <a:r>
              <a:rPr lang="en-US" altLang="ko-KR" i="1" dirty="0" smtClean="0"/>
              <a:t>blog.daum.net/</a:t>
            </a:r>
            <a:r>
              <a:rPr lang="en-US" altLang="ko-KR" i="1" dirty="0" err="1" smtClean="0"/>
              <a:t>plascamp</a:t>
            </a:r>
            <a:r>
              <a:rPr lang="en-US" altLang="ko-KR" i="1" dirty="0" smtClean="0"/>
              <a:t>/19</a:t>
            </a:r>
            <a:r>
              <a:rPr lang="en-US" altLang="ko-KR" sz="2800" dirty="0" smtClean="0"/>
              <a:t> )</a:t>
            </a:r>
          </a:p>
          <a:p>
            <a:endParaRPr lang="en-US" altLang="ko-KR" sz="2800" dirty="0" smtClean="0"/>
          </a:p>
          <a:p>
            <a:r>
              <a:rPr lang="ko-KR" altLang="en-US" sz="2800" dirty="0" err="1" smtClean="0"/>
              <a:t>목재보존학</a:t>
            </a:r>
            <a:r>
              <a:rPr lang="ko-KR" altLang="en-US" sz="2800" dirty="0" smtClean="0"/>
              <a:t> 참조 </a:t>
            </a:r>
            <a:r>
              <a:rPr lang="en-US" altLang="ko-KR" sz="2800" dirty="0" smtClean="0"/>
              <a:t>( </a:t>
            </a:r>
            <a:r>
              <a:rPr lang="ko-KR" altLang="en-US" dirty="0" smtClean="0"/>
              <a:t>오세창교수님 수업자료 </a:t>
            </a:r>
            <a:r>
              <a:rPr lang="en-US" altLang="ko-KR" sz="2800" dirty="0" smtClean="0"/>
              <a:t>)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3720" y="0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u="sng" dirty="0" smtClean="0">
                <a:solidFill>
                  <a:schemeClr val="bg2">
                    <a:lumMod val="75000"/>
                  </a:schemeClr>
                </a:solidFill>
              </a:rPr>
              <a:t>참고문헌</a:t>
            </a:r>
            <a:endParaRPr lang="ko-KR" altLang="en-US" sz="8000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2060848"/>
            <a:ext cx="64087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0" u="sng" dirty="0" smtClean="0">
                <a:solidFill>
                  <a:schemeClr val="tx2">
                    <a:lumMod val="50000"/>
                  </a:schemeClr>
                </a:solidFill>
              </a:rPr>
              <a:t>감</a:t>
            </a:r>
            <a:r>
              <a:rPr lang="ko-KR" altLang="en-US" sz="8800" dirty="0" smtClean="0"/>
              <a:t>사합니다</a:t>
            </a:r>
            <a:r>
              <a:rPr lang="en-US" altLang="ko-KR" sz="8800" dirty="0" smtClean="0"/>
              <a:t>.</a:t>
            </a:r>
            <a:endParaRPr lang="ko-KR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6136632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접착제란</a:t>
            </a:r>
            <a:r>
              <a:rPr lang="en-US" altLang="ko-K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?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874" y="2792552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물체와 물체의 표면 또는</a:t>
            </a:r>
            <a:endParaRPr lang="en-US" altLang="ko-KR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47540" y="3698100"/>
            <a:ext cx="70009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면과 면을 합쳐서 일체화하기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2430" y="4622180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위해서 쓰는 재료</a:t>
            </a:r>
            <a:endParaRPr lang="ko-KR" altLang="en-US" sz="4000" dirty="0"/>
          </a:p>
        </p:txBody>
      </p:sp>
      <p:sp>
        <p:nvSpPr>
          <p:cNvPr id="7" name="직사각형 6"/>
          <p:cNvSpPr/>
          <p:nvPr/>
        </p:nvSpPr>
        <p:spPr>
          <a:xfrm>
            <a:off x="0" y="1428736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image.postin.kr/pimg/15/2012/0614/19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71809" cy="3071810"/>
          </a:xfrm>
          <a:prstGeom prst="rect">
            <a:avLst/>
          </a:prstGeom>
          <a:noFill/>
        </p:spPr>
      </p:pic>
      <p:pic>
        <p:nvPicPr>
          <p:cNvPr id="45062" name="Picture 6" descr="http://gdimg5.gmarket.co.kr/goods_image2/middle_img/185/009/185009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0"/>
            <a:ext cx="3071802" cy="3071802"/>
          </a:xfrm>
          <a:prstGeom prst="rect">
            <a:avLst/>
          </a:prstGeom>
          <a:noFill/>
        </p:spPr>
      </p:pic>
      <p:pic>
        <p:nvPicPr>
          <p:cNvPr id="45064" name="Picture 8" descr="http://shopimage.hanmail.net/m_productimages/H109/30/H109_P_9648__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0"/>
            <a:ext cx="3214710" cy="3071810"/>
          </a:xfrm>
          <a:prstGeom prst="rect">
            <a:avLst/>
          </a:prstGeom>
          <a:noFill/>
        </p:spPr>
      </p:pic>
      <p:pic>
        <p:nvPicPr>
          <p:cNvPr id="45066" name="Picture 10" descr="http://cfile23.uf.tistory.com/image/126E2A2D4AD2C6B6585CC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47" y="3071810"/>
            <a:ext cx="5048253" cy="3786190"/>
          </a:xfrm>
          <a:prstGeom prst="rect">
            <a:avLst/>
          </a:prstGeom>
          <a:noFill/>
        </p:spPr>
      </p:pic>
      <p:pic>
        <p:nvPicPr>
          <p:cNvPr id="45068" name="Picture 12" descr="http://www.modudamall.com/moduda_img/large/200001/200039/200040/200040_090619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24944"/>
            <a:ext cx="4143372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6136632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접착제</a:t>
            </a:r>
            <a:r>
              <a:rPr lang="ko-KR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의 </a:t>
            </a:r>
            <a:r>
              <a:rPr lang="ko-KR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분류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281862" y="2420888"/>
            <a:ext cx="2786082" cy="71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천연계</a:t>
            </a:r>
            <a:endParaRPr lang="ko-KR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076056" y="2420888"/>
            <a:ext cx="2786082" cy="71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합성계</a:t>
            </a:r>
            <a:endParaRPr lang="ko-KR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5050" y="3573016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600" dirty="0" smtClean="0">
                <a:latin typeface="+mn-ea"/>
              </a:rPr>
              <a:t> </a:t>
            </a:r>
            <a:r>
              <a:rPr lang="ko-KR" altLang="en-US" sz="3600" dirty="0" smtClean="0">
                <a:latin typeface="+mn-ea"/>
              </a:rPr>
              <a:t>탄수화물</a:t>
            </a:r>
            <a:endParaRPr lang="en-US" altLang="ko-KR" sz="36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3600" dirty="0" smtClean="0"/>
              <a:t> 단백질</a:t>
            </a:r>
            <a:endParaRPr lang="en-US" altLang="ko-KR" sz="36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3600" dirty="0" smtClean="0"/>
              <a:t> 목재부산물</a:t>
            </a:r>
            <a:endParaRPr lang="en-US" altLang="ko-KR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3573016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열경화성</a:t>
            </a:r>
            <a:endParaRPr lang="en-US" altLang="ko-KR" sz="36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3600" dirty="0" smtClean="0"/>
              <a:t> 열가소성</a:t>
            </a:r>
            <a:endParaRPr lang="en-US" altLang="ko-KR" sz="3600" dirty="0" smtClean="0"/>
          </a:p>
          <a:p>
            <a:pPr>
              <a:buFont typeface="Arial" pitchFamily="34" charset="0"/>
              <a:buChar char="•"/>
            </a:pPr>
            <a:endParaRPr lang="en-US" altLang="ko-KR" sz="36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0" y="1428736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714348" y="1785926"/>
            <a:ext cx="7772400" cy="14700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6000" b="1" dirty="0" smtClean="0">
                <a:latin typeface="+mj-ea"/>
                <a:ea typeface="+mj-ea"/>
              </a:rPr>
              <a:t>2</a:t>
            </a:r>
            <a:r>
              <a:rPr lang="en-US" altLang="ko-KR" sz="4800" dirty="0" smtClean="0">
                <a:latin typeface="+mj-ea"/>
                <a:ea typeface="+mj-ea"/>
              </a:rPr>
              <a:t> .</a:t>
            </a:r>
            <a:r>
              <a:rPr lang="ko-KR" altLang="en-US" sz="4800" dirty="0" smtClean="0">
                <a:latin typeface="+mj-ea"/>
                <a:ea typeface="+mj-ea"/>
              </a:rPr>
              <a:t>천연 접착제의 종류</a:t>
            </a:r>
            <a:endParaRPr kumimoji="0" lang="ko-KR" altLang="en-US" sz="48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428736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천연접착제란</a:t>
            </a:r>
            <a:r>
              <a:rPr kumimoji="0" lang="en-US" altLang="ko-K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?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060848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가</a:t>
            </a:r>
            <a:r>
              <a:rPr lang="ko-KR" altLang="en-US" sz="3200" dirty="0" smtClean="0"/>
              <a:t>장 긴 역사를 지니고 있는 접착제</a:t>
            </a:r>
            <a:endParaRPr lang="en-US" altLang="ko-KR" sz="3200" dirty="0" smtClean="0"/>
          </a:p>
          <a:p>
            <a:r>
              <a:rPr lang="en-US" altLang="ko-KR" sz="3200" dirty="0" smtClean="0"/>
              <a:t>2</a:t>
            </a:r>
            <a:r>
              <a:rPr lang="ko-KR" altLang="en-US" sz="3200" dirty="0" smtClean="0"/>
              <a:t>차 세계 대전 이후 합성수지의 발전으로 인해 수요가 감소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r>
              <a:rPr lang="ko-KR" altLang="en-US" sz="3200" dirty="0" smtClean="0"/>
              <a:t>하지만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환경에 대한 관심과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규제의 강화로 최근 각광을 받기 시작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r>
              <a:rPr lang="ko-KR" altLang="en-US" sz="3200" b="1" dirty="0" smtClean="0"/>
              <a:t>가격이 저렴</a:t>
            </a:r>
            <a:r>
              <a:rPr lang="en-US" altLang="ko-KR" sz="3200" b="1" dirty="0" smtClean="0"/>
              <a:t> </a:t>
            </a:r>
          </a:p>
          <a:p>
            <a:r>
              <a:rPr lang="ko-KR" altLang="en-US" sz="3200" b="1" dirty="0" smtClean="0"/>
              <a:t>재생 가능</a:t>
            </a:r>
            <a:r>
              <a:rPr lang="en-US" altLang="ko-KR" sz="3200" b="1" dirty="0" smtClean="0"/>
              <a:t> </a:t>
            </a:r>
          </a:p>
          <a:p>
            <a:r>
              <a:rPr lang="ko-KR" altLang="en-US" sz="3200" b="1" dirty="0" smtClean="0"/>
              <a:t>친환경적</a:t>
            </a:r>
            <a:endParaRPr lang="en-US" altLang="ko-KR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03848" y="4941168"/>
            <a:ext cx="5112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합성수지와 혼합하여 여러 응용 분야 적용가능</a:t>
            </a:r>
            <a:endParaRPr lang="en-US" altLang="ko-KR" sz="3200" b="1" dirty="0" smtClean="0">
              <a:solidFill>
                <a:srgbClr val="FF0000"/>
              </a:solidFill>
            </a:endParaRPr>
          </a:p>
          <a:p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28736"/>
            <a:ext cx="9144000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0" y="0"/>
            <a:ext cx="61366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천연접착제의 </a:t>
            </a:r>
            <a:r>
              <a:rPr lang="ko-KR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j-cs"/>
              </a:rPr>
              <a:t>사용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988840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목재와 포장분야에서 많이 사용</a:t>
            </a:r>
            <a:endParaRPr lang="en-US" altLang="ko-KR" sz="4000" dirty="0" smtClean="0"/>
          </a:p>
          <a:p>
            <a:endParaRPr lang="en-US" altLang="ko-KR" sz="4000" dirty="0" smtClean="0"/>
          </a:p>
          <a:p>
            <a:r>
              <a:rPr lang="ko-KR" altLang="en-US" sz="4000" dirty="0" err="1" smtClean="0"/>
              <a:t>용제형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수성</a:t>
            </a:r>
            <a:r>
              <a:rPr lang="en-US" altLang="ko-KR" sz="4000" dirty="0" smtClean="0"/>
              <a:t>, </a:t>
            </a:r>
            <a:r>
              <a:rPr lang="ko-KR" altLang="en-US" sz="4000" dirty="0" err="1" smtClean="0"/>
              <a:t>핫멜트</a:t>
            </a:r>
            <a:r>
              <a:rPr lang="ko-KR" altLang="en-US" sz="4000" dirty="0" smtClean="0"/>
              <a:t> 접착제가 주로 사용</a:t>
            </a:r>
            <a:endParaRPr lang="ko-KR" altLang="en-US" sz="4000" dirty="0"/>
          </a:p>
        </p:txBody>
      </p:sp>
      <p:pic>
        <p:nvPicPr>
          <p:cNvPr id="61442" name="Picture 2" descr="http://www.babobox.co.kr/wizstock/124754666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120"/>
            <a:ext cx="3059832" cy="2348880"/>
          </a:xfrm>
          <a:prstGeom prst="rect">
            <a:avLst/>
          </a:prstGeom>
          <a:noFill/>
        </p:spPr>
      </p:pic>
      <p:pic>
        <p:nvPicPr>
          <p:cNvPr id="61446" name="Picture 6" descr="http://image.auction.co.kr/itemimage/0d/23/19/0d2319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509120"/>
            <a:ext cx="2880320" cy="2348880"/>
          </a:xfrm>
          <a:prstGeom prst="rect">
            <a:avLst/>
          </a:prstGeom>
          <a:noFill/>
        </p:spPr>
      </p:pic>
      <p:pic>
        <p:nvPicPr>
          <p:cNvPr id="61450" name="Picture 10" descr="http://cfs13.blog.daum.net/image/15/blog/2008/08/30/12/36/48b8c02053f2e&amp;filename=P08083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09120"/>
            <a:ext cx="3203848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664</Words>
  <Application>Microsoft Office PowerPoint</Application>
  <PresentationFormat>화면 슬라이드 쇼(4:3)</PresentationFormat>
  <Paragraphs>168</Paragraphs>
  <Slides>34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가을</vt:lpstr>
      <vt:lpstr>슬라이드 1</vt:lpstr>
      <vt:lpstr>슬라이드 2</vt:lpstr>
      <vt:lpstr>슬라이드 3</vt:lpstr>
      <vt:lpstr>접착제란?</vt:lpstr>
      <vt:lpstr>슬라이드 5</vt:lpstr>
      <vt:lpstr>접착제의 분류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아교(수교)</vt:lpstr>
      <vt:lpstr>아교(수교)</vt:lpstr>
      <vt:lpstr>아교(수교)</vt:lpstr>
      <vt:lpstr>대두 접착제</vt:lpstr>
      <vt:lpstr>대두 접착제</vt:lpstr>
      <vt:lpstr>슬라이드 20</vt:lpstr>
      <vt:lpstr>슬라이드 21</vt:lpstr>
      <vt:lpstr>혈액 접착제</vt:lpstr>
      <vt:lpstr>혈액 접착제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천연접착제의 종류 및 제작</dc:title>
  <dc:creator>hyuk</dc:creator>
  <cp:lastModifiedBy>sec</cp:lastModifiedBy>
  <cp:revision>92</cp:revision>
  <dcterms:created xsi:type="dcterms:W3CDTF">2012-11-19T09:34:48Z</dcterms:created>
  <dcterms:modified xsi:type="dcterms:W3CDTF">2012-11-27T02:40:33Z</dcterms:modified>
</cp:coreProperties>
</file>