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60" r:id="rId4"/>
    <p:sldId id="277" r:id="rId5"/>
    <p:sldId id="278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5" r:id="rId15"/>
    <p:sldId id="303" r:id="rId16"/>
    <p:sldId id="306" r:id="rId17"/>
    <p:sldId id="267" r:id="rId18"/>
    <p:sldId id="268" r:id="rId19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003366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78121" autoAdjust="0"/>
  </p:normalViewPr>
  <p:slideViewPr>
    <p:cSldViewPr>
      <p:cViewPr>
        <p:scale>
          <a:sx n="75" d="100"/>
          <a:sy n="75" d="100"/>
        </p:scale>
        <p:origin x="-1710" y="-15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561C8-D576-4A41-99C6-4714EFC44C38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58B70-6DC8-4BC3-A100-EA7CC015A2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2F00A-E1D1-41CD-B362-056CC74C7F9E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92DDC-3D6D-4904-8CA1-A554668C7B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rm.naver.com/entry.nhn?docId=108286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2DDC-3D6D-4904-8CA1-A554668C7B07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ko-KR" altLang="en-US" sz="1200" dirty="0" smtClean="0"/>
              <a:t>온도와 습도가 목재의 음향성에 미치는 영향을 막기 위해 도장 필요</a:t>
            </a:r>
            <a:endParaRPr lang="en-US" altLang="ko-KR" sz="1200" dirty="0" smtClean="0"/>
          </a:p>
          <a:p>
            <a:pPr>
              <a:buFontTx/>
              <a:buChar char="-"/>
            </a:pPr>
            <a:r>
              <a:rPr lang="ko-KR" altLang="en-US" sz="1200" dirty="0" smtClean="0"/>
              <a:t>과도한 도장은 진동을 억제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공진의 크기를 줄임</a:t>
            </a:r>
            <a:endParaRPr lang="en-US" altLang="ko-KR" sz="1200" dirty="0" smtClean="0"/>
          </a:p>
          <a:p>
            <a:pPr>
              <a:buFontTx/>
              <a:buChar char="-"/>
            </a:pPr>
            <a:r>
              <a:rPr lang="ko-KR" altLang="en-US" sz="1200" dirty="0" smtClean="0"/>
              <a:t>도막이 너무 연하지도 않고 너무 단단하지도 않아야 함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2DDC-3D6D-4904-8CA1-A554668C7B07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1200" b="1" kern="0" dirty="0" smtClean="0">
                <a:solidFill>
                  <a:schemeClr val="accent2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음향판재 도료를 도포한 실험 결과</a:t>
            </a:r>
            <a:endParaRPr lang="en-US" altLang="ko-KR" sz="1200" b="1" kern="0" dirty="0">
              <a:solidFill>
                <a:schemeClr val="accent2"/>
              </a:solidFill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2DDC-3D6D-4904-8CA1-A554668C7B07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화학 처리</a:t>
            </a:r>
            <a:r>
              <a:rPr lang="en-US" altLang="ko-KR" dirty="0" smtClean="0"/>
              <a:t>( </a:t>
            </a:r>
            <a:r>
              <a:rPr lang="ko-KR" altLang="en-US" dirty="0" smtClean="0"/>
              <a:t>포름알데히드 나 </a:t>
            </a:r>
            <a:r>
              <a:rPr lang="ko-KR" altLang="en-US" dirty="0" err="1" smtClean="0"/>
              <a:t>아세틸등의</a:t>
            </a:r>
            <a:r>
              <a:rPr lang="ko-KR" altLang="en-US" dirty="0" smtClean="0"/>
              <a:t> 화학 처리 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통해 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2DDC-3D6D-4904-8CA1-A554668C7B07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2DDC-3D6D-4904-8CA1-A554668C7B07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도료를 물체에 칠하여 도막을 만드는 조작을 도장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塗裝 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출처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도료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 </a:t>
            </a:r>
            <a:r>
              <a:rPr lang="ko-KR" alt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두산백과</a:t>
            </a:r>
            <a:endParaRPr lang="ko-KR" altLang="en-US" sz="120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2DDC-3D6D-4904-8CA1-A554668C7B07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b="1" dirty="0" smtClean="0"/>
              <a:t>붓 도장</a:t>
            </a:r>
            <a:endParaRPr lang="en-US" altLang="ko-KR" b="1" dirty="0" smtClean="0"/>
          </a:p>
          <a:p>
            <a:pPr>
              <a:buNone/>
            </a:pPr>
            <a:r>
              <a:rPr lang="en-US" altLang="ko-KR" sz="2600" dirty="0" smtClean="0"/>
              <a:t>	-</a:t>
            </a:r>
            <a:r>
              <a:rPr lang="ko-KR" altLang="en-US" sz="2600" dirty="0" err="1" smtClean="0"/>
              <a:t>오래전부터</a:t>
            </a:r>
            <a:r>
              <a:rPr lang="ko-KR" altLang="en-US" sz="2600" dirty="0" smtClean="0"/>
              <a:t> 사용되어 왔던 도장방법</a:t>
            </a:r>
            <a:endParaRPr lang="en-US" altLang="ko-KR" sz="2600" dirty="0" smtClean="0"/>
          </a:p>
          <a:p>
            <a:pPr>
              <a:buNone/>
            </a:pPr>
            <a:r>
              <a:rPr lang="en-US" altLang="ko-KR" sz="2600" dirty="0" smtClean="0"/>
              <a:t>	-</a:t>
            </a:r>
            <a:r>
              <a:rPr lang="ko-KR" altLang="en-US" sz="2600" dirty="0" smtClean="0"/>
              <a:t>단순한 소형도구이며 조작이 용이</a:t>
            </a:r>
            <a:endParaRPr lang="en-US" altLang="ko-KR" sz="2600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주걱도장</a:t>
            </a:r>
            <a:endParaRPr lang="en-US" altLang="ko-KR" b="1" dirty="0" smtClean="0"/>
          </a:p>
          <a:p>
            <a:pPr>
              <a:buNone/>
            </a:pPr>
            <a:r>
              <a:rPr lang="en-US" altLang="ko-KR" sz="2700" dirty="0" smtClean="0"/>
              <a:t>   </a:t>
            </a:r>
            <a:r>
              <a:rPr lang="en-US" altLang="ko-KR" sz="2600" dirty="0" smtClean="0"/>
              <a:t>-</a:t>
            </a:r>
            <a:r>
              <a:rPr lang="ko-KR" altLang="en-US" sz="2600" dirty="0" err="1" smtClean="0"/>
              <a:t>퍼티나</a:t>
            </a:r>
            <a:r>
              <a:rPr lang="ko-KR" altLang="en-US" sz="2600" dirty="0" smtClean="0"/>
              <a:t> </a:t>
            </a:r>
            <a:r>
              <a:rPr lang="ko-KR" altLang="en-US" sz="2600" dirty="0" err="1" smtClean="0"/>
              <a:t>필러도장에</a:t>
            </a:r>
            <a:r>
              <a:rPr lang="ko-KR" altLang="en-US" sz="2600" dirty="0" smtClean="0"/>
              <a:t> 주로 사용되는 것</a:t>
            </a:r>
            <a:endParaRPr lang="en-US" altLang="ko-KR" sz="2600" dirty="0" smtClean="0"/>
          </a:p>
          <a:p>
            <a:pPr>
              <a:buNone/>
            </a:pPr>
            <a:r>
              <a:rPr lang="en-US" altLang="ko-KR" sz="2600" dirty="0" smtClean="0"/>
              <a:t>   -</a:t>
            </a:r>
            <a:r>
              <a:rPr lang="ko-KR" altLang="en-US" sz="2600" dirty="0" smtClean="0"/>
              <a:t>형태 </a:t>
            </a:r>
            <a:r>
              <a:rPr lang="en-US" altLang="ko-KR" sz="2600" dirty="0" smtClean="0"/>
              <a:t>:</a:t>
            </a:r>
            <a:r>
              <a:rPr lang="ko-KR" altLang="en-US" sz="2600" dirty="0" smtClean="0"/>
              <a:t> 작업조건에 따라 다름</a:t>
            </a:r>
            <a:endParaRPr lang="en-US" altLang="ko-KR" sz="2600" dirty="0" smtClean="0"/>
          </a:p>
          <a:p>
            <a:pPr>
              <a:buNone/>
            </a:pPr>
            <a:r>
              <a:rPr lang="en-US" altLang="ko-KR" sz="2600" dirty="0" smtClean="0"/>
              <a:t>   -</a:t>
            </a:r>
            <a:r>
              <a:rPr lang="ko-KR" altLang="en-US" sz="2600" dirty="0" smtClean="0"/>
              <a:t>종류 </a:t>
            </a:r>
            <a:r>
              <a:rPr lang="en-US" altLang="ko-KR" sz="2600" dirty="0" smtClean="0"/>
              <a:t>: </a:t>
            </a:r>
            <a:r>
              <a:rPr lang="ko-KR" altLang="en-US" sz="2600" dirty="0" err="1" smtClean="0"/>
              <a:t>쇠주걱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나무주걱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고무주걱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대나무주걱</a:t>
            </a:r>
          </a:p>
          <a:p>
            <a:endParaRPr lang="en-US" altLang="ko-KR" b="1" dirty="0" smtClean="0"/>
          </a:p>
          <a:p>
            <a:r>
              <a:rPr lang="ko-KR" altLang="en-US" b="1" dirty="0" smtClean="0"/>
              <a:t>에어스프레이</a:t>
            </a:r>
            <a:endParaRPr lang="en-US" altLang="ko-KR" b="1" dirty="0" smtClean="0"/>
          </a:p>
          <a:p>
            <a:pPr>
              <a:buNone/>
            </a:pPr>
            <a:r>
              <a:rPr lang="en-US" altLang="ko-KR" sz="2800" dirty="0" smtClean="0"/>
              <a:t>	</a:t>
            </a:r>
            <a:r>
              <a:rPr lang="en-US" altLang="ko-KR" sz="2600" dirty="0" smtClean="0"/>
              <a:t>-</a:t>
            </a:r>
            <a:r>
              <a:rPr lang="ko-KR" altLang="en-US" sz="2600" dirty="0" smtClean="0"/>
              <a:t>붓 도장에 비해 작업능률이 좋음</a:t>
            </a:r>
            <a:endParaRPr lang="en-US" altLang="ko-KR" sz="2600" dirty="0" smtClean="0"/>
          </a:p>
          <a:p>
            <a:pPr>
              <a:buNone/>
            </a:pPr>
            <a:r>
              <a:rPr lang="en-US" altLang="ko-KR" sz="2600" dirty="0" smtClean="0"/>
              <a:t>	-</a:t>
            </a:r>
            <a:r>
              <a:rPr lang="ko-KR" altLang="en-US" sz="2600" dirty="0" smtClean="0"/>
              <a:t>넓은 부분에 균일하게 도장할 수 있음</a:t>
            </a:r>
            <a:endParaRPr lang="en-US" altLang="ko-KR" sz="2600" dirty="0" smtClean="0"/>
          </a:p>
          <a:p>
            <a:pPr>
              <a:buNone/>
            </a:pPr>
            <a:r>
              <a:rPr lang="en-US" altLang="ko-KR" sz="2600" dirty="0" smtClean="0"/>
              <a:t>	-</a:t>
            </a:r>
            <a:r>
              <a:rPr lang="ko-KR" altLang="en-US" sz="2600" dirty="0" smtClean="0"/>
              <a:t>현재 </a:t>
            </a:r>
            <a:r>
              <a:rPr lang="en-US" altLang="ko-KR" sz="2600" dirty="0" smtClean="0"/>
              <a:t>80~90%</a:t>
            </a:r>
            <a:r>
              <a:rPr lang="ko-KR" altLang="en-US" sz="2600" dirty="0" smtClean="0"/>
              <a:t>가 이 도장법을 사용함</a:t>
            </a:r>
            <a:endParaRPr lang="en-US" altLang="ko-KR" sz="2600" dirty="0" smtClean="0"/>
          </a:p>
          <a:p>
            <a:pPr>
              <a:buNone/>
            </a:pPr>
            <a:r>
              <a:rPr lang="en-US" altLang="ko-KR" sz="2600" dirty="0" smtClean="0"/>
              <a:t>	-</a:t>
            </a:r>
            <a:r>
              <a:rPr lang="ko-KR" altLang="en-US" sz="2600" dirty="0" smtClean="0"/>
              <a:t>가장 보편적인 도장방법에 속함</a:t>
            </a:r>
          </a:p>
          <a:p>
            <a:pPr lvl="1"/>
            <a:endParaRPr lang="ko-KR" altLang="en-US" sz="26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2DDC-3D6D-4904-8CA1-A554668C7B07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위 과정은 </a:t>
            </a:r>
            <a:r>
              <a:rPr lang="ko-KR" altLang="en-US" dirty="0" err="1" smtClean="0"/>
              <a:t>락커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피시쉬를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한과정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2DDC-3D6D-4904-8CA1-A554668C7B07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악기의 음향이나 음질의 변질 및 손상을 최소화함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외부의 충격이나 마찰로부터 악기를 보호하여 내구성을 증진시킴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악기의 외관을 보다 미려하게 하기 위함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2DDC-3D6D-4904-8CA1-A554668C7B07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종래</a:t>
            </a:r>
            <a:r>
              <a:rPr lang="en-US" altLang="ko-KR" dirty="0" smtClean="0"/>
              <a:t>:</a:t>
            </a:r>
            <a:r>
              <a:rPr lang="ko-KR" altLang="en-US" sz="1200" kern="1200" dirty="0" smtClean="0"/>
              <a:t>알코올 등과 같은 극성용매에 곤충의  분비물인 </a:t>
            </a:r>
            <a:r>
              <a:rPr lang="ko-KR" altLang="en-US" sz="1200" kern="1200" dirty="0" err="1" smtClean="0"/>
              <a:t>셀락과</a:t>
            </a:r>
            <a:r>
              <a:rPr lang="ko-KR" altLang="en-US" sz="1200" kern="1200" dirty="0" smtClean="0"/>
              <a:t> 함께 수종의 천연물 질을 용해한 것을 사용해 왔음</a:t>
            </a:r>
          </a:p>
          <a:p>
            <a:pPr latinLnBrk="1"/>
            <a:r>
              <a:rPr lang="ko-KR" altLang="en-US" dirty="0" smtClean="0"/>
              <a:t>근래</a:t>
            </a:r>
            <a:r>
              <a:rPr lang="en-US" altLang="ko-KR" dirty="0" smtClean="0"/>
              <a:t>:</a:t>
            </a:r>
            <a:r>
              <a:rPr lang="ko-KR" altLang="en-US" dirty="0" smtClean="0"/>
              <a:t>전문 연주가용 고급 수제품</a:t>
            </a:r>
            <a:endParaRPr lang="en-US" altLang="ko-KR" dirty="0" smtClean="0"/>
          </a:p>
          <a:p>
            <a:pPr latinLnBrk="1"/>
            <a:r>
              <a:rPr lang="ko-KR" altLang="en-US" sz="1200" kern="1200" dirty="0" smtClean="0"/>
              <a:t>대량생산을 목적으로 하는 제품에는 니트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2DDC-3D6D-4904-8CA1-A554668C7B07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재료</a:t>
            </a:r>
            <a:r>
              <a:rPr lang="en-US" altLang="ko-KR" dirty="0" smtClean="0"/>
              <a:t>:</a:t>
            </a:r>
            <a:r>
              <a:rPr lang="en-US" altLang="ko-KR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옻나무에서 얻어진 옻칠과 </a:t>
            </a:r>
            <a:r>
              <a:rPr lang="ko-KR" altLang="en-US" sz="1200" kern="120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테레핀유</a:t>
            </a:r>
            <a:r>
              <a:rPr lang="ko-KR" altLang="en-US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또는 </a:t>
            </a:r>
            <a:r>
              <a:rPr lang="ko-KR" altLang="en-US" sz="1200" kern="120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초산아밀에서</a:t>
            </a:r>
            <a:r>
              <a:rPr lang="ko-KR" altLang="en-US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선택되는 용재 및 숯가루로 이루어짐</a:t>
            </a:r>
            <a:r>
              <a:rPr lang="en-US" altLang="ko-KR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옻칠을 주재료로 하는 통상의 악기 도장용 </a:t>
            </a:r>
            <a:r>
              <a:rPr lang="ko-KR" altLang="en-US" sz="1200" kern="120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도료조성물에</a:t>
            </a:r>
            <a:r>
              <a:rPr lang="ko-KR" altLang="en-US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숯가루를 더 첨가하여 포함되도록 한 것이 특징</a:t>
            </a:r>
            <a:endParaRPr lang="en-US" altLang="ko-KR" sz="1200" kern="12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효과</a:t>
            </a:r>
            <a:r>
              <a:rPr lang="en-US" altLang="ko-KR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; -</a:t>
            </a:r>
            <a:r>
              <a:rPr lang="ko-KR" altLang="en-US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소리의 </a:t>
            </a:r>
            <a:r>
              <a:rPr lang="ko-KR" altLang="en-US" sz="1200" kern="120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예민성이</a:t>
            </a:r>
            <a:r>
              <a:rPr lang="ko-KR" altLang="en-US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뛰어난 숯가루와 옻칠을 주재료로 함 </a:t>
            </a:r>
            <a:endParaRPr lang="en-US" altLang="ko-KR" sz="1200" kern="12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살균력</a:t>
            </a:r>
            <a:r>
              <a:rPr lang="en-US" altLang="ko-KR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내열성</a:t>
            </a:r>
            <a:r>
              <a:rPr lang="en-US" altLang="ko-KR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내연성</a:t>
            </a:r>
            <a:r>
              <a:rPr lang="en-US" altLang="ko-KR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습기</a:t>
            </a:r>
            <a:r>
              <a:rPr lang="en-US" altLang="ko-KR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방충</a:t>
            </a:r>
            <a:r>
              <a:rPr lang="en-US" altLang="ko-KR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방부 및 탈취 효과가 매우 우수하게</a:t>
            </a:r>
            <a:r>
              <a:rPr lang="ko-KR" altLang="en-US" sz="1200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됨</a:t>
            </a:r>
            <a:endParaRPr lang="en-US" altLang="ko-KR" sz="1200" kern="12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현악기의 몸통 속 내부에 도장할 경우 도료에 의해 발생 되는 냄새가 제거</a:t>
            </a:r>
            <a:r>
              <a:rPr lang="ko-KR" altLang="en-US" sz="1200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됨</a:t>
            </a:r>
            <a:r>
              <a:rPr lang="ko-KR" altLang="en-US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ko-KR" sz="1200" kern="12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악기의 공명을 도와 악기 고유의 음색을 맑게 내게 해주며 악기의 내구성을 크게 증진 시킬 수 있게 됨</a:t>
            </a:r>
          </a:p>
          <a:p>
            <a:pPr latinLnBrk="1"/>
            <a:endParaRPr lang="ko-KR" altLang="en-US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latinLnBrk="1"/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2DDC-3D6D-4904-8CA1-A554668C7B07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0" dirty="0" err="1" smtClean="0">
                <a:solidFill>
                  <a:schemeClr val="accent2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음향판의</a:t>
            </a:r>
            <a:r>
              <a:rPr lang="ko-KR" altLang="en-US" sz="1200" b="1" kern="0" dirty="0" smtClean="0">
                <a:solidFill>
                  <a:schemeClr val="accent2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 도장처리 </a:t>
            </a:r>
            <a:endParaRPr lang="en-US" altLang="ko-KR" sz="1200" b="1" kern="0" dirty="0" smtClean="0">
              <a:solidFill>
                <a:schemeClr val="accent2"/>
              </a:solidFill>
              <a:latin typeface="휴먼모음T" pitchFamily="18" charset="-127"/>
              <a:ea typeface="휴먼모음T" pitchFamily="18" charset="-127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2DDC-3D6D-4904-8CA1-A554668C7B07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1200" dirty="0" smtClean="0"/>
              <a:t>특징</a:t>
            </a:r>
            <a:endParaRPr lang="en-US" altLang="ko-KR" sz="1200" dirty="0" smtClean="0"/>
          </a:p>
          <a:p>
            <a:pPr>
              <a:buNone/>
            </a:pPr>
            <a:r>
              <a:rPr lang="en-US" altLang="ko-KR" sz="1200" dirty="0" smtClean="0"/>
              <a:t>-   </a:t>
            </a:r>
            <a:r>
              <a:rPr lang="ko-KR" altLang="en-US" sz="1200" dirty="0" err="1" smtClean="0"/>
              <a:t>함수율이</a:t>
            </a:r>
            <a:r>
              <a:rPr lang="ko-KR" altLang="en-US" sz="1200" dirty="0" smtClean="0"/>
              <a:t> 증가하면 </a:t>
            </a:r>
            <a:r>
              <a:rPr lang="ko-KR" altLang="en-US" sz="1200" dirty="0" err="1" smtClean="0"/>
              <a:t>음향판</a:t>
            </a:r>
            <a:r>
              <a:rPr lang="ko-KR" altLang="en-US" sz="1200" dirty="0" smtClean="0"/>
              <a:t> 의 공진진동수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음속 감소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내부마찰증가</a:t>
            </a:r>
            <a:endParaRPr lang="en-US" altLang="ko-KR" sz="1200" dirty="0" smtClean="0"/>
          </a:p>
          <a:p>
            <a:pPr>
              <a:buNone/>
            </a:pPr>
            <a:r>
              <a:rPr lang="en-US" altLang="ko-KR" sz="1200" dirty="0" smtClean="0"/>
              <a:t>-   </a:t>
            </a:r>
            <a:r>
              <a:rPr lang="ko-KR" altLang="en-US" sz="1200" dirty="0" smtClean="0"/>
              <a:t>우리전통악기는 고가의 제품일지라도 방수처리가 미흡하여 제작 </a:t>
            </a:r>
            <a:r>
              <a:rPr lang="ko-KR" altLang="en-US" sz="1200" dirty="0" err="1" smtClean="0"/>
              <a:t>후수년이</a:t>
            </a:r>
            <a:r>
              <a:rPr lang="ko-KR" altLang="en-US" sz="1200" dirty="0" smtClean="0"/>
              <a:t> 지나면 음성이 저하</a:t>
            </a:r>
            <a:endParaRPr lang="en-US" altLang="ko-KR" sz="1200" dirty="0" smtClean="0"/>
          </a:p>
          <a:p>
            <a:pPr>
              <a:buFontTx/>
              <a:buChar char="-"/>
            </a:pPr>
            <a:r>
              <a:rPr lang="ko-KR" altLang="en-US" sz="1200" dirty="0" smtClean="0"/>
              <a:t>전통악기에 적합한 도장처리와 그 효과를 발명하는 것은 음향적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경제적 측면에 있어서 중요함</a:t>
            </a:r>
            <a:endParaRPr lang="en-US" altLang="ko-KR" sz="1200" dirty="0" smtClean="0"/>
          </a:p>
          <a:p>
            <a:pPr>
              <a:buFontTx/>
              <a:buChar char="-"/>
            </a:pPr>
            <a:r>
              <a:rPr lang="ko-KR" altLang="en-US" sz="1200" dirty="0" smtClean="0"/>
              <a:t>서양악기의 경우 방수처리를 하여 오랫동안 음질을 유지</a:t>
            </a:r>
            <a:endParaRPr lang="en-US" altLang="ko-KR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2DDC-3D6D-4904-8CA1-A554668C7B07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istrator.ADMIN7-F4F26EDF\바탕 화면\오목눈이\밀화부리\병아리\12845694_0_hyunjeong21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365104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 userDrawn="1"/>
        </p:nvSpPr>
        <p:spPr>
          <a:xfrm>
            <a:off x="-200947" y="4005064"/>
            <a:ext cx="9511523" cy="3024336"/>
          </a:xfrm>
          <a:prstGeom prst="rect">
            <a:avLst/>
          </a:prstGeom>
          <a:solidFill>
            <a:srgbClr val="FFFFFF"/>
          </a:solidFill>
          <a:ln w="3175">
            <a:solidFill>
              <a:schemeClr val="accent3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Administrator.ADMIN7-F4F26EDF\바탕 화면\오목눈이\밀화부리\병아리\12845694_0_hyunjeong21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3275856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 userDrawn="1"/>
        </p:nvSpPr>
        <p:spPr>
          <a:xfrm>
            <a:off x="2771800" y="-457200"/>
            <a:ext cx="5940152" cy="777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Documents and Settings\Administrator.ADMIN7-F4F26EDF\바탕 화면\오목눈이\밀화부리\병아리\12845694_0_hyunjeong210.jpg"/>
          <p:cNvPicPr>
            <a:picLocks noChangeAspect="1" noChangeArrowheads="1"/>
          </p:cNvPicPr>
          <p:nvPr userDrawn="1"/>
        </p:nvPicPr>
        <p:blipFill>
          <a:blip r:embed="rId2" cstate="print"/>
          <a:srcRect r="50860"/>
          <a:stretch>
            <a:fillRect/>
          </a:stretch>
        </p:blipFill>
        <p:spPr bwMode="auto">
          <a:xfrm flipH="1">
            <a:off x="0" y="0"/>
            <a:ext cx="1043608" cy="6858000"/>
          </a:xfrm>
          <a:prstGeom prst="rect">
            <a:avLst/>
          </a:prstGeom>
          <a:noFill/>
        </p:spPr>
      </p:pic>
      <p:pic>
        <p:nvPicPr>
          <p:cNvPr id="20" name="Picture 7" descr="C:\Documents and Settings\Administrator.ADMIN7-F4F26EDF\바탕 화면\오목눈이\밀화부리\병아리\ornamental_patterns_23_qkrwodudz.jpg"/>
          <p:cNvPicPr>
            <a:picLocks noChangeAspect="1" noChangeArrowheads="1"/>
          </p:cNvPicPr>
          <p:nvPr userDrawn="1"/>
        </p:nvPicPr>
        <p:blipFill>
          <a:blip r:embed="rId3" cstate="print"/>
          <a:srcRect l="63724" t="44910" r="26300" b="45584"/>
          <a:stretch>
            <a:fillRect/>
          </a:stretch>
        </p:blipFill>
        <p:spPr bwMode="auto">
          <a:xfrm rot="5400000">
            <a:off x="1132858" y="3046580"/>
            <a:ext cx="1886086" cy="598696"/>
          </a:xfrm>
          <a:prstGeom prst="rect">
            <a:avLst/>
          </a:prstGeom>
          <a:noFill/>
        </p:spPr>
      </p:pic>
      <p:pic>
        <p:nvPicPr>
          <p:cNvPr id="12" name="Picture 3" descr="C:\Documents and Settings\Administrator.ADMIN7-F4F26EDF\바탕 화면\그림1.jpg"/>
          <p:cNvPicPr>
            <a:picLocks noChangeAspect="1" noChangeArrowheads="1"/>
          </p:cNvPicPr>
          <p:nvPr userDrawn="1"/>
        </p:nvPicPr>
        <p:blipFill>
          <a:blip r:embed="rId4" cstate="print"/>
          <a:srcRect l="9617" t="68645" r="52605" b="7624"/>
          <a:stretch>
            <a:fillRect/>
          </a:stretch>
        </p:blipFill>
        <p:spPr bwMode="auto">
          <a:xfrm rot="16200000" flipH="1">
            <a:off x="-341958" y="1467371"/>
            <a:ext cx="3212976" cy="278234"/>
          </a:xfrm>
          <a:prstGeom prst="rect">
            <a:avLst/>
          </a:prstGeom>
          <a:noFill/>
        </p:spPr>
      </p:pic>
      <p:pic>
        <p:nvPicPr>
          <p:cNvPr id="18" name="Picture 10" descr="C:\Documents and Settings\Administrator.ADMIN7-F4F26EDF\바탕 화면\오목눈이\%C0%AF~213234.JPG"/>
          <p:cNvPicPr>
            <a:picLocks noChangeAspect="1" noChangeArrowheads="1"/>
          </p:cNvPicPr>
          <p:nvPr userDrawn="1"/>
        </p:nvPicPr>
        <p:blipFill>
          <a:blip r:embed="rId5" cstate="print"/>
          <a:srcRect l="55512" t="63156" r="6688" b="33200"/>
          <a:stretch>
            <a:fillRect/>
          </a:stretch>
        </p:blipFill>
        <p:spPr bwMode="auto">
          <a:xfrm rot="16200000">
            <a:off x="361602" y="1541367"/>
            <a:ext cx="2592288" cy="426894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 userDrawn="1"/>
        </p:nvSpPr>
        <p:spPr>
          <a:xfrm>
            <a:off x="467544" y="-406400"/>
            <a:ext cx="7488832" cy="7649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899592" y="908720"/>
            <a:ext cx="789593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3A1C2-18F2-4752-8749-406346ECE1BF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6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14348" y="4429132"/>
            <a:ext cx="7772400" cy="122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악기의 도장</a:t>
            </a:r>
            <a:endParaRPr kumimoji="0" lang="en-US" altLang="ko-KR" sz="4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2786050" y="5500702"/>
            <a:ext cx="3643338" cy="1588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786314" y="6310210"/>
            <a:ext cx="4141662" cy="43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5</a:t>
            </a:r>
            <a:r>
              <a:rPr lang="ko-KR" altLang="en-US" sz="2000" kern="0" noProof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조</a:t>
            </a:r>
            <a:endParaRPr lang="en-US" altLang="ko-KR" sz="2000" kern="0" noProof="0" dirty="0" smtClean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  <a:cs typeface="+mj-cs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kern="0" noProof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김정중 류지영 최현기 황재현</a:t>
            </a:r>
            <a:endParaRPr kumimoji="0" lang="en-US" altLang="ko-KR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91440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28780" y="179356"/>
            <a:ext cx="7472310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3000" b="1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현악기에 도장되는 도료</a:t>
            </a:r>
            <a:endParaRPr lang="en-US" altLang="ko-KR" sz="3000" b="1" kern="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graphicFrame>
        <p:nvGraphicFramePr>
          <p:cNvPr id="3" name="내용 개체 틀 3"/>
          <p:cNvGraphicFramePr>
            <a:graphicFrameLocks/>
          </p:cNvGraphicFramePr>
          <p:nvPr/>
        </p:nvGraphicFramePr>
        <p:xfrm>
          <a:off x="1000100" y="1571612"/>
          <a:ext cx="7943880" cy="50006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71940"/>
                <a:gridCol w="3971940"/>
              </a:tblGrid>
              <a:tr h="4546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재료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효과</a:t>
                      </a:r>
                      <a:endParaRPr lang="ko-KR" altLang="en-US" dirty="0"/>
                    </a:p>
                  </a:txBody>
                  <a:tcPr/>
                </a:tc>
              </a:tr>
              <a:tr h="4546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dirty="0" smtClean="0"/>
                        <a:t>-</a:t>
                      </a:r>
                      <a:r>
                        <a:rPr lang="ko-KR" altLang="en-US" sz="1800" kern="1200" dirty="0" smtClean="0"/>
                        <a:t>옻칠</a:t>
                      </a:r>
                      <a:r>
                        <a:rPr lang="en-US" altLang="ko-KR" sz="1800" kern="1200" dirty="0" smtClean="0"/>
                        <a:t>+</a:t>
                      </a:r>
                      <a:r>
                        <a:rPr lang="ko-KR" altLang="en-US" sz="1800" kern="1200" dirty="0" smtClean="0"/>
                        <a:t> </a:t>
                      </a:r>
                      <a:r>
                        <a:rPr lang="ko-KR" altLang="en-US" sz="1800" kern="1200" dirty="0" err="1" smtClean="0"/>
                        <a:t>테레핀유</a:t>
                      </a:r>
                      <a:r>
                        <a:rPr lang="ko-KR" altLang="en-US" sz="1800" kern="1200" dirty="0" smtClean="0"/>
                        <a:t> </a:t>
                      </a:r>
                      <a:r>
                        <a:rPr lang="en-US" altLang="ko-KR" sz="1800" kern="1200" dirty="0" smtClean="0"/>
                        <a:t>or</a:t>
                      </a:r>
                      <a:r>
                        <a:rPr lang="en-US" altLang="ko-KR" sz="1800" kern="1200" baseline="0" dirty="0" smtClean="0"/>
                        <a:t> </a:t>
                      </a:r>
                      <a:r>
                        <a:rPr lang="ko-KR" altLang="en-US" sz="1800" kern="1200" dirty="0" smtClean="0"/>
                        <a:t>초산아밀 </a:t>
                      </a:r>
                      <a:endParaRPr lang="en-US" altLang="ko-KR" sz="1800" kern="12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/>
                        <a:t>      용재 및 숯가루로 이루어짐</a:t>
                      </a:r>
                      <a:r>
                        <a:rPr lang="en-US" altLang="ko-KR" sz="1800" kern="1200" dirty="0" smtClean="0"/>
                        <a:t>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dirty="0" smtClean="0"/>
                        <a:t>-</a:t>
                      </a:r>
                      <a:r>
                        <a:rPr lang="ko-KR" altLang="en-US" sz="1800" kern="1200" dirty="0" smtClean="0"/>
                        <a:t>옻칠을 주재료로 하는 통상의 악기 도장용 </a:t>
                      </a:r>
                      <a:r>
                        <a:rPr lang="ko-KR" altLang="en-US" sz="1800" kern="1200" dirty="0" err="1" smtClean="0"/>
                        <a:t>도료조성물에</a:t>
                      </a:r>
                      <a:r>
                        <a:rPr lang="ko-KR" altLang="en-US" sz="1800" kern="1200" dirty="0" smtClean="0"/>
                        <a:t> 숯가루를 더 첨가하여 포함되도록 함</a:t>
                      </a: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dirty="0" smtClean="0"/>
                        <a:t>-</a:t>
                      </a:r>
                      <a:r>
                        <a:rPr lang="ko-KR" altLang="en-US" sz="1800" kern="1200" dirty="0" smtClean="0"/>
                        <a:t>소리의 </a:t>
                      </a:r>
                      <a:r>
                        <a:rPr lang="ko-KR" altLang="en-US" sz="1800" kern="1200" dirty="0" err="1" smtClean="0"/>
                        <a:t>예민성</a:t>
                      </a:r>
                      <a:r>
                        <a:rPr lang="ko-KR" altLang="en-US" sz="1800" kern="1200" dirty="0" smtClean="0"/>
                        <a:t> 뛰어남 </a:t>
                      </a:r>
                      <a:endParaRPr lang="en-US" altLang="ko-KR" sz="1800" kern="12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/>
                        <a:t>주재료</a:t>
                      </a:r>
                      <a:r>
                        <a:rPr lang="en-US" altLang="ko-KR" sz="1800" kern="1200" dirty="0" smtClean="0"/>
                        <a:t>: </a:t>
                      </a:r>
                      <a:r>
                        <a:rPr lang="ko-KR" altLang="en-US" sz="1800" kern="1200" dirty="0" smtClean="0"/>
                        <a:t>숯가루</a:t>
                      </a:r>
                      <a:r>
                        <a:rPr lang="en-US" altLang="ko-KR" sz="1800" kern="1200" dirty="0" smtClean="0"/>
                        <a:t>,</a:t>
                      </a:r>
                      <a:r>
                        <a:rPr lang="ko-KR" altLang="en-US" sz="1800" kern="1200" dirty="0" smtClean="0"/>
                        <a:t> 옻칠</a:t>
                      </a:r>
                      <a:endParaRPr lang="en-US" altLang="ko-KR" sz="1800" kern="12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dirty="0" smtClean="0"/>
                        <a:t>-</a:t>
                      </a:r>
                      <a:r>
                        <a:rPr lang="ko-KR" altLang="en-US" sz="1800" kern="1200" dirty="0" smtClean="0"/>
                        <a:t>살균력</a:t>
                      </a:r>
                      <a:r>
                        <a:rPr lang="en-US" altLang="ko-KR" sz="1800" kern="1200" dirty="0" smtClean="0"/>
                        <a:t>, </a:t>
                      </a:r>
                      <a:r>
                        <a:rPr lang="ko-KR" altLang="en-US" sz="1800" kern="1200" dirty="0" smtClean="0"/>
                        <a:t>내열성</a:t>
                      </a:r>
                      <a:r>
                        <a:rPr lang="en-US" altLang="ko-KR" sz="1800" kern="1200" dirty="0" smtClean="0"/>
                        <a:t>, </a:t>
                      </a:r>
                      <a:r>
                        <a:rPr lang="ko-KR" altLang="en-US" sz="1800" kern="1200" dirty="0" err="1" smtClean="0"/>
                        <a:t>내연성</a:t>
                      </a:r>
                      <a:r>
                        <a:rPr lang="en-US" altLang="ko-KR" sz="1800" kern="1200" dirty="0" smtClean="0"/>
                        <a:t>, </a:t>
                      </a:r>
                      <a:r>
                        <a:rPr lang="ko-KR" altLang="en-US" sz="1800" kern="1200" dirty="0" smtClean="0"/>
                        <a:t>습기</a:t>
                      </a:r>
                      <a:r>
                        <a:rPr lang="en-US" altLang="ko-KR" sz="1800" kern="1200" dirty="0" smtClean="0"/>
                        <a:t>, </a:t>
                      </a:r>
                      <a:r>
                        <a:rPr lang="ko-KR" altLang="en-US" sz="1800" kern="1200" dirty="0" smtClean="0"/>
                        <a:t>방충</a:t>
                      </a:r>
                      <a:r>
                        <a:rPr lang="en-US" altLang="ko-KR" sz="1800" kern="1200" dirty="0" smtClean="0"/>
                        <a:t>, </a:t>
                      </a:r>
                      <a:r>
                        <a:rPr lang="ko-KR" altLang="en-US" sz="1800" kern="1200" dirty="0" smtClean="0"/>
                        <a:t>방부 및 탈취 효과 우수</a:t>
                      </a:r>
                      <a:endParaRPr lang="en-US" altLang="ko-KR" sz="1800" kern="12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dirty="0" smtClean="0"/>
                        <a:t>-</a:t>
                      </a:r>
                      <a:r>
                        <a:rPr lang="ko-KR" altLang="en-US" sz="1800" kern="1200" dirty="0" smtClean="0"/>
                        <a:t>도료에 의해 발생되는</a:t>
                      </a:r>
                      <a:endParaRPr lang="en-US" altLang="ko-KR" sz="1800" kern="12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dirty="0" smtClean="0"/>
                        <a:t>  </a:t>
                      </a:r>
                      <a:r>
                        <a:rPr lang="ko-KR" altLang="en-US" sz="1800" kern="1200" dirty="0" smtClean="0"/>
                        <a:t>냄새가 제거</a:t>
                      </a:r>
                      <a:r>
                        <a:rPr lang="ko-KR" altLang="en-US" sz="1800" kern="1200" baseline="0" dirty="0" smtClean="0"/>
                        <a:t> 됨</a:t>
                      </a:r>
                      <a:r>
                        <a:rPr lang="en-US" altLang="ko-KR" sz="1800" kern="1200" baseline="0" dirty="0" smtClean="0"/>
                        <a:t>(</a:t>
                      </a:r>
                      <a:r>
                        <a:rPr lang="ko-KR" altLang="en-US" sz="1800" kern="1200" baseline="0" dirty="0" smtClean="0"/>
                        <a:t>현악기 내부 도장</a:t>
                      </a:r>
                      <a:r>
                        <a:rPr lang="en-US" altLang="ko-KR" sz="1800" kern="1200" baseline="0" dirty="0" smtClean="0"/>
                        <a:t>)</a:t>
                      </a:r>
                      <a:endParaRPr lang="en-US" altLang="ko-KR" sz="1800" kern="12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dirty="0" smtClean="0"/>
                        <a:t>-</a:t>
                      </a:r>
                      <a:r>
                        <a:rPr lang="ko-KR" altLang="en-US" sz="1800" kern="1200" dirty="0" smtClean="0"/>
                        <a:t>악기의 공명↑    </a:t>
                      </a:r>
                      <a:r>
                        <a:rPr lang="ko-KR" altLang="en-US" sz="1800" kern="1200" baseline="0" dirty="0" smtClean="0"/>
                        <a:t> 음색을 </a:t>
                      </a:r>
                      <a:r>
                        <a:rPr lang="ko-KR" altLang="en-US" sz="1800" kern="1200" baseline="0" dirty="0" err="1" smtClean="0"/>
                        <a:t>맑게해줌</a:t>
                      </a:r>
                      <a:endParaRPr lang="en-US" altLang="ko-KR" sz="1800" kern="1200" baseline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       </a:t>
                      </a:r>
                      <a:r>
                        <a:rPr lang="ko-KR" altLang="en-US" dirty="0" smtClean="0"/>
                        <a:t>내구성 증진</a:t>
                      </a:r>
                      <a:r>
                        <a:rPr lang="en-US" altLang="ko-KR" dirty="0" smtClean="0"/>
                        <a:t> 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내용 개체 틀 2"/>
          <p:cNvSpPr txBox="1">
            <a:spLocks/>
          </p:cNvSpPr>
          <p:nvPr/>
        </p:nvSpPr>
        <p:spPr>
          <a:xfrm>
            <a:off x="985870" y="100010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이를 보완하기 위해 발명된 악기 내부 도장용 </a:t>
            </a:r>
            <a:r>
              <a:rPr kumimoji="0" lang="ko-KR" alt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도료조성물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1214414" y="2701920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6648464" y="4903798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5286380" y="5151450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27728" y="1000108"/>
            <a:ext cx="104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kumimoji="1" lang="ko-KR" altLang="en-US" sz="2400" b="1" kern="0" dirty="0" smtClean="0"/>
              <a:t> </a:t>
            </a:r>
            <a:endParaRPr kumimoji="1" lang="ko-KR" altLang="en-US" sz="24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28780" y="179356"/>
            <a:ext cx="4335308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3000" b="1" kern="0" dirty="0" err="1" smtClean="0">
                <a:solidFill>
                  <a:schemeClr val="accent2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음향판의</a:t>
            </a:r>
            <a:r>
              <a:rPr lang="ko-KR" altLang="en-US" sz="3000" b="1" kern="0" dirty="0" smtClean="0">
                <a:solidFill>
                  <a:schemeClr val="accent2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 도장처리 </a:t>
            </a:r>
            <a:endParaRPr lang="en-US" altLang="ko-KR" sz="3000" b="1" kern="0" dirty="0">
              <a:solidFill>
                <a:schemeClr val="accent2"/>
              </a:solidFill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785786" y="1000108"/>
            <a:ext cx="8215370" cy="17145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정의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악기에 도장처리를 하는 것은 외적으로는 외관을 아름답게 하고 표면을 보호 할 수 있음 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효과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내적으로는 </a:t>
            </a:r>
            <a:r>
              <a:rPr kumimoji="0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음향판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의 흡수성을 낮추고 치수안정성을 높일 수 있음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500570"/>
            <a:ext cx="407196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714620"/>
            <a:ext cx="339217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714620"/>
            <a:ext cx="4071966" cy="169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28780" y="179356"/>
            <a:ext cx="4335308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3000" b="1" kern="0" dirty="0" err="1" smtClean="0">
                <a:solidFill>
                  <a:schemeClr val="accent2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음향판의</a:t>
            </a:r>
            <a:r>
              <a:rPr lang="ko-KR" altLang="en-US" sz="3000" b="1" kern="0" dirty="0" smtClean="0">
                <a:solidFill>
                  <a:schemeClr val="accent2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 도장처리 특징 </a:t>
            </a:r>
            <a:endParaRPr lang="en-US" altLang="ko-KR" sz="3000" b="1" kern="0" dirty="0">
              <a:solidFill>
                <a:schemeClr val="accent2"/>
              </a:solidFill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grpSp>
        <p:nvGrpSpPr>
          <p:cNvPr id="3" name="그룹 44"/>
          <p:cNvGrpSpPr/>
          <p:nvPr/>
        </p:nvGrpSpPr>
        <p:grpSpPr>
          <a:xfrm>
            <a:off x="1275464" y="1196752"/>
            <a:ext cx="7582816" cy="521726"/>
            <a:chOff x="395536" y="1412776"/>
            <a:chExt cx="7582816" cy="521726"/>
          </a:xfrm>
        </p:grpSpPr>
        <p:sp>
          <p:nvSpPr>
            <p:cNvPr id="4" name="Rectangle 3"/>
            <p:cNvSpPr txBox="1">
              <a:spLocks noChangeArrowheads="1"/>
            </p:cNvSpPr>
            <p:nvPr/>
          </p:nvSpPr>
          <p:spPr bwMode="auto">
            <a:xfrm>
              <a:off x="395536" y="1412776"/>
              <a:ext cx="79208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3"/>
                </a:buBlip>
                <a:defRPr/>
              </a:pPr>
              <a:r>
                <a:rPr kumimoji="1" lang="ko-KR" altLang="en-US" sz="2400" b="1" kern="0" dirty="0"/>
                <a:t> </a:t>
              </a:r>
            </a:p>
          </p:txBody>
        </p:sp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691676" y="1430446"/>
              <a:ext cx="7286676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ko-KR" altLang="en-US" sz="2000" dirty="0" err="1" smtClean="0"/>
                <a:t>함수율이</a:t>
              </a:r>
              <a:r>
                <a:rPr lang="ko-KR" altLang="en-US" sz="2000" dirty="0" smtClean="0"/>
                <a:t> 증가→ </a:t>
              </a:r>
              <a:r>
                <a:rPr lang="ko-KR" altLang="en-US" sz="2000" dirty="0" err="1" smtClean="0"/>
                <a:t>음향판</a:t>
              </a:r>
              <a:r>
                <a:rPr lang="en-US" altLang="ko-KR" sz="2000" dirty="0" smtClean="0"/>
                <a:t>: </a:t>
              </a:r>
              <a:r>
                <a:rPr lang="ko-KR" altLang="en-US" sz="2000" dirty="0" smtClean="0"/>
                <a:t>공진진동수</a:t>
              </a:r>
              <a:r>
                <a:rPr lang="en-US" altLang="ko-KR" sz="2000" dirty="0" smtClean="0"/>
                <a:t>, </a:t>
              </a:r>
              <a:r>
                <a:rPr lang="ko-KR" altLang="en-US" sz="2000" dirty="0" smtClean="0"/>
                <a:t>음속 감소</a:t>
              </a:r>
              <a:r>
                <a:rPr lang="en-US" altLang="ko-KR" sz="2000" dirty="0" smtClean="0"/>
                <a:t>,</a:t>
              </a:r>
              <a:r>
                <a:rPr lang="ko-KR" altLang="en-US" sz="2000" dirty="0" smtClean="0"/>
                <a:t>내부마찰증가</a:t>
              </a:r>
              <a:endParaRPr kumimoji="1" lang="ko-KR" altLang="en-US" sz="2000" kern="0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6" name="그룹 47"/>
          <p:cNvGrpSpPr/>
          <p:nvPr/>
        </p:nvGrpSpPr>
        <p:grpSpPr>
          <a:xfrm>
            <a:off x="811123" y="1928802"/>
            <a:ext cx="7975719" cy="515178"/>
            <a:chOff x="767581" y="2420888"/>
            <a:chExt cx="7975719" cy="515178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767581" y="2420888"/>
              <a:ext cx="924099" cy="447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742950" lvl="1" indent="-28575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4"/>
                </a:buBlip>
                <a:defRPr/>
              </a:pPr>
              <a:r>
                <a:rPr kumimoji="1" lang="ko-KR" altLang="en-US" sz="2400" b="1" kern="0" dirty="0"/>
                <a:t> </a:t>
              </a: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1547664" y="2432010"/>
              <a:ext cx="7195636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ko-KR" altLang="en-US" sz="2000" dirty="0" smtClean="0"/>
                <a:t>우리전통악기는 고가의 제품일지라도 방수처리가 미흡</a:t>
              </a:r>
              <a:endParaRPr lang="en-US" altLang="ko-KR" sz="2000" dirty="0" smtClean="0"/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ko-KR" altLang="en-US" sz="2000" dirty="0" smtClean="0"/>
                <a:t>→ 제작 </a:t>
              </a:r>
              <a:r>
                <a:rPr lang="ko-KR" altLang="en-US" sz="2000" dirty="0" err="1" smtClean="0"/>
                <a:t>후수년이</a:t>
              </a:r>
              <a:r>
                <a:rPr lang="ko-KR" altLang="en-US" sz="2000" dirty="0" smtClean="0"/>
                <a:t> 지나면 음성이 저하</a:t>
              </a:r>
              <a:endParaRPr kumimoji="1" lang="en-US" altLang="ko-KR" sz="2000" kern="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9" name="그룹 48"/>
          <p:cNvGrpSpPr/>
          <p:nvPr/>
        </p:nvGrpSpPr>
        <p:grpSpPr>
          <a:xfrm>
            <a:off x="352556" y="3000372"/>
            <a:ext cx="8577162" cy="576064"/>
            <a:chOff x="323528" y="3084860"/>
            <a:chExt cx="8577162" cy="576064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323528" y="3084860"/>
              <a:ext cx="1656184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143000" lvl="2" indent="-22860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5"/>
                </a:buBlip>
                <a:defRPr/>
              </a:pPr>
              <a:r>
                <a:rPr kumimoji="1" lang="ko-KR" altLang="en-US" sz="2400" b="1" kern="0" dirty="0"/>
                <a:t>  </a:t>
              </a:r>
              <a:endParaRPr kumimoji="1" lang="ko-KR" altLang="en-US" sz="2000" b="1" kern="0" dirty="0"/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1547664" y="3098129"/>
              <a:ext cx="7353026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ko-KR" altLang="en-US" sz="2000" dirty="0" smtClean="0"/>
                <a:t>전통악기에 적합한 도장처리와 그 효과를 발명하는 것은 </a:t>
              </a:r>
              <a:endParaRPr lang="en-US" altLang="ko-KR" sz="2000" dirty="0" smtClean="0"/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ko-KR" altLang="en-US" sz="2000" dirty="0" smtClean="0"/>
                <a:t>음향적</a:t>
              </a:r>
              <a:r>
                <a:rPr lang="en-US" altLang="ko-KR" sz="2000" dirty="0" smtClean="0"/>
                <a:t>, </a:t>
              </a:r>
              <a:r>
                <a:rPr lang="ko-KR" altLang="en-US" sz="2000" dirty="0" smtClean="0"/>
                <a:t>경제적 측면에 있어서 중요함</a:t>
              </a:r>
              <a:endParaRPr kumimoji="1" lang="ko-KR" altLang="en-US" sz="2000" kern="0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12" name="그룹 49"/>
          <p:cNvGrpSpPr/>
          <p:nvPr/>
        </p:nvGrpSpPr>
        <p:grpSpPr>
          <a:xfrm>
            <a:off x="-108520" y="3995374"/>
            <a:ext cx="8252420" cy="648072"/>
            <a:chOff x="-108520" y="3804940"/>
            <a:chExt cx="8252420" cy="648072"/>
          </a:xfrm>
        </p:grpSpPr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-108520" y="3804940"/>
              <a:ext cx="201622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600200" lvl="3" indent="-22860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6"/>
                </a:buBlip>
                <a:defRPr/>
              </a:pPr>
              <a:r>
                <a:rPr kumimoji="1" lang="ko-KR" altLang="en-US" sz="2400" b="1" kern="0" dirty="0"/>
                <a:t>  </a:t>
              </a:r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1547664" y="3818564"/>
              <a:ext cx="6596236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ko-KR" altLang="en-US" sz="2000" dirty="0" smtClean="0"/>
                <a:t>서양악기의 경우 방수처리를 하여 오랫동안 음질을 유지</a:t>
              </a:r>
              <a:endParaRPr lang="en-US" altLang="ko-KR" sz="2000" dirty="0" smtClean="0"/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kumimoji="1" lang="ko-KR" altLang="en-US" sz="2000" kern="0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28780" y="179356"/>
            <a:ext cx="7615186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3000" b="1" kern="0" dirty="0" smtClean="0">
                <a:solidFill>
                  <a:schemeClr val="accent2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도장처리가 음향판재에 미치는 영향 </a:t>
            </a:r>
            <a:endParaRPr lang="en-US" altLang="ko-KR" sz="3000" b="1" kern="0" dirty="0">
              <a:solidFill>
                <a:schemeClr val="accent2"/>
              </a:solidFill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grpSp>
        <p:nvGrpSpPr>
          <p:cNvPr id="3" name="그룹 44"/>
          <p:cNvGrpSpPr/>
          <p:nvPr/>
        </p:nvGrpSpPr>
        <p:grpSpPr>
          <a:xfrm>
            <a:off x="1275464" y="1196752"/>
            <a:ext cx="7654253" cy="518077"/>
            <a:chOff x="395536" y="1412776"/>
            <a:chExt cx="7654253" cy="518077"/>
          </a:xfrm>
        </p:grpSpPr>
        <p:sp>
          <p:nvSpPr>
            <p:cNvPr id="4" name="Rectangle 3"/>
            <p:cNvSpPr txBox="1">
              <a:spLocks noChangeArrowheads="1"/>
            </p:cNvSpPr>
            <p:nvPr/>
          </p:nvSpPr>
          <p:spPr bwMode="auto">
            <a:xfrm>
              <a:off x="395536" y="1412776"/>
              <a:ext cx="79208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3"/>
                </a:buBlip>
                <a:defRPr/>
              </a:pPr>
              <a:r>
                <a:rPr kumimoji="1" lang="ko-KR" altLang="en-US" sz="2400" b="1" kern="0" dirty="0"/>
                <a:t> </a:t>
              </a:r>
            </a:p>
          </p:txBody>
        </p:sp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694560" y="1426797"/>
              <a:ext cx="7355229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ko-KR" altLang="en-US" sz="2000" dirty="0" smtClean="0"/>
                <a:t>온도와 습도가 목재의 음향성에 미치는 영향을 막기 위해 </a:t>
              </a:r>
              <a:endParaRPr lang="en-US" altLang="ko-KR" sz="2000" dirty="0" smtClean="0"/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ko-KR" altLang="en-US" sz="2000" dirty="0" smtClean="0"/>
                <a:t>도장 필요</a:t>
              </a:r>
              <a:endParaRPr lang="en-US" altLang="ko-KR" sz="2000" dirty="0" smtClean="0"/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kumimoji="1" lang="ko-KR" altLang="en-US" sz="2000" kern="0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6" name="그룹 47"/>
          <p:cNvGrpSpPr/>
          <p:nvPr/>
        </p:nvGrpSpPr>
        <p:grpSpPr>
          <a:xfrm>
            <a:off x="811123" y="2270880"/>
            <a:ext cx="8047157" cy="515178"/>
            <a:chOff x="767581" y="2420888"/>
            <a:chExt cx="8047157" cy="515178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767581" y="2420888"/>
              <a:ext cx="924099" cy="447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742950" lvl="1" indent="-28575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4"/>
                </a:buBlip>
                <a:defRPr/>
              </a:pPr>
              <a:r>
                <a:rPr kumimoji="1" lang="ko-KR" altLang="en-US" sz="2400" b="1" kern="0" dirty="0"/>
                <a:t> </a:t>
              </a: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1547664" y="2432010"/>
              <a:ext cx="726707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ko-KR" altLang="en-US" sz="2000" dirty="0" smtClean="0"/>
                <a:t>과도한 도장은 진동을 억제</a:t>
              </a:r>
              <a:r>
                <a:rPr lang="en-US" altLang="ko-KR" sz="2000" dirty="0" smtClean="0"/>
                <a:t>, </a:t>
              </a:r>
              <a:r>
                <a:rPr lang="ko-KR" altLang="en-US" sz="2000" dirty="0" smtClean="0"/>
                <a:t>공진의 크기를 줄임</a:t>
              </a:r>
              <a:endParaRPr lang="en-US" altLang="ko-KR" sz="2000" dirty="0" smtClean="0"/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kumimoji="1" lang="en-US" altLang="ko-KR" sz="2000" kern="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9" name="그룹 48"/>
          <p:cNvGrpSpPr/>
          <p:nvPr/>
        </p:nvGrpSpPr>
        <p:grpSpPr>
          <a:xfrm>
            <a:off x="352556" y="3067250"/>
            <a:ext cx="8362848" cy="576064"/>
            <a:chOff x="323528" y="3084860"/>
            <a:chExt cx="8362848" cy="576064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323528" y="3084860"/>
              <a:ext cx="1656184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143000" lvl="2" indent="-22860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5"/>
                </a:buBlip>
                <a:defRPr/>
              </a:pPr>
              <a:r>
                <a:rPr kumimoji="1" lang="ko-KR" altLang="en-US" sz="2400" b="1" kern="0" dirty="0"/>
                <a:t>  </a:t>
              </a:r>
              <a:endParaRPr kumimoji="1" lang="ko-KR" altLang="en-US" sz="2000" b="1" kern="0" dirty="0"/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1547664" y="3098129"/>
              <a:ext cx="7138712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ko-KR" altLang="en-US" sz="2000" dirty="0" smtClean="0"/>
                <a:t>도막이 너무 연하지도 않고 너무 단단하지도 않아야 함 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kumimoji="1" lang="ko-KR" altLang="en-US" sz="2000" kern="0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28780" y="179356"/>
            <a:ext cx="7615186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3000" b="1" kern="0" dirty="0" smtClean="0">
                <a:solidFill>
                  <a:schemeClr val="accent2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음향판재 도료를 도포한 실험 결과</a:t>
            </a:r>
            <a:endParaRPr lang="en-US" altLang="ko-KR" sz="3000" b="1" kern="0" dirty="0">
              <a:solidFill>
                <a:schemeClr val="accent2"/>
              </a:solidFill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grpSp>
        <p:nvGrpSpPr>
          <p:cNvPr id="3" name="그룹 44"/>
          <p:cNvGrpSpPr/>
          <p:nvPr/>
        </p:nvGrpSpPr>
        <p:grpSpPr>
          <a:xfrm>
            <a:off x="1275464" y="1196752"/>
            <a:ext cx="7654253" cy="518077"/>
            <a:chOff x="395536" y="1412776"/>
            <a:chExt cx="7654253" cy="518077"/>
          </a:xfrm>
        </p:grpSpPr>
        <p:sp>
          <p:nvSpPr>
            <p:cNvPr id="4" name="Rectangle 3"/>
            <p:cNvSpPr txBox="1">
              <a:spLocks noChangeArrowheads="1"/>
            </p:cNvSpPr>
            <p:nvPr/>
          </p:nvSpPr>
          <p:spPr bwMode="auto">
            <a:xfrm>
              <a:off x="395536" y="1412776"/>
              <a:ext cx="79208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3"/>
                </a:buBlip>
                <a:defRPr/>
              </a:pPr>
              <a:r>
                <a:rPr kumimoji="1" lang="ko-KR" altLang="en-US" sz="2400" b="1" kern="0" dirty="0">
                  <a:latin typeface="휴먼모음T" pitchFamily="18" charset="-127"/>
                  <a:ea typeface="휴먼모음T" pitchFamily="18" charset="-127"/>
                </a:rPr>
                <a:t> </a:t>
              </a:r>
            </a:p>
          </p:txBody>
        </p:sp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694560" y="1426797"/>
              <a:ext cx="7355229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ko-KR" altLang="en-US" sz="2000" dirty="0" smtClean="0">
                  <a:latin typeface="휴먼모음T" pitchFamily="18" charset="-127"/>
                  <a:ea typeface="휴먼모음T" pitchFamily="18" charset="-127"/>
                </a:rPr>
                <a:t>도료의 종류와 </a:t>
              </a:r>
              <a:r>
                <a:rPr lang="ko-KR" altLang="en-US" sz="2000" dirty="0" err="1" smtClean="0">
                  <a:latin typeface="휴먼모음T" pitchFamily="18" charset="-127"/>
                  <a:ea typeface="휴먼모음T" pitchFamily="18" charset="-127"/>
                </a:rPr>
                <a:t>도포량</a:t>
              </a:r>
              <a:r>
                <a:rPr lang="ko-KR" altLang="en-US" sz="2000" dirty="0" smtClean="0">
                  <a:latin typeface="휴먼모음T" pitchFamily="18" charset="-127"/>
                  <a:ea typeface="휴먼모음T" pitchFamily="18" charset="-127"/>
                </a:rPr>
                <a:t> → </a:t>
              </a:r>
              <a:r>
                <a:rPr lang="ko-KR" altLang="en-US" sz="2000" dirty="0" err="1" smtClean="0">
                  <a:latin typeface="휴먼모음T" pitchFamily="18" charset="-127"/>
                  <a:ea typeface="휴먼모음T" pitchFamily="18" charset="-127"/>
                </a:rPr>
                <a:t>음향성이</a:t>
              </a:r>
              <a:r>
                <a:rPr lang="ko-KR" altLang="en-US" sz="2000" dirty="0" smtClean="0">
                  <a:latin typeface="휴먼모음T" pitchFamily="18" charset="-127"/>
                  <a:ea typeface="휴먼모음T" pitchFamily="18" charset="-127"/>
                </a:rPr>
                <a:t> 달라짐</a:t>
              </a:r>
              <a:r>
                <a:rPr lang="en-US" altLang="ko-KR" sz="2000" dirty="0" smtClean="0">
                  <a:latin typeface="휴먼모음T" pitchFamily="18" charset="-127"/>
                  <a:ea typeface="휴먼모음T" pitchFamily="18" charset="-127"/>
                </a:rPr>
                <a:t>, </a:t>
              </a:r>
              <a:r>
                <a:rPr lang="ko-KR" altLang="en-US" sz="2000" dirty="0" err="1" smtClean="0">
                  <a:latin typeface="휴먼모음T" pitchFamily="18" charset="-127"/>
                  <a:ea typeface="휴먼모음T" pitchFamily="18" charset="-127"/>
                </a:rPr>
                <a:t>이방성</a:t>
              </a:r>
              <a:r>
                <a:rPr lang="ko-KR" altLang="en-US" sz="2000" dirty="0" smtClean="0">
                  <a:latin typeface="휴먼모음T" pitchFamily="18" charset="-127"/>
                  <a:ea typeface="휴먼모음T" pitchFamily="18" charset="-127"/>
                </a:rPr>
                <a:t> 감소 </a:t>
              </a:r>
              <a:endParaRPr lang="en-US" altLang="ko-KR" sz="2000" dirty="0" smtClean="0">
                <a:latin typeface="휴먼모음T" pitchFamily="18" charset="-127"/>
                <a:ea typeface="휴먼모음T" pitchFamily="18" charset="-127"/>
              </a:endParaRP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kumimoji="1" lang="ko-KR" altLang="en-US" sz="2000" kern="0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6" name="그룹 47"/>
          <p:cNvGrpSpPr/>
          <p:nvPr/>
        </p:nvGrpSpPr>
        <p:grpSpPr>
          <a:xfrm>
            <a:off x="811123" y="2000240"/>
            <a:ext cx="8047157" cy="515178"/>
            <a:chOff x="767581" y="2420888"/>
            <a:chExt cx="8047157" cy="515178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767581" y="2420888"/>
              <a:ext cx="924099" cy="447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742950" lvl="1" indent="-28575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4"/>
                </a:buBlip>
                <a:defRPr/>
              </a:pPr>
              <a:r>
                <a:rPr kumimoji="1" lang="ko-KR" altLang="en-US" sz="2400" b="1" kern="0" dirty="0"/>
                <a:t> </a:t>
              </a: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1547664" y="2432010"/>
              <a:ext cx="726707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바이올린 도장용 </a:t>
              </a:r>
              <a:r>
                <a:rPr kumimoji="1" lang="ko-KR" altLang="en-US" sz="2000" kern="0" smtClean="0">
                  <a:latin typeface="휴먼모음T" pitchFamily="18" charset="-127"/>
                  <a:ea typeface="휴먼모음T" pitchFamily="18" charset="-127"/>
                </a:rPr>
                <a:t>니트로로셀룰로오스</a:t>
              </a: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 니스 와 </a:t>
              </a:r>
              <a:r>
                <a:rPr kumimoji="1" lang="ko-KR" altLang="en-US" sz="2000" kern="0" dirty="0" err="1" smtClean="0">
                  <a:latin typeface="휴먼모음T" pitchFamily="18" charset="-127"/>
                  <a:ea typeface="휴먼모음T" pitchFamily="18" charset="-127"/>
                </a:rPr>
                <a:t>셀락을</a:t>
              </a: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 목재에 적용하여</a:t>
              </a:r>
              <a:endParaRPr kumimoji="1" lang="en-US" altLang="ko-KR" sz="2000" kern="0" dirty="0" smtClean="0">
                <a:latin typeface="휴먼모음T" pitchFamily="18" charset="-127"/>
                <a:ea typeface="휴먼모음T" pitchFamily="18" charset="-127"/>
              </a:endParaRP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도막이 경화하는 동안 </a:t>
              </a:r>
              <a:r>
                <a:rPr kumimoji="1" lang="ko-KR" altLang="en-US" sz="2000" kern="0" dirty="0" err="1" smtClean="0">
                  <a:latin typeface="휴먼모음T" pitchFamily="18" charset="-127"/>
                  <a:ea typeface="휴먼모음T" pitchFamily="18" charset="-127"/>
                </a:rPr>
                <a:t>음향성이</a:t>
              </a: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 개량</a:t>
              </a:r>
              <a:endParaRPr kumimoji="1" lang="en-US" altLang="ko-KR" sz="2000" kern="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9" name="그룹 48"/>
          <p:cNvGrpSpPr/>
          <p:nvPr/>
        </p:nvGrpSpPr>
        <p:grpSpPr>
          <a:xfrm>
            <a:off x="352556" y="3281564"/>
            <a:ext cx="8362848" cy="576064"/>
            <a:chOff x="323528" y="3084860"/>
            <a:chExt cx="8362848" cy="576064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323528" y="3084860"/>
              <a:ext cx="1656184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143000" lvl="2" indent="-22860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5"/>
                </a:buBlip>
                <a:defRPr/>
              </a:pPr>
              <a:r>
                <a:rPr kumimoji="1" lang="ko-KR" altLang="en-US" sz="2400" b="1" kern="0" dirty="0"/>
                <a:t>  </a:t>
              </a:r>
              <a:endParaRPr kumimoji="1" lang="ko-KR" altLang="en-US" sz="2000" b="1" kern="0" dirty="0"/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1547664" y="3098129"/>
              <a:ext cx="7138712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국산 밤나무와 오동나무에다 옻과 </a:t>
              </a:r>
              <a:r>
                <a:rPr kumimoji="1" lang="ko-KR" altLang="en-US" sz="2000" kern="0" dirty="0" err="1" smtClean="0">
                  <a:latin typeface="휴먼모음T" pitchFamily="18" charset="-127"/>
                  <a:ea typeface="휴먼모음T" pitchFamily="18" charset="-127"/>
                </a:rPr>
                <a:t>캐슈로</a:t>
              </a: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 도장처리를 한 목재의 </a:t>
              </a:r>
              <a:endParaRPr kumimoji="1" lang="en-US" altLang="ko-KR" sz="2000" kern="0" dirty="0" smtClean="0">
                <a:latin typeface="휴먼모음T" pitchFamily="18" charset="-127"/>
                <a:ea typeface="휴먼모음T" pitchFamily="18" charset="-127"/>
              </a:endParaRP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공진 진동수</a:t>
              </a:r>
              <a:r>
                <a:rPr kumimoji="1" lang="en-US" altLang="ko-KR" sz="2000" kern="0" dirty="0" smtClean="0">
                  <a:latin typeface="휴먼모음T" pitchFamily="18" charset="-127"/>
                  <a:ea typeface="휴먼모음T" pitchFamily="18" charset="-127"/>
                </a:rPr>
                <a:t>, </a:t>
              </a: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음향계수</a:t>
              </a:r>
              <a:r>
                <a:rPr kumimoji="1" lang="en-US" altLang="ko-KR" sz="2000" kern="0" dirty="0" smtClean="0">
                  <a:latin typeface="휴먼모음T" pitchFamily="18" charset="-127"/>
                  <a:ea typeface="휴먼모음T" pitchFamily="18" charset="-127"/>
                </a:rPr>
                <a:t>, </a:t>
              </a: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음속 →</a:t>
              </a:r>
              <a:r>
                <a:rPr kumimoji="1" lang="ko-KR" altLang="en-US" sz="2000" kern="0" dirty="0" err="1" smtClean="0">
                  <a:latin typeface="휴먼모음T" pitchFamily="18" charset="-127"/>
                  <a:ea typeface="휴먼모음T" pitchFamily="18" charset="-127"/>
                </a:rPr>
                <a:t>무처리재</a:t>
              </a: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 보다 감소</a:t>
              </a:r>
              <a:endParaRPr kumimoji="1" lang="en-US" altLang="ko-KR" sz="2000" kern="0" dirty="0" smtClean="0">
                <a:latin typeface="휴먼모음T" pitchFamily="18" charset="-127"/>
                <a:ea typeface="휴먼모음T" pitchFamily="18" charset="-127"/>
              </a:endParaRP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kumimoji="1" lang="ko-KR" altLang="en-US" sz="2000" kern="0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12" name="그룹 49"/>
          <p:cNvGrpSpPr/>
          <p:nvPr/>
        </p:nvGrpSpPr>
        <p:grpSpPr>
          <a:xfrm>
            <a:off x="-142908" y="4852630"/>
            <a:ext cx="5976664" cy="648072"/>
            <a:chOff x="-108520" y="3804940"/>
            <a:chExt cx="5976664" cy="648072"/>
          </a:xfrm>
        </p:grpSpPr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-108520" y="3804940"/>
              <a:ext cx="201622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600200" lvl="3" indent="-22860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6"/>
                </a:buBlip>
                <a:defRPr/>
              </a:pPr>
              <a:r>
                <a:rPr kumimoji="1" lang="ko-KR" altLang="en-US" sz="2400" b="1" kern="0" dirty="0"/>
                <a:t>  </a:t>
              </a:r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1547664" y="3818564"/>
              <a:ext cx="432048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내부마찰 </a:t>
              </a:r>
              <a:r>
                <a:rPr kumimoji="1" lang="en-US" altLang="ko-KR" sz="2000" kern="0" dirty="0" smtClean="0">
                  <a:latin typeface="휴먼모음T" pitchFamily="18" charset="-127"/>
                  <a:ea typeface="휴먼모음T" pitchFamily="18" charset="-127"/>
                </a:rPr>
                <a:t>  </a:t>
              </a: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밤나무</a:t>
              </a:r>
              <a:r>
                <a:rPr kumimoji="1" lang="en-US" altLang="ko-KR" sz="2000" kern="0" dirty="0" smtClean="0">
                  <a:latin typeface="휴먼모음T" pitchFamily="18" charset="-127"/>
                  <a:ea typeface="휴먼모음T" pitchFamily="18" charset="-127"/>
                </a:rPr>
                <a:t>:</a:t>
              </a: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감소</a:t>
              </a:r>
              <a:r>
                <a:rPr kumimoji="1" lang="en-US" altLang="ko-KR" sz="2000" kern="0" dirty="0" smtClean="0">
                  <a:latin typeface="휴먼모음T" pitchFamily="18" charset="-127"/>
                  <a:ea typeface="휴먼모음T" pitchFamily="18" charset="-127"/>
                </a:rPr>
                <a:t>, </a:t>
              </a: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오동나무</a:t>
              </a:r>
              <a:r>
                <a:rPr kumimoji="1" lang="en-US" altLang="ko-KR" sz="2000" kern="0" dirty="0" smtClean="0">
                  <a:latin typeface="휴먼모음T" pitchFamily="18" charset="-127"/>
                  <a:ea typeface="휴먼모음T" pitchFamily="18" charset="-127"/>
                </a:rPr>
                <a:t>:</a:t>
              </a: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증가</a:t>
              </a:r>
              <a:r>
                <a:rPr kumimoji="1" lang="en-US" altLang="ko-KR" sz="2000" kern="0" dirty="0" smtClean="0">
                  <a:latin typeface="휴먼모음T" pitchFamily="18" charset="-127"/>
                  <a:ea typeface="휴먼모음T" pitchFamily="18" charset="-127"/>
                </a:rPr>
                <a:t> </a:t>
              </a:r>
              <a:endParaRPr kumimoji="1" lang="ko-KR" altLang="en-US" sz="2000" kern="0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15" name="오른쪽 화살표 14"/>
          <p:cNvSpPr/>
          <p:nvPr/>
        </p:nvSpPr>
        <p:spPr>
          <a:xfrm>
            <a:off x="2500298" y="5000636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28780" y="179356"/>
            <a:ext cx="7615186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3000" b="1" kern="0" dirty="0" smtClean="0">
                <a:solidFill>
                  <a:schemeClr val="accent2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악기 도장처리로 인한 단점</a:t>
            </a:r>
            <a:r>
              <a:rPr lang="en-US" altLang="ko-KR" sz="3000" b="1" kern="0" dirty="0" smtClean="0">
                <a:solidFill>
                  <a:schemeClr val="accent2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,</a:t>
            </a:r>
            <a:r>
              <a:rPr lang="ko-KR" altLang="en-US" sz="3000" b="1" kern="0" dirty="0" smtClean="0">
                <a:solidFill>
                  <a:schemeClr val="accent2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개선방안</a:t>
            </a:r>
            <a:endParaRPr lang="en-US" altLang="ko-KR" sz="3000" b="1" kern="0" dirty="0">
              <a:solidFill>
                <a:schemeClr val="accent2"/>
              </a:solidFill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sp>
        <p:nvSpPr>
          <p:cNvPr id="13" name="모서리가 둥근 직사각형 8"/>
          <p:cNvSpPr>
            <a:spLocks noChangeArrowheads="1"/>
          </p:cNvSpPr>
          <p:nvPr/>
        </p:nvSpPr>
        <p:spPr bwMode="auto">
          <a:xfrm>
            <a:off x="1149328" y="1285860"/>
            <a:ext cx="3357586" cy="50006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47497"/>
              </a:gs>
              <a:gs pos="50000">
                <a:srgbClr val="A8A8DA"/>
              </a:gs>
              <a:gs pos="100000">
                <a:srgbClr val="C8C8FF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▶단 점◀</a:t>
            </a: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◈ 한시적인 </a:t>
            </a:r>
            <a:r>
              <a:rPr lang="ko-KR" altLang="en-US" kern="0" dirty="0" err="1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흡습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 방지</a:t>
            </a: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◈  악기가 </a:t>
            </a:r>
            <a:r>
              <a:rPr lang="ko-KR" altLang="en-US" kern="0" dirty="0" err="1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대기중에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kern="0" dirty="0" err="1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노출될때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 영구적인 </a:t>
            </a: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효과 기대 </a:t>
            </a:r>
            <a:r>
              <a:rPr lang="ko-KR" altLang="en-US" kern="0" dirty="0" err="1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할수없음</a:t>
            </a: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5380042" y="1214422"/>
            <a:ext cx="3357554" cy="2571768"/>
          </a:xfrm>
          <a:prstGeom prst="roundRect">
            <a:avLst/>
          </a:prstGeom>
          <a:gradFill flip="none" rotWithShape="1">
            <a:gsLst>
              <a:gs pos="0">
                <a:srgbClr val="BBE0E3">
                  <a:shade val="30000"/>
                  <a:satMod val="115000"/>
                </a:srgbClr>
              </a:gs>
              <a:gs pos="50000">
                <a:srgbClr val="BBE0E3">
                  <a:shade val="67500"/>
                  <a:satMod val="115000"/>
                </a:srgbClr>
              </a:gs>
              <a:gs pos="100000">
                <a:srgbClr val="BBE0E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algn="ctr" latinLnBrk="0">
              <a:defRPr/>
            </a:pP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▶근본적인 개선 방안◀</a:t>
            </a: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0" latinLnBrk="0">
              <a:defRPr/>
            </a:pP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0" latinLnBrk="0">
              <a:defRPr/>
            </a:pP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◈ 영구적인 치수안정성</a:t>
            </a: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0" latinLnBrk="0">
              <a:defRPr/>
            </a:pPr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lvl="0" latinLnBrk="0">
              <a:defRPr/>
            </a:pP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◈음질의 개량</a:t>
            </a: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0" latinLnBrk="0">
              <a:defRPr/>
            </a:pP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0" latinLnBrk="0">
              <a:defRPr/>
            </a:pP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◈흡습성 예방</a:t>
            </a: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0" algn="ctr" latinLnBrk="0">
              <a:defRPr/>
            </a:pP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0" latinLnBrk="0">
              <a:defRPr/>
            </a:pPr>
            <a:endParaRPr lang="ko-KR" altLang="en-US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4714876" y="2571744"/>
            <a:ext cx="500066" cy="264320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5380042" y="3857628"/>
            <a:ext cx="3357554" cy="2571768"/>
          </a:xfrm>
          <a:prstGeom prst="roundRect">
            <a:avLst/>
          </a:prstGeom>
          <a:gradFill flip="none" rotWithShape="1">
            <a:gsLst>
              <a:gs pos="0">
                <a:srgbClr val="BBE0E3">
                  <a:shade val="30000"/>
                  <a:satMod val="115000"/>
                </a:srgbClr>
              </a:gs>
              <a:gs pos="50000">
                <a:srgbClr val="BBE0E3">
                  <a:shade val="67500"/>
                  <a:satMod val="115000"/>
                </a:srgbClr>
              </a:gs>
              <a:gs pos="100000">
                <a:srgbClr val="BBE0E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algn="ctr" latinLnBrk="0">
              <a:defRPr/>
            </a:pP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▶향후 개선 방안◀</a:t>
            </a: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0" latinLnBrk="0">
              <a:defRPr/>
            </a:pP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0" latinLnBrk="0">
              <a:defRPr/>
            </a:pP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◈</a:t>
            </a:r>
            <a:r>
              <a:rPr lang="ko-KR" altLang="en-US" kern="0" dirty="0" err="1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화학처리하여</a:t>
            </a: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0" latinLnBrk="0">
              <a:defRPr/>
            </a:pP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내습성부여</a:t>
            </a:r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목재의 탄성 증가→진동효율을 높임</a:t>
            </a:r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 lvl="0" latinLnBrk="0">
              <a:defRPr/>
            </a:pP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내부마찰 감소 </a:t>
            </a:r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=&gt;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음질개량</a:t>
            </a: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0" latinLnBrk="0">
              <a:defRPr/>
            </a:pPr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lvl="0" algn="ctr" latinLnBrk="0">
              <a:defRPr/>
            </a:pP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0" latinLnBrk="0">
              <a:defRPr/>
            </a:pPr>
            <a:endParaRPr lang="ko-KR" altLang="en-US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28780" y="179356"/>
            <a:ext cx="7615186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3000" b="1" kern="0" dirty="0" smtClean="0">
                <a:solidFill>
                  <a:schemeClr val="accent2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출 처</a:t>
            </a:r>
            <a:endParaRPr lang="en-US" altLang="ko-KR" sz="3000" b="1" kern="0" dirty="0">
              <a:solidFill>
                <a:schemeClr val="accent2"/>
              </a:solidFill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480" y="2143116"/>
            <a:ext cx="343876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000" dirty="0" err="1" smtClean="0">
                <a:latin typeface="휴먼모음T" pitchFamily="18" charset="-127"/>
                <a:ea typeface="휴먼모음T" pitchFamily="18" charset="-127"/>
              </a:rPr>
              <a:t>네이버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000" dirty="0" err="1" smtClean="0">
                <a:latin typeface="휴먼모음T" pitchFamily="18" charset="-127"/>
                <a:ea typeface="휴먼모음T" pitchFamily="18" charset="-127"/>
              </a:rPr>
              <a:t>블로그</a:t>
            </a:r>
            <a:endParaRPr lang="en-US" altLang="ko-KR" sz="20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altLang="ko-KR" sz="20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000" dirty="0" err="1" smtClean="0">
                <a:latin typeface="휴먼모음T" pitchFamily="18" charset="-127"/>
                <a:ea typeface="휴먼모음T" pitchFamily="18" charset="-127"/>
              </a:rPr>
              <a:t>네이버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 사전</a:t>
            </a:r>
            <a:endParaRPr lang="en-US" altLang="ko-KR" sz="20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altLang="ko-KR" sz="20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 목재와 인류생활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정희석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altLang="ko-KR" sz="20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 가구디자인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&amp;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목재가공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2(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박희준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endParaRPr lang="ko-KR" altLang="en-US" sz="20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438790" y="3244334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ko-KR" altLang="en-US" b="1" kern="0" dirty="0" smtClean="0"/>
              <a:t> </a:t>
            </a:r>
            <a:endParaRPr lang="ko-KR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72676" y="2109778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0" lvl="2" indent="-2286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r>
              <a:rPr kumimoji="1" lang="ko-KR" altLang="en-US" sz="2400" b="1" kern="0" dirty="0"/>
              <a:t>  </a:t>
            </a:r>
            <a:endParaRPr kumimoji="1" lang="ko-KR" altLang="en-US" sz="2000" b="1" kern="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8328" y="2695568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0" lvl="2" indent="-2286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r>
              <a:rPr kumimoji="1" lang="ko-KR" altLang="en-US" sz="2400" b="1" kern="0" dirty="0"/>
              <a:t>  </a:t>
            </a:r>
            <a:endParaRPr kumimoji="1" lang="ko-KR" altLang="en-US" sz="2000" b="1" kern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72676" y="3314902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0" lvl="2" indent="-2286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r>
              <a:rPr kumimoji="1" lang="ko-KR" altLang="en-US" sz="2400" b="1" kern="0" dirty="0"/>
              <a:t>  </a:t>
            </a:r>
            <a:endParaRPr kumimoji="1" lang="ko-KR" altLang="en-US" sz="2000" b="1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72676" y="3929066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0" lvl="2" indent="-2286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r>
              <a:rPr kumimoji="1" lang="ko-KR" altLang="en-US" sz="2400" b="1" kern="0" dirty="0"/>
              <a:t>  </a:t>
            </a:r>
            <a:endParaRPr kumimoji="1" lang="ko-KR" altLang="en-US" sz="20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5576" y="4437112"/>
            <a:ext cx="7772400" cy="122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800" b="1" kern="0" dirty="0" smtClean="0">
                <a:solidFill>
                  <a:sysClr val="windowText" lastClr="000000"/>
                </a:solidFill>
                <a:latin typeface="+mj-lt"/>
                <a:ea typeface="굴림" charset="-127"/>
                <a:cs typeface="+mj-cs"/>
              </a:rPr>
              <a:t>Thank You</a:t>
            </a:r>
            <a:endParaRPr kumimoji="0" lang="en-US" altLang="ko-KR" sz="4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2051720" y="5517232"/>
            <a:ext cx="5112568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5576" y="4437112"/>
            <a:ext cx="7772400" cy="122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800" b="1" kern="0" dirty="0" smtClean="0">
                <a:solidFill>
                  <a:sysClr val="windowText" lastClr="000000"/>
                </a:solidFill>
                <a:latin typeface="+mj-lt"/>
                <a:ea typeface="굴림" charset="-127"/>
                <a:cs typeface="+mj-cs"/>
              </a:rPr>
              <a:t>Q &amp; A</a:t>
            </a:r>
            <a:endParaRPr kumimoji="0" lang="en-US" altLang="ko-KR" sz="4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2952378" y="5589240"/>
            <a:ext cx="349183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91440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48"/>
          <p:cNvGrpSpPr/>
          <p:nvPr/>
        </p:nvGrpSpPr>
        <p:grpSpPr>
          <a:xfrm>
            <a:off x="3059832" y="1785926"/>
            <a:ext cx="5544616" cy="576064"/>
            <a:chOff x="323528" y="3084860"/>
            <a:chExt cx="5544616" cy="576064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323528" y="3084860"/>
              <a:ext cx="1656184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143000" lvl="2" indent="-22860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2"/>
                </a:buBlip>
                <a:defRPr/>
              </a:pPr>
              <a:r>
                <a:rPr kumimoji="1" lang="ko-KR" altLang="en-US" sz="2400" b="1" kern="0" dirty="0">
                  <a:solidFill>
                    <a:srgbClr val="000000"/>
                  </a:solidFill>
                </a:rPr>
                <a:t>  </a:t>
              </a:r>
              <a:endParaRPr kumimoji="1" lang="ko-KR" altLang="en-US" sz="200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1547664" y="3098129"/>
              <a:ext cx="432048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도장</a:t>
              </a:r>
              <a:r>
                <a:rPr kumimoji="1" lang="en-US" altLang="ko-KR" sz="2000" kern="0" dirty="0" smtClean="0">
                  <a:latin typeface="휴먼모음T" pitchFamily="18" charset="-127"/>
                  <a:ea typeface="휴먼모음T" pitchFamily="18" charset="-127"/>
                </a:rPr>
                <a:t>&amp;</a:t>
              </a: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도료 정의와 특징</a:t>
              </a:r>
              <a:endParaRPr kumimoji="1" lang="ko-KR" altLang="en-US" sz="2000" kern="0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9" name="그룹 48"/>
          <p:cNvGrpSpPr/>
          <p:nvPr/>
        </p:nvGrpSpPr>
        <p:grpSpPr>
          <a:xfrm>
            <a:off x="3059832" y="2428342"/>
            <a:ext cx="5544616" cy="576064"/>
            <a:chOff x="323528" y="3084860"/>
            <a:chExt cx="5544616" cy="576064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323528" y="3084860"/>
              <a:ext cx="1656184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143000" lvl="2" indent="-22860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2"/>
                </a:buBlip>
                <a:defRPr/>
              </a:pPr>
              <a:r>
                <a:rPr kumimoji="1" lang="ko-KR" altLang="en-US" sz="2400" b="1" kern="0" dirty="0">
                  <a:solidFill>
                    <a:srgbClr val="000000"/>
                  </a:solidFill>
                </a:rPr>
                <a:t>  </a:t>
              </a:r>
              <a:endParaRPr kumimoji="1" lang="ko-KR" altLang="en-US" sz="200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1547664" y="3098129"/>
              <a:ext cx="432048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도장의 종류</a:t>
              </a:r>
              <a:endParaRPr kumimoji="1" lang="ko-KR" altLang="en-US" sz="2000" kern="0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12" name="그룹 48"/>
          <p:cNvGrpSpPr/>
          <p:nvPr/>
        </p:nvGrpSpPr>
        <p:grpSpPr>
          <a:xfrm>
            <a:off x="3059832" y="3070758"/>
            <a:ext cx="5544616" cy="576064"/>
            <a:chOff x="323528" y="3084860"/>
            <a:chExt cx="5544616" cy="576064"/>
          </a:xfrm>
        </p:grpSpPr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323528" y="3084860"/>
              <a:ext cx="1656184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143000" lvl="2" indent="-22860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2"/>
                </a:buBlip>
                <a:defRPr/>
              </a:pPr>
              <a:r>
                <a:rPr kumimoji="1" lang="ko-KR" altLang="en-US" sz="2400" b="1" kern="0" dirty="0">
                  <a:solidFill>
                    <a:srgbClr val="000000"/>
                  </a:solidFill>
                </a:rPr>
                <a:t>  </a:t>
              </a:r>
              <a:endParaRPr kumimoji="1" lang="ko-KR" altLang="en-US" sz="200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1547664" y="3098129"/>
              <a:ext cx="432048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악기의 도장</a:t>
              </a:r>
              <a:endParaRPr kumimoji="1" lang="ko-KR" altLang="en-US" sz="2000" kern="0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995936" y="476672"/>
            <a:ext cx="3240674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Contents</a:t>
            </a:r>
            <a:endParaRPr kumimoji="0" lang="en-US" altLang="ko-KR" sz="4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4093208" y="1201839"/>
            <a:ext cx="321541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429124" y="3714752"/>
            <a:ext cx="432048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kumimoji="1" lang="ko-KR" altLang="en-US" sz="2000" kern="0" dirty="0" smtClean="0">
                <a:latin typeface="휴먼모음T" pitchFamily="18" charset="-127"/>
                <a:ea typeface="휴먼모음T" pitchFamily="18" charset="-127"/>
              </a:rPr>
              <a:t>기타도장의 과정</a:t>
            </a:r>
            <a:endParaRPr kumimoji="1" lang="en-US" altLang="ko-KR" sz="2000" kern="0" dirty="0" smtClean="0">
              <a:latin typeface="휴먼모음T" pitchFamily="18" charset="-127"/>
              <a:ea typeface="휴먼모음T" pitchFamily="18" charset="-127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kumimoji="1" lang="ko-KR" altLang="en-US" sz="2000" kern="0" dirty="0" smtClean="0">
                <a:latin typeface="휴먼모음T" pitchFamily="18" charset="-127"/>
                <a:ea typeface="휴먼모음T" pitchFamily="18" charset="-127"/>
              </a:rPr>
              <a:t>악기 내부의 </a:t>
            </a:r>
            <a:r>
              <a:rPr kumimoji="1" lang="ko-KR" altLang="en-US" sz="2000" kern="0" dirty="0" err="1" smtClean="0">
                <a:latin typeface="휴먼모음T" pitchFamily="18" charset="-127"/>
                <a:ea typeface="휴먼모음T" pitchFamily="18" charset="-127"/>
              </a:rPr>
              <a:t>도료조성물</a:t>
            </a:r>
            <a:endParaRPr kumimoji="1" lang="en-US" altLang="ko-KR" sz="2000" kern="0" dirty="0" smtClean="0">
              <a:latin typeface="휴먼모음T" pitchFamily="18" charset="-127"/>
              <a:ea typeface="휴먼모음T" pitchFamily="18" charset="-127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kumimoji="1" lang="ko-KR" altLang="en-US" sz="2000" kern="0" dirty="0" smtClean="0">
                <a:latin typeface="휴먼모음T" pitchFamily="18" charset="-127"/>
                <a:ea typeface="휴먼모음T" pitchFamily="18" charset="-127"/>
              </a:rPr>
              <a:t>현악기에 </a:t>
            </a:r>
            <a:r>
              <a:rPr kumimoji="1" lang="ko-KR" altLang="en-US" sz="2000" kern="0" dirty="0" err="1" smtClean="0">
                <a:latin typeface="휴먼모음T" pitchFamily="18" charset="-127"/>
                <a:ea typeface="휴먼모음T" pitchFamily="18" charset="-127"/>
              </a:rPr>
              <a:t>도료되는</a:t>
            </a:r>
            <a:r>
              <a:rPr kumimoji="1" lang="ko-KR" altLang="en-US" sz="2000" kern="0" dirty="0" smtClean="0">
                <a:latin typeface="휴먼모음T" pitchFamily="18" charset="-127"/>
                <a:ea typeface="휴먼모음T" pitchFamily="18" charset="-127"/>
              </a:rPr>
              <a:t> 도장</a:t>
            </a:r>
            <a:endParaRPr kumimoji="1" lang="en-US" altLang="ko-KR" sz="2000" kern="0" dirty="0" smtClean="0">
              <a:latin typeface="휴먼모음T" pitchFamily="18" charset="-127"/>
              <a:ea typeface="휴먼모음T" pitchFamily="18" charset="-127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ko-KR" altLang="en-US" sz="2000" kern="0" dirty="0" err="1" smtClean="0">
                <a:latin typeface="휴먼모음T" pitchFamily="18" charset="-127"/>
                <a:ea typeface="휴먼모음T" pitchFamily="18" charset="-127"/>
              </a:rPr>
              <a:t>음향판의</a:t>
            </a:r>
            <a:r>
              <a:rPr lang="ko-KR" altLang="en-US" sz="2000" kern="0" dirty="0" smtClean="0">
                <a:latin typeface="휴먼모음T" pitchFamily="18" charset="-127"/>
                <a:ea typeface="휴먼모음T" pitchFamily="18" charset="-127"/>
              </a:rPr>
              <a:t> 도장처리 </a:t>
            </a:r>
            <a:endParaRPr lang="en-US" altLang="ko-KR" sz="2000" kern="0" dirty="0" smtClean="0">
              <a:latin typeface="휴먼모음T" pitchFamily="18" charset="-127"/>
              <a:ea typeface="휴먼모음T" pitchFamily="18" charset="-127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ko-KR" altLang="en-US" sz="2000" kern="0" dirty="0" smtClean="0">
                <a:latin typeface="휴먼모음T" pitchFamily="18" charset="-127"/>
                <a:ea typeface="휴먼모음T" pitchFamily="18" charset="-127"/>
              </a:rPr>
              <a:t>음향판재 도료를 도포한 실험 결과</a:t>
            </a:r>
            <a:endParaRPr lang="en-US" altLang="ko-KR" sz="2000" kern="0" dirty="0" smtClean="0">
              <a:latin typeface="휴먼모음T" pitchFamily="18" charset="-127"/>
              <a:ea typeface="휴먼모음T" pitchFamily="18" charset="-127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ko-KR" altLang="en-US" sz="2000" kern="0" dirty="0" smtClean="0">
                <a:latin typeface="휴먼모음T" pitchFamily="18" charset="-127"/>
                <a:ea typeface="휴먼모음T" pitchFamily="18" charset="-127"/>
              </a:rPr>
              <a:t>악기 도장의 단점과 개선방안</a:t>
            </a:r>
            <a:endParaRPr lang="en-US" altLang="ko-KR" sz="2000" kern="0" dirty="0" smtClean="0">
              <a:latin typeface="휴먼모음T" pitchFamily="18" charset="-127"/>
              <a:ea typeface="휴먼모음T" pitchFamily="18" charset="-127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kumimoji="1" lang="ko-KR" altLang="en-US" sz="2000" kern="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28780" y="179356"/>
            <a:ext cx="4335308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도장과 도료 정의</a:t>
            </a:r>
            <a:endParaRPr kumimoji="0" lang="en-US" altLang="ko-KR" sz="3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grpSp>
        <p:nvGrpSpPr>
          <p:cNvPr id="13" name="그룹 44"/>
          <p:cNvGrpSpPr/>
          <p:nvPr/>
        </p:nvGrpSpPr>
        <p:grpSpPr>
          <a:xfrm>
            <a:off x="1275464" y="1983301"/>
            <a:ext cx="5725428" cy="518077"/>
            <a:chOff x="395536" y="1412776"/>
            <a:chExt cx="4619505" cy="518077"/>
          </a:xfrm>
        </p:grpSpPr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395536" y="1412776"/>
              <a:ext cx="79208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3"/>
                </a:buBlip>
                <a:defRPr/>
              </a:pPr>
              <a:r>
                <a:rPr kumimoji="1" lang="ko-KR" altLang="en-US" sz="2400" b="1" kern="0" dirty="0"/>
                <a:t> </a:t>
              </a: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694561" y="1426797"/>
              <a:ext cx="432048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물체의 표면에 도포하여 건조된 </a:t>
              </a:r>
              <a:r>
                <a:rPr kumimoji="1" lang="ko-KR" altLang="en-US" sz="2000" kern="0" dirty="0" err="1" smtClean="0">
                  <a:latin typeface="휴먼모음T" pitchFamily="18" charset="-127"/>
                  <a:ea typeface="휴먼모음T" pitchFamily="18" charset="-127"/>
                </a:rPr>
                <a:t>피막층</a:t>
              </a: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 형성</a:t>
              </a:r>
              <a:endParaRPr kumimoji="1" lang="ko-KR" altLang="en-US" sz="2000" kern="0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16" name="그룹 47"/>
          <p:cNvGrpSpPr/>
          <p:nvPr/>
        </p:nvGrpSpPr>
        <p:grpSpPr>
          <a:xfrm>
            <a:off x="785786" y="2643182"/>
            <a:ext cx="6864221" cy="515178"/>
            <a:chOff x="767581" y="2420888"/>
            <a:chExt cx="4855098" cy="515178"/>
          </a:xfrm>
        </p:grpSpPr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767581" y="2420888"/>
              <a:ext cx="924099" cy="447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742950" lvl="1" indent="-28575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4"/>
                </a:buBlip>
                <a:defRPr/>
              </a:pPr>
              <a:r>
                <a:rPr kumimoji="1" lang="ko-KR" altLang="en-US" sz="2400" b="1" kern="0" dirty="0"/>
                <a:t> </a:t>
              </a:r>
            </a:p>
          </p:txBody>
        </p:sp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1356001" y="2432010"/>
              <a:ext cx="4266678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물체의 소기성능을 부여하는 유동상태의 화학제품</a:t>
              </a:r>
              <a:endParaRPr kumimoji="1" lang="ko-KR" altLang="en-US" sz="2000" kern="0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57290" y="1428736"/>
            <a:ext cx="8194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 smtClean="0">
                <a:latin typeface="휴먼모음T" pitchFamily="18" charset="-127"/>
                <a:ea typeface="휴먼모음T" pitchFamily="18" charset="-127"/>
              </a:rPr>
              <a:t>-</a:t>
            </a:r>
            <a:r>
              <a:rPr lang="ko-KR" altLang="en-US" sz="2100" dirty="0" smtClean="0">
                <a:latin typeface="휴먼모음T" pitchFamily="18" charset="-127"/>
                <a:ea typeface="휴먼모음T" pitchFamily="18" charset="-127"/>
              </a:rPr>
              <a:t>도장</a:t>
            </a:r>
            <a:r>
              <a:rPr lang="en-US" altLang="ko-KR" sz="2100" dirty="0" smtClean="0">
                <a:latin typeface="휴먼모음T" pitchFamily="18" charset="-127"/>
                <a:ea typeface="휴먼모음T" pitchFamily="18" charset="-127"/>
              </a:rPr>
              <a:t>-</a:t>
            </a:r>
            <a:endParaRPr lang="ko-KR" altLang="en-US" sz="2100" dirty="0"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24" name="그룹 44"/>
          <p:cNvGrpSpPr/>
          <p:nvPr/>
        </p:nvGrpSpPr>
        <p:grpSpPr>
          <a:xfrm>
            <a:off x="1357290" y="4286256"/>
            <a:ext cx="7542888" cy="731319"/>
            <a:chOff x="395536" y="1412776"/>
            <a:chExt cx="6085905" cy="731319"/>
          </a:xfrm>
        </p:grpSpPr>
        <p:sp>
          <p:nvSpPr>
            <p:cNvPr id="25" name="Rectangle 3"/>
            <p:cNvSpPr txBox="1">
              <a:spLocks noChangeArrowheads="1"/>
            </p:cNvSpPr>
            <p:nvPr/>
          </p:nvSpPr>
          <p:spPr bwMode="auto">
            <a:xfrm>
              <a:off x="395536" y="1412776"/>
              <a:ext cx="79208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3"/>
                </a:buBlip>
                <a:defRPr/>
              </a:pPr>
              <a:r>
                <a:rPr kumimoji="1" lang="ko-KR" altLang="en-US" sz="2400" b="1" kern="0" dirty="0">
                  <a:latin typeface="휴먼모음T" pitchFamily="18" charset="-127"/>
                  <a:ea typeface="휴먼모음T" pitchFamily="18" charset="-127"/>
                </a:rPr>
                <a:t> </a:t>
              </a:r>
            </a:p>
          </p:txBody>
        </p:sp>
        <p:sp>
          <p:nvSpPr>
            <p:cNvPr id="26" name="Rectangle 3"/>
            <p:cNvSpPr txBox="1">
              <a:spLocks noChangeArrowheads="1"/>
            </p:cNvSpPr>
            <p:nvPr/>
          </p:nvSpPr>
          <p:spPr bwMode="auto">
            <a:xfrm>
              <a:off x="659897" y="1426797"/>
              <a:ext cx="5821544" cy="717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ko-KR" altLang="en-US" sz="2000" dirty="0" smtClean="0">
                  <a:latin typeface="휴먼모음T" pitchFamily="18" charset="-127"/>
                  <a:ea typeface="휴먼모음T" pitchFamily="18" charset="-127"/>
                </a:rPr>
                <a:t>고체 물질의 표면에 칠하여 </a:t>
              </a:r>
              <a:r>
                <a:rPr lang="ko-KR" altLang="en-US" sz="2000" dirty="0" err="1" smtClean="0">
                  <a:latin typeface="휴먼모음T" pitchFamily="18" charset="-127"/>
                  <a:ea typeface="휴먼모음T" pitchFamily="18" charset="-127"/>
                </a:rPr>
                <a:t>고체막을</a:t>
              </a:r>
              <a:r>
                <a:rPr lang="ko-KR" altLang="en-US" sz="2000" dirty="0" smtClean="0">
                  <a:latin typeface="휴먼모음T" pitchFamily="18" charset="-127"/>
                  <a:ea typeface="휴먼모음T" pitchFamily="18" charset="-127"/>
                </a:rPr>
                <a:t> 만들어 물체의 표면</a:t>
              </a:r>
              <a:endParaRPr lang="en-US" altLang="ko-KR" sz="2000" dirty="0" smtClean="0">
                <a:latin typeface="휴먼모음T" pitchFamily="18" charset="-127"/>
                <a:ea typeface="휴먼모음T" pitchFamily="18" charset="-127"/>
              </a:endParaRP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ko-KR" altLang="en-US" sz="2000" dirty="0" smtClean="0">
                  <a:latin typeface="휴먼모음T" pitchFamily="18" charset="-127"/>
                  <a:ea typeface="휴먼모음T" pitchFamily="18" charset="-127"/>
                </a:rPr>
                <a:t>보호하고 아름답게 하는 유동성 물질의 총칭</a:t>
              </a:r>
              <a:endParaRPr kumimoji="1" lang="ko-KR" altLang="en-US" sz="2000" kern="0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397218" y="3571876"/>
            <a:ext cx="8194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 smtClean="0">
                <a:latin typeface="휴먼모음T" pitchFamily="18" charset="-127"/>
                <a:ea typeface="휴먼모음T" pitchFamily="18" charset="-127"/>
              </a:rPr>
              <a:t>-</a:t>
            </a:r>
            <a:r>
              <a:rPr lang="ko-KR" altLang="en-US" sz="2100" dirty="0" smtClean="0">
                <a:latin typeface="휴먼모음T" pitchFamily="18" charset="-127"/>
                <a:ea typeface="휴먼모음T" pitchFamily="18" charset="-127"/>
              </a:rPr>
              <a:t>도료</a:t>
            </a:r>
            <a:r>
              <a:rPr lang="en-US" altLang="ko-KR" sz="2100" dirty="0" smtClean="0">
                <a:latin typeface="휴먼모음T" pitchFamily="18" charset="-127"/>
                <a:ea typeface="휴먼모음T" pitchFamily="18" charset="-127"/>
              </a:rPr>
              <a:t>-</a:t>
            </a:r>
            <a:endParaRPr lang="ko-KR" altLang="en-US" sz="21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28780" y="179356"/>
            <a:ext cx="4335308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3000" b="1" kern="0" dirty="0" smtClean="0">
                <a:solidFill>
                  <a:schemeClr val="accent2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도장의 특징</a:t>
            </a:r>
            <a:endParaRPr lang="en-US" altLang="ko-KR" sz="3000" b="1" kern="0" dirty="0">
              <a:solidFill>
                <a:schemeClr val="accent2"/>
              </a:solidFill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grpSp>
        <p:nvGrpSpPr>
          <p:cNvPr id="3" name="그룹 44"/>
          <p:cNvGrpSpPr/>
          <p:nvPr/>
        </p:nvGrpSpPr>
        <p:grpSpPr>
          <a:xfrm>
            <a:off x="1275464" y="1196752"/>
            <a:ext cx="4619505" cy="518077"/>
            <a:chOff x="395536" y="1412776"/>
            <a:chExt cx="4619505" cy="518077"/>
          </a:xfrm>
        </p:grpSpPr>
        <p:sp>
          <p:nvSpPr>
            <p:cNvPr id="4" name="Rectangle 3"/>
            <p:cNvSpPr txBox="1">
              <a:spLocks noChangeArrowheads="1"/>
            </p:cNvSpPr>
            <p:nvPr/>
          </p:nvSpPr>
          <p:spPr bwMode="auto">
            <a:xfrm>
              <a:off x="395536" y="1412776"/>
              <a:ext cx="79208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2"/>
                </a:buBlip>
                <a:defRPr/>
              </a:pPr>
              <a:r>
                <a:rPr kumimoji="1" lang="ko-KR" altLang="en-US" sz="2400" b="1" kern="0" dirty="0"/>
                <a:t> </a:t>
              </a:r>
            </a:p>
          </p:txBody>
        </p:sp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694561" y="1426797"/>
              <a:ext cx="432048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물체의 표면을 </a:t>
              </a:r>
              <a:r>
                <a:rPr kumimoji="1" lang="ko-KR" altLang="en-US" sz="2000" kern="0" dirty="0" err="1" smtClean="0">
                  <a:latin typeface="휴먼모음T" pitchFamily="18" charset="-127"/>
                  <a:ea typeface="휴먼모음T" pitchFamily="18" charset="-127"/>
                </a:rPr>
                <a:t>피막하기가</a:t>
              </a: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 </a:t>
              </a: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간단</a:t>
              </a:r>
              <a:endParaRPr kumimoji="1" lang="ko-KR" altLang="en-US" sz="2000" kern="0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6" name="그룹 47"/>
          <p:cNvGrpSpPr/>
          <p:nvPr/>
        </p:nvGrpSpPr>
        <p:grpSpPr>
          <a:xfrm>
            <a:off x="811123" y="1770083"/>
            <a:ext cx="5100563" cy="515178"/>
            <a:chOff x="767581" y="2420888"/>
            <a:chExt cx="5100563" cy="515178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767581" y="2420888"/>
              <a:ext cx="924099" cy="447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742950" lvl="1" indent="-28575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3"/>
                </a:buBlip>
                <a:defRPr/>
              </a:pPr>
              <a:r>
                <a:rPr kumimoji="1" lang="ko-KR" altLang="en-US" sz="2400" b="1" kern="0" dirty="0"/>
                <a:t> </a:t>
              </a: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1547664" y="2432010"/>
              <a:ext cx="432048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시간과 비용측면 경제적</a:t>
              </a:r>
              <a:endParaRPr kumimoji="1" lang="en-US" altLang="ko-KR" sz="2000" kern="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9" name="그룹 48"/>
          <p:cNvGrpSpPr/>
          <p:nvPr/>
        </p:nvGrpSpPr>
        <p:grpSpPr>
          <a:xfrm>
            <a:off x="352556" y="2348880"/>
            <a:ext cx="5544616" cy="576064"/>
            <a:chOff x="323528" y="3084860"/>
            <a:chExt cx="5544616" cy="576064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323528" y="3084860"/>
              <a:ext cx="1656184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143000" lvl="2" indent="-22860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4"/>
                </a:buBlip>
                <a:defRPr/>
              </a:pPr>
              <a:r>
                <a:rPr kumimoji="1" lang="ko-KR" altLang="en-US" sz="2400" b="1" kern="0" dirty="0"/>
                <a:t>  </a:t>
              </a:r>
              <a:endParaRPr kumimoji="1" lang="ko-KR" altLang="en-US" sz="2000" b="1" kern="0" dirty="0"/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1547664" y="3098129"/>
              <a:ext cx="432048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ko-KR" altLang="en-US" sz="2000" kern="0" smtClean="0">
                  <a:latin typeface="휴먼모음T" pitchFamily="18" charset="-127"/>
                  <a:ea typeface="휴먼모음T" pitchFamily="18" charset="-127"/>
                </a:rPr>
                <a:t>기계강도가 </a:t>
              </a:r>
              <a:r>
                <a:rPr kumimoji="1" lang="ko-KR" altLang="en-US" sz="2000" kern="0" smtClean="0">
                  <a:latin typeface="휴먼모음T" pitchFamily="18" charset="-127"/>
                  <a:ea typeface="휴먼모음T" pitchFamily="18" charset="-127"/>
                </a:rPr>
                <a:t>향상</a:t>
              </a:r>
              <a:endParaRPr kumimoji="1" lang="ko-KR" altLang="en-US" sz="2000" kern="0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108" name="그룹 49"/>
          <p:cNvGrpSpPr/>
          <p:nvPr/>
        </p:nvGrpSpPr>
        <p:grpSpPr>
          <a:xfrm>
            <a:off x="-108520" y="2924944"/>
            <a:ext cx="5976664" cy="648072"/>
            <a:chOff x="-108520" y="3804940"/>
            <a:chExt cx="5976664" cy="648072"/>
          </a:xfrm>
        </p:grpSpPr>
        <p:sp>
          <p:nvSpPr>
            <p:cNvPr id="109" name="Rectangle 3"/>
            <p:cNvSpPr txBox="1">
              <a:spLocks noChangeArrowheads="1"/>
            </p:cNvSpPr>
            <p:nvPr/>
          </p:nvSpPr>
          <p:spPr bwMode="auto">
            <a:xfrm>
              <a:off x="-108520" y="3804940"/>
              <a:ext cx="201622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600200" lvl="3" indent="-22860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5"/>
                </a:buBlip>
                <a:defRPr/>
              </a:pPr>
              <a:r>
                <a:rPr kumimoji="1" lang="ko-KR" altLang="en-US" sz="2400" b="1" kern="0" dirty="0"/>
                <a:t>  </a:t>
              </a:r>
            </a:p>
          </p:txBody>
        </p:sp>
        <p:sp>
          <p:nvSpPr>
            <p:cNvPr id="110" name="Rectangle 3"/>
            <p:cNvSpPr txBox="1">
              <a:spLocks noChangeArrowheads="1"/>
            </p:cNvSpPr>
            <p:nvPr/>
          </p:nvSpPr>
          <p:spPr bwMode="auto">
            <a:xfrm>
              <a:off x="1547664" y="3818564"/>
              <a:ext cx="432048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일반적으로 아주 얇은 도막 형성</a:t>
              </a:r>
              <a:endParaRPr kumimoji="1" lang="ko-KR" altLang="en-US" sz="2000" kern="0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28780" y="179356"/>
            <a:ext cx="4335308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3000" b="1" kern="0" dirty="0" smtClean="0">
                <a:solidFill>
                  <a:schemeClr val="accent2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도장의 도구 종류</a:t>
            </a:r>
            <a:endParaRPr lang="en-US" altLang="ko-KR" sz="3000" b="1" kern="0" dirty="0">
              <a:solidFill>
                <a:schemeClr val="accent2"/>
              </a:solidFill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grpSp>
        <p:nvGrpSpPr>
          <p:cNvPr id="3" name="그룹 44"/>
          <p:cNvGrpSpPr/>
          <p:nvPr/>
        </p:nvGrpSpPr>
        <p:grpSpPr>
          <a:xfrm>
            <a:off x="1275464" y="1196752"/>
            <a:ext cx="4619505" cy="518077"/>
            <a:chOff x="395536" y="1412776"/>
            <a:chExt cx="4619505" cy="518077"/>
          </a:xfrm>
        </p:grpSpPr>
        <p:sp>
          <p:nvSpPr>
            <p:cNvPr id="4" name="Rectangle 3"/>
            <p:cNvSpPr txBox="1">
              <a:spLocks noChangeArrowheads="1"/>
            </p:cNvSpPr>
            <p:nvPr/>
          </p:nvSpPr>
          <p:spPr bwMode="auto">
            <a:xfrm>
              <a:off x="395536" y="1412776"/>
              <a:ext cx="79208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3"/>
                </a:buBlip>
                <a:defRPr/>
              </a:pPr>
              <a:r>
                <a:rPr kumimoji="1" lang="ko-KR" altLang="en-US" sz="2400" b="1" kern="0" dirty="0"/>
                <a:t> </a:t>
              </a:r>
            </a:p>
          </p:txBody>
        </p:sp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694561" y="1426797"/>
              <a:ext cx="432048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ko-KR" altLang="en-US" sz="2000" kern="0" dirty="0" err="1" smtClean="0">
                  <a:latin typeface="휴먼모음T" pitchFamily="18" charset="-127"/>
                  <a:ea typeface="휴먼모음T" pitchFamily="18" charset="-127"/>
                </a:rPr>
                <a:t>붓도장</a:t>
              </a:r>
              <a:endParaRPr kumimoji="1" lang="ko-KR" altLang="en-US" sz="2000" kern="0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6" name="그룹 47"/>
          <p:cNvGrpSpPr/>
          <p:nvPr/>
        </p:nvGrpSpPr>
        <p:grpSpPr>
          <a:xfrm>
            <a:off x="811123" y="2928934"/>
            <a:ext cx="5100563" cy="515178"/>
            <a:chOff x="767581" y="2420888"/>
            <a:chExt cx="5100563" cy="515178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767581" y="2420888"/>
              <a:ext cx="924099" cy="447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742950" lvl="1" indent="-28575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4"/>
                </a:buBlip>
                <a:defRPr/>
              </a:pPr>
              <a:r>
                <a:rPr kumimoji="1" lang="ko-KR" altLang="en-US" sz="2400" b="1" kern="0" dirty="0"/>
                <a:t> </a:t>
              </a: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1547664" y="2432010"/>
              <a:ext cx="432048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주걱도장</a:t>
              </a:r>
              <a:endParaRPr kumimoji="1" lang="ko-KR" altLang="en-US" sz="2000" kern="0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9" name="그룹 48"/>
          <p:cNvGrpSpPr/>
          <p:nvPr/>
        </p:nvGrpSpPr>
        <p:grpSpPr>
          <a:xfrm>
            <a:off x="352556" y="4853200"/>
            <a:ext cx="5544616" cy="576064"/>
            <a:chOff x="323528" y="3084860"/>
            <a:chExt cx="5544616" cy="576064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323528" y="3084860"/>
              <a:ext cx="1656184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143000" lvl="2" indent="-22860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5"/>
                </a:buBlip>
                <a:defRPr/>
              </a:pPr>
              <a:r>
                <a:rPr kumimoji="1" lang="ko-KR" altLang="en-US" sz="2400" b="1" kern="0" dirty="0"/>
                <a:t>  </a:t>
              </a:r>
              <a:endParaRPr kumimoji="1" lang="ko-KR" altLang="en-US" sz="2000" b="1" kern="0" dirty="0"/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1547664" y="3098129"/>
              <a:ext cx="432048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ko-KR" altLang="en-US" sz="2000" kern="0" dirty="0" smtClean="0">
                  <a:latin typeface="휴먼모음T" pitchFamily="18" charset="-127"/>
                  <a:ea typeface="휴먼모음T" pitchFamily="18" charset="-127"/>
                </a:rPr>
                <a:t>에어스프레이</a:t>
              </a:r>
              <a:endParaRPr kumimoji="1" lang="ko-KR" altLang="en-US" sz="2000" kern="0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1000133"/>
            <a:ext cx="478634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2928959"/>
            <a:ext cx="4786346" cy="186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4857785"/>
            <a:ext cx="4786346" cy="1857363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28780" y="179356"/>
            <a:ext cx="4335308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3000" b="1" kern="0" dirty="0" smtClean="0">
                <a:solidFill>
                  <a:schemeClr val="accent2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기타 도장의 과정</a:t>
            </a:r>
            <a:endParaRPr lang="en-US" altLang="ko-KR" sz="3000" b="1" kern="0" dirty="0">
              <a:solidFill>
                <a:schemeClr val="accent2"/>
              </a:solidFill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071546"/>
            <a:ext cx="250033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071546"/>
            <a:ext cx="264320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071546"/>
            <a:ext cx="271464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오른쪽 화살표 5"/>
          <p:cNvSpPr/>
          <p:nvPr/>
        </p:nvSpPr>
        <p:spPr>
          <a:xfrm>
            <a:off x="3214678" y="2071678"/>
            <a:ext cx="500066" cy="1000132"/>
          </a:xfrm>
          <a:prstGeom prst="rightArrow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6072198" y="2071678"/>
            <a:ext cx="500066" cy="1000132"/>
          </a:xfrm>
          <a:prstGeom prst="rightArrow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00100" y="4139390"/>
            <a:ext cx="221457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sz="2000" b="1" kern="0" dirty="0" smtClean="0">
                <a:latin typeface="휴먼모음T" pitchFamily="18" charset="-127"/>
                <a:ea typeface="휴먼모음T" pitchFamily="18" charset="-127"/>
              </a:rPr>
              <a:t>기타의 바디</a:t>
            </a:r>
            <a:r>
              <a:rPr kumimoji="1" lang="en-US" altLang="ko-KR" sz="2000" b="1" kern="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kumimoji="1" lang="ko-KR" altLang="en-US" sz="2000" b="1" kern="0" dirty="0" err="1" smtClean="0">
                <a:latin typeface="휴먼모음T" pitchFamily="18" charset="-127"/>
                <a:ea typeface="휴먼모음T" pitchFamily="18" charset="-127"/>
              </a:rPr>
              <a:t>도장전</a:t>
            </a:r>
            <a:r>
              <a:rPr kumimoji="1" lang="en-US" altLang="ko-KR" sz="2000" b="1" kern="0" dirty="0" smtClean="0"/>
              <a:t>)</a:t>
            </a:r>
            <a:endParaRPr kumimoji="1" lang="ko-KR" altLang="en-US" sz="2000" b="1" kern="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786182" y="4143380"/>
            <a:ext cx="235745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sz="2000" b="1" kern="0" dirty="0" smtClean="0">
                <a:latin typeface="휴먼모음T" pitchFamily="18" charset="-127"/>
                <a:ea typeface="휴먼모음T" pitchFamily="18" charset="-127"/>
              </a:rPr>
              <a:t>도장 전 기본 </a:t>
            </a:r>
            <a:r>
              <a:rPr kumimoji="1" lang="ko-KR" altLang="en-US" sz="2000" b="1" kern="0" dirty="0" err="1" smtClean="0">
                <a:latin typeface="휴먼모음T" pitchFamily="18" charset="-127"/>
                <a:ea typeface="휴먼모음T" pitchFamily="18" charset="-127"/>
              </a:rPr>
              <a:t>세팅</a:t>
            </a:r>
            <a:endParaRPr kumimoji="1" lang="ko-KR" altLang="en-US" sz="2000" b="1" kern="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929454" y="4143380"/>
            <a:ext cx="17145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sz="2000" b="1" kern="0" dirty="0" smtClean="0">
                <a:latin typeface="휴먼모음T" pitchFamily="18" charset="-127"/>
                <a:ea typeface="휴먼모음T" pitchFamily="18" charset="-127"/>
              </a:rPr>
              <a:t>도장 후 바디</a:t>
            </a:r>
            <a:endParaRPr kumimoji="1" lang="ko-KR" altLang="en-US" sz="2000" b="1" kern="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4675070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휴먼모음T" pitchFamily="18" charset="-127"/>
                <a:ea typeface="휴먼모음T" pitchFamily="18" charset="-127"/>
              </a:rPr>
              <a:t>▶</a:t>
            </a:r>
            <a:r>
              <a:rPr lang="ko-KR" altLang="en-US" sz="2000" b="1" dirty="0" smtClean="0">
                <a:latin typeface="휴먼모음T" pitchFamily="18" charset="-127"/>
                <a:ea typeface="휴먼모음T" pitchFamily="18" charset="-127"/>
              </a:rPr>
              <a:t>우레탄 </a:t>
            </a:r>
            <a:r>
              <a:rPr lang="ko-KR" altLang="en-US" sz="2000" b="1" dirty="0" err="1">
                <a:latin typeface="휴먼모음T" pitchFamily="18" charset="-127"/>
                <a:ea typeface="휴먼모음T" pitchFamily="18" charset="-127"/>
              </a:rPr>
              <a:t>피니쉬</a:t>
            </a:r>
            <a:r>
              <a:rPr lang="ko-KR" altLang="en-US" sz="2000" b="1" dirty="0">
                <a:latin typeface="휴먼모음T" pitchFamily="18" charset="-127"/>
                <a:ea typeface="휴먼모음T" pitchFamily="18" charset="-127"/>
              </a:rPr>
              <a:t> </a:t>
            </a:r>
            <a:endParaRPr lang="en-US" altLang="ko-KR" sz="2000" b="1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목재의 </a:t>
            </a:r>
            <a:r>
              <a:rPr lang="ko-KR" altLang="en-US" sz="2000" dirty="0">
                <a:latin typeface="휴먼모음T" pitchFamily="18" charset="-127"/>
                <a:ea typeface="휴먼모음T" pitchFamily="18" charset="-127"/>
              </a:rPr>
              <a:t>울림 자체를 많이 잡아 먹음</a:t>
            </a:r>
          </a:p>
          <a:p>
            <a:r>
              <a:rPr lang="ko-KR" altLang="en-US" sz="2000" b="1" dirty="0" smtClean="0">
                <a:latin typeface="휴먼모음T" pitchFamily="18" charset="-127"/>
                <a:ea typeface="휴먼모음T" pitchFamily="18" charset="-127"/>
              </a:rPr>
              <a:t>▶</a:t>
            </a:r>
            <a:r>
              <a:rPr lang="ko-KR" altLang="en-US" sz="2000" b="1" dirty="0" err="1" smtClean="0">
                <a:latin typeface="휴먼모음T" pitchFamily="18" charset="-127"/>
                <a:ea typeface="휴먼모음T" pitchFamily="18" charset="-127"/>
              </a:rPr>
              <a:t>락커</a:t>
            </a:r>
            <a:r>
              <a:rPr lang="ko-KR" altLang="en-US" sz="2000" b="1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000" b="1" dirty="0" err="1">
                <a:latin typeface="휴먼모음T" pitchFamily="18" charset="-127"/>
                <a:ea typeface="휴먼모음T" pitchFamily="18" charset="-127"/>
              </a:rPr>
              <a:t>피니쉬</a:t>
            </a:r>
            <a:r>
              <a:rPr lang="ko-KR" altLang="en-US" sz="2000" b="1" dirty="0">
                <a:latin typeface="휴먼모음T" pitchFamily="18" charset="-127"/>
                <a:ea typeface="휴먼모음T" pitchFamily="18" charset="-127"/>
              </a:rPr>
              <a:t> </a:t>
            </a:r>
            <a:endParaRPr lang="en-US" altLang="ko-KR" sz="2000" b="1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   목재의 </a:t>
            </a:r>
            <a:r>
              <a:rPr lang="ko-KR" altLang="en-US" sz="2000" dirty="0">
                <a:latin typeface="휴먼모음T" pitchFamily="18" charset="-127"/>
                <a:ea typeface="휴먼모음T" pitchFamily="18" charset="-127"/>
              </a:rPr>
              <a:t>울림을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많이 살려줌</a:t>
            </a:r>
            <a:endParaRPr lang="en-US" altLang="ko-KR" sz="20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   목재의 </a:t>
            </a:r>
            <a:r>
              <a:rPr lang="ko-KR" altLang="en-US" sz="2000" dirty="0">
                <a:latin typeface="휴먼모음T" pitchFamily="18" charset="-127"/>
                <a:ea typeface="휴먼모음T" pitchFamily="18" charset="-127"/>
              </a:rPr>
              <a:t>품질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차이→사운드 </a:t>
            </a:r>
            <a:r>
              <a:rPr lang="ko-KR" altLang="en-US" sz="2000" dirty="0">
                <a:latin typeface="휴먼모음T" pitchFamily="18" charset="-127"/>
                <a:ea typeface="휴먼모음T" pitchFamily="18" charset="-127"/>
              </a:rPr>
              <a:t>차이가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많</a:t>
            </a:r>
            <a:r>
              <a:rPr lang="ko-KR" altLang="en-US" sz="2000" dirty="0">
                <a:latin typeface="휴먼모음T" pitchFamily="18" charset="-127"/>
                <a:ea typeface="휴먼모음T" pitchFamily="18" charset="-127"/>
              </a:rPr>
              <a:t>음</a:t>
            </a:r>
          </a:p>
          <a:p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ko-KR" altLang="en-US" sz="2000" dirty="0" err="1" smtClean="0">
                <a:latin typeface="휴먼모음T" pitchFamily="18" charset="-127"/>
                <a:ea typeface="휴먼모음T" pitchFamily="18" charset="-127"/>
              </a:rPr>
              <a:t>락커의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000" dirty="0">
                <a:latin typeface="휴먼모음T" pitchFamily="18" charset="-127"/>
                <a:ea typeface="휴먼모음T" pitchFamily="18" charset="-127"/>
              </a:rPr>
              <a:t>도장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두께 →차이발생</a:t>
            </a:r>
            <a:endParaRPr lang="ko-KR" altLang="en-US" sz="20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71538" y="214290"/>
            <a:ext cx="6472178" cy="6573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3000" b="1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악기 내부 도장용 </a:t>
            </a:r>
            <a:r>
              <a:rPr lang="ko-KR" altLang="en-US" sz="3000" b="1" dirty="0" err="1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도료조성물</a:t>
            </a:r>
            <a:endParaRPr lang="en-US" altLang="ko-KR" sz="3000" b="1" kern="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914400" y="1643050"/>
            <a:ext cx="8229600" cy="10715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바이올린이나 비올라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,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첼로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등의 현악기 통속 내부에 도장되는 악기 내부 도장용 도료 </a:t>
            </a:r>
            <a:r>
              <a:rPr kumimoji="0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조성물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240" y="3429000"/>
            <a:ext cx="30289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http://cfile26.uf.tistory.com/image/140E45415086901D3F10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4051" y="3214686"/>
            <a:ext cx="2752725" cy="3500438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428596" y="1643050"/>
            <a:ext cx="104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/>
            </a:pPr>
            <a:r>
              <a:rPr kumimoji="1" lang="ko-KR" altLang="en-US" sz="2400" b="1" kern="0" dirty="0" smtClean="0"/>
              <a:t> </a:t>
            </a:r>
            <a:endParaRPr kumimoji="1" lang="ko-KR" altLang="en-US" sz="24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28780" y="179356"/>
            <a:ext cx="7186558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3000" b="1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내부와 외부에 도료를 도장하는 이유</a:t>
            </a:r>
            <a:endParaRPr lang="en-US" altLang="ko-KR" sz="3000" b="1" kern="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928662" y="1357274"/>
            <a:ext cx="4214842" cy="55007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악기의 음향이나 음질의 변질 및 손상을 최소화함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외부의 충격이나 마찰로부터 악기를 보호하여 내구성을 증진시킴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  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악기의 외관을 보다 미려하게 하기 위함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14422"/>
            <a:ext cx="365284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428596" y="1357298"/>
            <a:ext cx="104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/>
            </a:pPr>
            <a:r>
              <a:rPr kumimoji="1" lang="ko-KR" altLang="en-US" sz="2400" b="1" kern="0" dirty="0" smtClean="0"/>
              <a:t> </a:t>
            </a:r>
            <a:endParaRPr kumimoji="1" lang="ko-KR" altLang="en-US" sz="2400" b="1" kern="0" dirty="0"/>
          </a:p>
        </p:txBody>
      </p:sp>
      <p:sp>
        <p:nvSpPr>
          <p:cNvPr id="7" name="직사각형 6"/>
          <p:cNvSpPr/>
          <p:nvPr/>
        </p:nvSpPr>
        <p:spPr>
          <a:xfrm>
            <a:off x="428596" y="2428868"/>
            <a:ext cx="104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/>
            </a:pPr>
            <a:r>
              <a:rPr kumimoji="1" lang="ko-KR" altLang="en-US" sz="2400" b="1" kern="0" dirty="0" smtClean="0"/>
              <a:t> </a:t>
            </a:r>
            <a:endParaRPr kumimoji="1" lang="ko-KR" altLang="en-US" sz="2400" b="1" kern="0" dirty="0"/>
          </a:p>
        </p:txBody>
      </p:sp>
      <p:sp>
        <p:nvSpPr>
          <p:cNvPr id="8" name="직사각형 7"/>
          <p:cNvSpPr/>
          <p:nvPr/>
        </p:nvSpPr>
        <p:spPr>
          <a:xfrm>
            <a:off x="428596" y="3753153"/>
            <a:ext cx="104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/>
            </a:pPr>
            <a:r>
              <a:rPr kumimoji="1" lang="ko-KR" altLang="en-US" sz="2400" b="1" kern="0" dirty="0" smtClean="0"/>
              <a:t> </a:t>
            </a:r>
            <a:endParaRPr kumimoji="1" lang="ko-KR" altLang="en-US" sz="24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28780" y="179356"/>
            <a:ext cx="7257996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3000" b="1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현악기에 도장되는 도료</a:t>
            </a:r>
            <a:endParaRPr lang="en-US" altLang="ko-KR" sz="3000" b="1" kern="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graphicFrame>
        <p:nvGraphicFramePr>
          <p:cNvPr id="3" name="내용 개체 틀 5"/>
          <p:cNvGraphicFramePr>
            <a:graphicFrameLocks/>
          </p:cNvGraphicFramePr>
          <p:nvPr/>
        </p:nvGraphicFramePr>
        <p:xfrm>
          <a:off x="928629" y="1071546"/>
          <a:ext cx="8072527" cy="55007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1959"/>
                <a:gridCol w="3439598"/>
                <a:gridCol w="3930970"/>
              </a:tblGrid>
              <a:tr h="777235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재료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문제점</a:t>
                      </a:r>
                      <a:endParaRPr lang="ko-KR" altLang="en-US" sz="2000" dirty="0"/>
                    </a:p>
                  </a:txBody>
                  <a:tcPr/>
                </a:tc>
              </a:tr>
              <a:tr h="2236300">
                <a:tc>
                  <a:txBody>
                    <a:bodyPr/>
                    <a:lstStyle/>
                    <a:p>
                      <a:pPr latinLnBrk="1"/>
                      <a:endParaRPr lang="en-US" altLang="ko-KR" sz="2000" b="1" dirty="0" smtClean="0"/>
                    </a:p>
                    <a:p>
                      <a:pPr latinLnBrk="1"/>
                      <a:endParaRPr lang="en-US" altLang="ko-KR" sz="2000" b="1" dirty="0" smtClean="0"/>
                    </a:p>
                    <a:p>
                      <a:pPr latinLnBrk="1"/>
                      <a:endParaRPr lang="en-US" altLang="ko-KR" sz="2000" b="1" dirty="0" smtClean="0"/>
                    </a:p>
                    <a:p>
                      <a:pPr latinLnBrk="1"/>
                      <a:r>
                        <a:rPr lang="ko-KR" altLang="en-US" sz="2000" b="1" dirty="0" smtClean="0"/>
                        <a:t>종래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kern="12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kern="12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smtClean="0"/>
                        <a:t>알코올</a:t>
                      </a:r>
                      <a:r>
                        <a:rPr lang="en-US" altLang="ko-KR" sz="1800" b="1" kern="1200" dirty="0" smtClean="0"/>
                        <a:t>(</a:t>
                      </a:r>
                      <a:r>
                        <a:rPr lang="ko-KR" altLang="en-US" sz="1800" b="1" kern="1200" dirty="0" smtClean="0"/>
                        <a:t>극성용매</a:t>
                      </a:r>
                      <a:r>
                        <a:rPr lang="en-US" altLang="ko-KR" sz="1800" b="1" kern="1200" dirty="0" smtClean="0"/>
                        <a:t>)+</a:t>
                      </a:r>
                      <a:r>
                        <a:rPr lang="ko-KR" altLang="en-US" sz="1800" b="1" kern="1200" dirty="0" smtClean="0"/>
                        <a:t>셀락</a:t>
                      </a:r>
                      <a:endParaRPr lang="en-US" altLang="ko-KR" sz="1800" b="1" kern="12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/>
                        <a:t>     수종의 천연물질을 용해한 것을 사용해 왔음</a:t>
                      </a: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/>
                        <a:t>악기 내부와 외부에 각각 도장하여 </a:t>
                      </a:r>
                      <a:r>
                        <a:rPr lang="ko-KR" altLang="en-US" sz="1800" kern="1200" dirty="0" err="1" smtClean="0"/>
                        <a:t>제조시</a:t>
                      </a:r>
                      <a:r>
                        <a:rPr lang="ko-KR" altLang="en-US" sz="1800" kern="1200" dirty="0" smtClean="0"/>
                        <a:t> 오랜 시간이 경과되면서 음색이 퇴색되는 문제점 발생</a:t>
                      </a: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487191">
                <a:tc>
                  <a:txBody>
                    <a:bodyPr/>
                    <a:lstStyle/>
                    <a:p>
                      <a:pPr latinLnBrk="1"/>
                      <a:endParaRPr lang="en-US" altLang="ko-KR" sz="2000" b="1" dirty="0" smtClean="0"/>
                    </a:p>
                    <a:p>
                      <a:pPr latinLnBrk="1"/>
                      <a:endParaRPr lang="en-US" altLang="ko-KR" sz="2000" b="1" dirty="0" smtClean="0"/>
                    </a:p>
                    <a:p>
                      <a:pPr latinLnBrk="1"/>
                      <a:endParaRPr lang="en-US" altLang="ko-KR" sz="2000" b="1" dirty="0" smtClean="0"/>
                    </a:p>
                    <a:p>
                      <a:pPr latinLnBrk="1"/>
                      <a:r>
                        <a:rPr lang="ko-KR" altLang="en-US" sz="2000" b="1" dirty="0" smtClean="0"/>
                        <a:t>근래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altLang="ko-KR" sz="1800" kern="1200" baseline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800" kern="1200" dirty="0" err="1" smtClean="0"/>
                        <a:t>스피릿</a:t>
                      </a:r>
                      <a:r>
                        <a:rPr lang="ko-KR" altLang="en-US" sz="1800" kern="1200" dirty="0" smtClean="0"/>
                        <a:t> </a:t>
                      </a:r>
                      <a:r>
                        <a:rPr lang="ko-KR" altLang="en-US" sz="1800" kern="1200" dirty="0" err="1" smtClean="0"/>
                        <a:t>바니시</a:t>
                      </a:r>
                      <a:r>
                        <a:rPr lang="ko-KR" altLang="en-US" sz="1800" kern="1200" dirty="0" smtClean="0"/>
                        <a:t> 사용</a:t>
                      </a:r>
                      <a:r>
                        <a:rPr lang="en-US" altLang="ko-KR" sz="1800" kern="12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dirty="0" smtClean="0"/>
                        <a:t>-</a:t>
                      </a:r>
                      <a:r>
                        <a:rPr lang="ko-KR" altLang="en-US" sz="1800" kern="1200" dirty="0" smtClean="0"/>
                        <a:t>셀룰로오스 </a:t>
                      </a:r>
                      <a:r>
                        <a:rPr lang="ko-KR" altLang="en-US" sz="1800" kern="1200" dirty="0" err="1" smtClean="0"/>
                        <a:t>래커</a:t>
                      </a:r>
                      <a:r>
                        <a:rPr lang="ko-KR" altLang="en-US" sz="1800" kern="1200" dirty="0" smtClean="0"/>
                        <a:t> 사용</a:t>
                      </a: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dirty="0" smtClean="0"/>
                        <a:t>- </a:t>
                      </a:r>
                      <a:r>
                        <a:rPr lang="ko-KR" altLang="en-US" sz="1800" kern="1200" dirty="0" smtClean="0"/>
                        <a:t>상기 도료들은 인공적인 색감이 강 하여 외관품질을 저급하게 함</a:t>
                      </a:r>
                      <a:endParaRPr lang="en-US" altLang="ko-KR" sz="1800" kern="12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dirty="0" smtClean="0"/>
                        <a:t>-</a:t>
                      </a:r>
                      <a:r>
                        <a:rPr lang="ko-KR" altLang="en-US" sz="1800" kern="1200" dirty="0" smtClean="0"/>
                        <a:t>연주자의 땀이 목재에 침투하여 악기가 손상되면서 수명이 단축되는 문제점</a:t>
                      </a:r>
                      <a:r>
                        <a:rPr lang="ko-KR" altLang="en-US" sz="1800" kern="1200" baseline="0" dirty="0" smtClean="0"/>
                        <a:t> 발생</a:t>
                      </a:r>
                      <a:endParaRPr lang="ko-KR" altLang="en-US" sz="1800" kern="1200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오른쪽 화살표 3"/>
          <p:cNvSpPr/>
          <p:nvPr/>
        </p:nvSpPr>
        <p:spPr>
          <a:xfrm>
            <a:off x="1785918" y="2786058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866</Words>
  <Application>Microsoft Office PowerPoint</Application>
  <PresentationFormat>화면 슬라이드 쇼(4:3)</PresentationFormat>
  <Paragraphs>249</Paragraphs>
  <Slides>18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Admin7</dc:creator>
  <cp:lastModifiedBy>System</cp:lastModifiedBy>
  <cp:revision>96</cp:revision>
  <dcterms:created xsi:type="dcterms:W3CDTF">2011-01-25T13:55:57Z</dcterms:created>
  <dcterms:modified xsi:type="dcterms:W3CDTF">2012-11-27T00:19:47Z</dcterms:modified>
</cp:coreProperties>
</file>