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6" r:id="rId22"/>
    <p:sldId id="275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3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F40ABDA-F84F-4166-88FC-409D973ECB9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3A6C7E-A3A6-4622-BF95-551912EE43F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339388-002C-4B1D-B20E-C9FC7861C99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BF9FE4-0EDF-4E2C-8E4C-54A6C173D51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48724D-0AD6-4927-94B2-32E6E869497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F1D083-FBCE-46C2-AE08-F8B5A203177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3ADCBE-40F6-44B7-9751-4756F2FD3B4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4860D2-0CD2-449B-91CB-93F46EA98A0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2624B1B-B084-4223-A97A-CFC95BD8279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04EEC2-0F74-4C88-8E3A-72EC94B8021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63AFBE-A29D-4DFC-A2FC-5E837A48B4D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9BDF813-C346-42F3-960A-9ECC3C98FB7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6000" b="1"/>
              <a:t>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569325" cy="5329237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입자의 크기는 은폐력</a:t>
            </a:r>
            <a:r>
              <a:rPr lang="en-US" altLang="ko-KR" sz="1800"/>
              <a:t>, </a:t>
            </a:r>
            <a:r>
              <a:rPr lang="ko-KR" altLang="en-US" sz="1800"/>
              <a:t>착색력</a:t>
            </a:r>
            <a:r>
              <a:rPr lang="en-US" altLang="ko-KR" sz="1800"/>
              <a:t>, </a:t>
            </a:r>
            <a:r>
              <a:rPr lang="ko-KR" altLang="en-US" sz="1800"/>
              <a:t>흡유량</a:t>
            </a:r>
            <a:r>
              <a:rPr lang="en-US" altLang="ko-KR" sz="1800"/>
              <a:t>, </a:t>
            </a:r>
            <a:r>
              <a:rPr lang="ko-KR" altLang="en-US" sz="1800"/>
              <a:t>안료의 침강</a:t>
            </a:r>
            <a:r>
              <a:rPr lang="en-US" altLang="ko-KR" sz="1800"/>
              <a:t>, </a:t>
            </a:r>
            <a:r>
              <a:rPr lang="ko-KR" altLang="en-US" sz="1800"/>
              <a:t>색분리</a:t>
            </a:r>
            <a:r>
              <a:rPr lang="en-US" altLang="ko-KR" sz="1800"/>
              <a:t>, </a:t>
            </a:r>
            <a:r>
              <a:rPr lang="ko-KR" altLang="en-US" sz="1800"/>
              <a:t>도막의 광택 등에 영향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분말은 미세 </a:t>
            </a:r>
            <a:r>
              <a:rPr lang="en-US" altLang="ko-KR" sz="1800"/>
              <a:t>(0.1~30</a:t>
            </a:r>
            <a:r>
              <a:rPr lang="en-US" altLang="ko-KR" sz="1800">
                <a:sym typeface="Symbol" pitchFamily="18" charset="2"/>
              </a:rPr>
              <a:t>m)</a:t>
            </a:r>
            <a:r>
              <a:rPr lang="ko-KR" altLang="en-US" sz="1800">
                <a:sym typeface="Symbol" pitchFamily="18" charset="2"/>
              </a:rPr>
              <a:t>하여 </a:t>
            </a:r>
            <a:r>
              <a:rPr lang="en-US" altLang="ko-KR" sz="1800">
                <a:sym typeface="Symbol" pitchFamily="18" charset="2"/>
              </a:rPr>
              <a:t>1g</a:t>
            </a:r>
            <a:r>
              <a:rPr lang="ko-KR" altLang="en-US" sz="1800">
                <a:sym typeface="Symbol" pitchFamily="18" charset="2"/>
              </a:rPr>
              <a:t>의 안료는 수십억</a:t>
            </a:r>
            <a:r>
              <a:rPr lang="en-US" altLang="ko-KR" sz="1800">
                <a:sym typeface="Symbol" pitchFamily="18" charset="2"/>
              </a:rPr>
              <a:t>~</a:t>
            </a:r>
            <a:r>
              <a:rPr lang="ko-KR" altLang="en-US" sz="1800">
                <a:sym typeface="Symbol" pitchFamily="18" charset="2"/>
              </a:rPr>
              <a:t>수백 억의 입자로 구성되어 있으며 표면적의 합은 수 </a:t>
            </a:r>
            <a:r>
              <a:rPr lang="en-US" altLang="ko-KR" sz="1800">
                <a:sym typeface="Symbol" pitchFamily="18" charset="2"/>
              </a:rPr>
              <a:t>m</a:t>
            </a:r>
            <a:r>
              <a:rPr lang="en-US" altLang="ko-KR" sz="1800" baseline="30000">
                <a:sym typeface="Symbol" pitchFamily="18" charset="2"/>
              </a:rPr>
              <a:t>2</a:t>
            </a:r>
            <a:r>
              <a:rPr lang="ko-KR" altLang="en-US" sz="1800">
                <a:sym typeface="Symbol" pitchFamily="18" charset="2"/>
              </a:rPr>
              <a:t>에 달함</a:t>
            </a:r>
            <a:r>
              <a:rPr lang="en-US" altLang="ko-KR" sz="1800">
                <a:sym typeface="Symbol" pitchFamily="18" charset="2"/>
              </a:rPr>
              <a:t>.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>
                <a:sym typeface="Symbol" pitchFamily="18" charset="2"/>
              </a:rPr>
              <a:t>  - </a:t>
            </a:r>
            <a:r>
              <a:rPr lang="ko-KR" altLang="en-US" sz="1800">
                <a:sym typeface="Symbol" pitchFamily="18" charset="2"/>
              </a:rPr>
              <a:t>카본블랙이나 감청같은 안료는 매우 미세하여 </a:t>
            </a:r>
            <a:r>
              <a:rPr lang="en-US" altLang="ko-KR" sz="1800">
                <a:sym typeface="Symbol" pitchFamily="18" charset="2"/>
              </a:rPr>
              <a:t>(0.1m)</a:t>
            </a:r>
            <a:r>
              <a:rPr lang="ko-KR" altLang="en-US" sz="1800">
                <a:sym typeface="Symbol" pitchFamily="18" charset="2"/>
              </a:rPr>
              <a:t>하며 황연 또는 광명단은 매우 큼 </a:t>
            </a:r>
            <a:r>
              <a:rPr lang="en-US" altLang="ko-KR" sz="1800">
                <a:sym typeface="Symbol" pitchFamily="18" charset="2"/>
              </a:rPr>
              <a:t>(10m)</a:t>
            </a:r>
            <a:r>
              <a:rPr lang="en-US" altLang="ko-KR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안료의 형상</a:t>
            </a: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결정질의 분말</a:t>
            </a:r>
            <a:r>
              <a:rPr lang="en-US" altLang="ko-KR" sz="1800"/>
              <a:t>: </a:t>
            </a:r>
            <a:r>
              <a:rPr lang="ko-KR" altLang="en-US" sz="1800"/>
              <a:t>아연화</a:t>
            </a:r>
            <a:r>
              <a:rPr lang="en-US" altLang="ko-KR" sz="1800"/>
              <a:t>, </a:t>
            </a:r>
            <a:r>
              <a:rPr lang="ko-KR" altLang="en-US" sz="1800"/>
              <a:t>산화티탄</a:t>
            </a:r>
            <a:r>
              <a:rPr lang="en-US" altLang="ko-KR" sz="1800"/>
              <a:t>, </a:t>
            </a:r>
            <a:r>
              <a:rPr lang="ko-KR" altLang="en-US" sz="1800"/>
              <a:t>황산바륨</a:t>
            </a:r>
            <a:r>
              <a:rPr lang="en-US" altLang="ko-KR" sz="1800"/>
              <a:t>, </a:t>
            </a:r>
            <a:r>
              <a:rPr lang="ko-KR" altLang="en-US" sz="1800"/>
              <a:t>황연</a:t>
            </a:r>
            <a:r>
              <a:rPr lang="en-US" altLang="ko-KR" sz="1800"/>
              <a:t>, </a:t>
            </a:r>
            <a:r>
              <a:rPr lang="ko-KR" altLang="en-US" sz="1800"/>
              <a:t>광명단 등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미정질의 분말</a:t>
            </a:r>
            <a:r>
              <a:rPr lang="en-US" altLang="ko-KR" sz="1800"/>
              <a:t>: </a:t>
            </a:r>
            <a:r>
              <a:rPr lang="ko-KR" altLang="en-US" sz="1800"/>
              <a:t>연백</a:t>
            </a:r>
            <a:r>
              <a:rPr lang="en-US" altLang="ko-KR" sz="1800"/>
              <a:t>, </a:t>
            </a:r>
            <a:r>
              <a:rPr lang="ko-KR" altLang="en-US" sz="1800"/>
              <a:t>리토폰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비정질의 분말</a:t>
            </a:r>
            <a:r>
              <a:rPr lang="en-US" altLang="ko-KR" sz="1800"/>
              <a:t>: </a:t>
            </a:r>
            <a:r>
              <a:rPr lang="ko-KR" altLang="en-US" sz="1800"/>
              <a:t>카본블랙</a:t>
            </a:r>
            <a:r>
              <a:rPr lang="en-US" altLang="ko-KR" sz="1800"/>
              <a:t>, </a:t>
            </a:r>
            <a:r>
              <a:rPr lang="ko-KR" altLang="en-US" sz="1800"/>
              <a:t>감청</a:t>
            </a:r>
            <a:r>
              <a:rPr lang="en-US" altLang="ko-KR" sz="1800"/>
              <a:t>, </a:t>
            </a:r>
            <a:r>
              <a:rPr lang="ko-KR" altLang="en-US" sz="1800"/>
              <a:t>군청</a:t>
            </a:r>
            <a:r>
              <a:rPr lang="en-US" altLang="ko-KR" sz="1800"/>
              <a:t>, </a:t>
            </a:r>
            <a:r>
              <a:rPr lang="ko-KR" altLang="en-US" sz="1800"/>
              <a:t>호분 등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기타</a:t>
            </a:r>
            <a:r>
              <a:rPr lang="en-US" altLang="ko-KR" sz="1800"/>
              <a:t>: </a:t>
            </a:r>
            <a:r>
              <a:rPr lang="ko-KR" altLang="en-US" sz="1800"/>
              <a:t>침상결정 </a:t>
            </a:r>
            <a:r>
              <a:rPr lang="en-US" altLang="ko-KR" sz="1800"/>
              <a:t>(</a:t>
            </a:r>
            <a:r>
              <a:rPr lang="ko-KR" altLang="en-US" sz="1800"/>
              <a:t>침상 아연</a:t>
            </a:r>
            <a:r>
              <a:rPr lang="en-US" altLang="ko-KR" sz="1800"/>
              <a:t>), </a:t>
            </a:r>
            <a:r>
              <a:rPr lang="ko-KR" altLang="en-US" sz="1800"/>
              <a:t>비늘 </a:t>
            </a:r>
            <a:r>
              <a:rPr lang="en-US" altLang="ko-KR" sz="1800"/>
              <a:t>(</a:t>
            </a:r>
            <a:r>
              <a:rPr lang="ko-KR" altLang="en-US" sz="1800"/>
              <a:t>알루미늄 파우더</a:t>
            </a:r>
            <a:r>
              <a:rPr lang="en-US" altLang="ko-KR" sz="1800"/>
              <a:t>, </a:t>
            </a:r>
            <a:r>
              <a:rPr lang="ko-KR" altLang="en-US" sz="1800"/>
              <a:t>운모</a:t>
            </a:r>
            <a:r>
              <a:rPr lang="en-US" altLang="ko-KR" sz="1800"/>
              <a:t>) 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입자의 크기와 형상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중성 </a:t>
            </a:r>
            <a:r>
              <a:rPr lang="en-US" altLang="ko-KR" sz="1800"/>
              <a:t>(</a:t>
            </a:r>
            <a:r>
              <a:rPr lang="ko-KR" altLang="en-US" sz="1800"/>
              <a:t>산화티탄</a:t>
            </a:r>
            <a:r>
              <a:rPr lang="en-US" altLang="ko-KR" sz="1800"/>
              <a:t>, </a:t>
            </a:r>
            <a:r>
              <a:rPr lang="ko-KR" altLang="en-US" sz="1800"/>
              <a:t>황산 바륨</a:t>
            </a:r>
            <a:r>
              <a:rPr lang="en-US" altLang="ko-KR" sz="1800"/>
              <a:t>, </a:t>
            </a:r>
            <a:r>
              <a:rPr lang="ko-KR" altLang="en-US" sz="1800"/>
              <a:t>산화철</a:t>
            </a:r>
            <a:r>
              <a:rPr lang="en-US" altLang="ko-KR" sz="1800"/>
              <a:t>): </a:t>
            </a:r>
            <a:r>
              <a:rPr lang="ko-KR" altLang="en-US" sz="1800"/>
              <a:t>다른 물질과 반응하기 어려움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염기성 </a:t>
            </a:r>
            <a:r>
              <a:rPr lang="en-US" altLang="ko-KR" sz="1800"/>
              <a:t>(</a:t>
            </a:r>
            <a:r>
              <a:rPr lang="ko-KR" altLang="en-US" sz="1800"/>
              <a:t>아연</a:t>
            </a:r>
            <a:r>
              <a:rPr lang="en-US" altLang="ko-KR" sz="1800"/>
              <a:t>, </a:t>
            </a:r>
            <a:r>
              <a:rPr lang="ko-KR" altLang="en-US" sz="1800"/>
              <a:t>연백</a:t>
            </a:r>
            <a:r>
              <a:rPr lang="en-US" altLang="ko-KR" sz="1800"/>
              <a:t>, </a:t>
            </a:r>
            <a:r>
              <a:rPr lang="ko-KR" altLang="en-US" sz="1800"/>
              <a:t>황연</a:t>
            </a:r>
            <a:r>
              <a:rPr lang="en-US" altLang="ko-KR" sz="1800"/>
              <a:t>, </a:t>
            </a:r>
            <a:r>
              <a:rPr lang="ko-KR" altLang="en-US" sz="1800"/>
              <a:t>아산화연</a:t>
            </a:r>
            <a:r>
              <a:rPr lang="en-US" altLang="ko-KR" sz="1800"/>
              <a:t>): </a:t>
            </a:r>
            <a:r>
              <a:rPr lang="ko-KR" altLang="en-US" sz="1800"/>
              <a:t>산성물질과 용이하게 반응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카본블랙과 같은 안료는 흡착성이 있어 도료 중의 건조제를 흡착하여 건조성이 저하되거나 특정 전색제에 겔화되는 경우 발생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활성안료</a:t>
            </a:r>
            <a:endParaRPr lang="ko-KR" altLang="en-US" sz="20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정의</a:t>
            </a:r>
            <a:r>
              <a:rPr lang="en-US" altLang="ko-KR" sz="1800"/>
              <a:t>: </a:t>
            </a:r>
            <a:r>
              <a:rPr lang="ko-KR" altLang="en-US" sz="1800"/>
              <a:t>수지 중에는 건성유나 알키드수지와 같이 유기산을 포함하고 있는 것이 있어 염기성 안료는 산성 전색제와 반응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활성안료를 산성인 수지와 함께 도료화가 되면 저장 중에 점성이 증가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고산가성인 수지를 사용하면 증점현상이 심하여 도료가 굳어져 사용이 불가  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활성 및 표면성질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안료가 전색제에 잘 분산이 되었는가에 따라 도료 제조의 용이성을 결정하는 중요 인자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분산성은 안료입자의 습윤성에 의해 결정</a:t>
            </a:r>
            <a:r>
              <a:rPr lang="en-US" altLang="ko-KR" sz="1800"/>
              <a:t>: </a:t>
            </a:r>
            <a:r>
              <a:rPr lang="ko-KR" altLang="en-US" sz="1800"/>
              <a:t>전색제에 습윤이 되기 쉬운 안료가 분산성이 우수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  <a:endParaRPr lang="ko-KR" altLang="en-US" sz="20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카본블랙과 같은 비극성안료는 비극성 매체에 습윤되기 쉽고 산화티탄</a:t>
            </a:r>
            <a:r>
              <a:rPr lang="en-US" altLang="ko-KR" sz="1800"/>
              <a:t>, </a:t>
            </a:r>
            <a:r>
              <a:rPr lang="ko-KR" altLang="en-US" sz="1800"/>
              <a:t>아연화</a:t>
            </a:r>
            <a:r>
              <a:rPr lang="en-US" altLang="ko-KR" sz="1800"/>
              <a:t>, </a:t>
            </a:r>
            <a:r>
              <a:rPr lang="ko-KR" altLang="en-US" sz="1800"/>
              <a:t>화연과 같은 극성안료는 극성 액체에 쉽게 습윤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습윤성이 좋을수록 도료 중에 안료의 응집이 적게 일어나 침강이 발생되더라도 침강물을 섞으면 쉽게 분산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습윤성이 클수록 도료의 유동성이 좋아지며 흡유량은 감소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분산이 나쁠 때 도막의 평활성과 광택이 저하되고 내후성에도 문제   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분산성 및 습윤성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안료를 정제 아마유에 첨가하면 페이스트상이 되는데 일정한 유동도를 가진 페이스트를 만드는데 소요되는 아미인유의 양 </a:t>
            </a:r>
            <a:r>
              <a:rPr lang="en-US" altLang="ko-KR" sz="1800"/>
              <a:t>(cc/100g)</a:t>
            </a:r>
            <a:r>
              <a:rPr lang="ko-KR" altLang="en-US" sz="1800"/>
              <a:t>을 그 안료의 흡유량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흡유량은 유가 안료 표면에 둘러싸고 다시 안료입자 사이의 공간을 채우는데 필요한 유의 량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  <a:endParaRPr lang="ko-KR" altLang="en-US" sz="20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입자가 미세할수록 흡유량은 증가</a:t>
            </a:r>
            <a:r>
              <a:rPr lang="en-US" altLang="ko-KR" sz="1800"/>
              <a:t>: </a:t>
            </a:r>
            <a:r>
              <a:rPr lang="ko-KR" altLang="en-US" sz="1800"/>
              <a:t>안료의 단위중량당 비표면적이 증가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겉보기 비중이 적을수록 흡유량은 증가    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흡유량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안료는 아연황과 같이 물에 약간 녹는 것도 있지만 대부분 물에 용해되지 않음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안료가 물에 녹지 않는 것이 안료의 필수조건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안료가 소량의 불순물을 다량 함유하고 있어 물에 불순물이 용해되는 경우가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가용성의 불순물을 다량 함유하고 있는 것은 안료로써 불량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물에 논는 불순물 함유의 허용량은 </a:t>
            </a:r>
            <a:r>
              <a:rPr lang="en-US" altLang="ko-KR" sz="1800"/>
              <a:t>0.5~1.5%</a:t>
            </a:r>
            <a:r>
              <a:rPr lang="ko-KR" altLang="en-US" sz="1800"/>
              <a:t>로 규정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용제나 유에는 무기 안료는 녹지 않지만 유기안료 중에는 녹는 것도 있음</a:t>
            </a:r>
            <a:r>
              <a:rPr lang="en-US" altLang="ko-KR" sz="1800"/>
              <a:t>. 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용해성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무기안료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알루미늄</a:t>
            </a:r>
            <a:r>
              <a:rPr lang="en-US" altLang="ko-KR" sz="1800"/>
              <a:t>, </a:t>
            </a:r>
            <a:r>
              <a:rPr lang="ko-KR" altLang="en-US" sz="1800"/>
              <a:t>규소</a:t>
            </a:r>
            <a:r>
              <a:rPr lang="en-US" altLang="ko-KR" sz="1800"/>
              <a:t>, </a:t>
            </a:r>
            <a:r>
              <a:rPr lang="ko-KR" altLang="en-US" sz="1800"/>
              <a:t>아연</a:t>
            </a:r>
            <a:r>
              <a:rPr lang="en-US" altLang="ko-KR" sz="1800"/>
              <a:t>, </a:t>
            </a:r>
            <a:r>
              <a:rPr lang="ko-KR" altLang="en-US" sz="1800"/>
              <a:t>티탄</a:t>
            </a:r>
            <a:r>
              <a:rPr lang="en-US" altLang="ko-KR" sz="1800"/>
              <a:t>, </a:t>
            </a:r>
            <a:r>
              <a:rPr lang="ko-KR" altLang="en-US" sz="1800"/>
              <a:t>망간</a:t>
            </a:r>
            <a:r>
              <a:rPr lang="en-US" altLang="ko-KR" sz="1800"/>
              <a:t>, </a:t>
            </a:r>
            <a:r>
              <a:rPr lang="ko-KR" altLang="en-US" sz="1800"/>
              <a:t>철</a:t>
            </a:r>
            <a:r>
              <a:rPr lang="en-US" altLang="ko-KR" sz="1800"/>
              <a:t>, </a:t>
            </a:r>
            <a:r>
              <a:rPr lang="ko-KR" altLang="en-US" sz="1800"/>
              <a:t>크롬 등의 화합물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산화물</a:t>
            </a:r>
            <a:r>
              <a:rPr lang="en-US" altLang="ko-KR" sz="1800"/>
              <a:t>, </a:t>
            </a:r>
            <a:r>
              <a:rPr lang="ko-KR" altLang="en-US" sz="1800"/>
              <a:t>수산화물</a:t>
            </a:r>
            <a:r>
              <a:rPr lang="en-US" altLang="ko-KR" sz="1800"/>
              <a:t>, </a:t>
            </a:r>
            <a:r>
              <a:rPr lang="ko-KR" altLang="en-US" sz="1800"/>
              <a:t>황산염</a:t>
            </a:r>
            <a:r>
              <a:rPr lang="en-US" altLang="ko-KR" sz="1800"/>
              <a:t>, </a:t>
            </a:r>
            <a:r>
              <a:rPr lang="ko-KR" altLang="en-US" sz="1800"/>
              <a:t>크롬산염</a:t>
            </a:r>
            <a:r>
              <a:rPr lang="en-US" altLang="ko-KR" sz="1800"/>
              <a:t>, </a:t>
            </a:r>
            <a:r>
              <a:rPr lang="ko-KR" altLang="en-US" sz="1800"/>
              <a:t>인산염 등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내열성이 좋고 유기용제에 강하며 값이 저렴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유기안료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염료를 물에 녹지 않은 금속화합물의 형으로 바꾼 것 </a:t>
            </a:r>
            <a:r>
              <a:rPr lang="en-US" altLang="ko-KR" sz="1800"/>
              <a:t>(</a:t>
            </a:r>
            <a:r>
              <a:rPr lang="ko-KR" altLang="en-US" sz="1800"/>
              <a:t>레이크</a:t>
            </a:r>
            <a:r>
              <a:rPr lang="en-US" altLang="ko-KR" sz="1800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물에 녹지 않은 염료 그대로의 것 </a:t>
            </a:r>
            <a:r>
              <a:rPr lang="en-US" altLang="ko-KR" sz="1800"/>
              <a:t>(</a:t>
            </a:r>
            <a:r>
              <a:rPr lang="ko-KR" altLang="en-US" sz="1800"/>
              <a:t>색소안료</a:t>
            </a:r>
            <a:r>
              <a:rPr lang="en-US" altLang="ko-KR" sz="1800"/>
              <a:t>, </a:t>
            </a:r>
            <a:r>
              <a:rPr lang="ko-KR" altLang="en-US" sz="1800"/>
              <a:t>안료</a:t>
            </a:r>
            <a:r>
              <a:rPr lang="en-US" altLang="ko-KR" sz="1800"/>
              <a:t>, </a:t>
            </a:r>
            <a:r>
              <a:rPr lang="ko-KR" altLang="en-US" sz="1800"/>
              <a:t>염료</a:t>
            </a:r>
            <a:r>
              <a:rPr lang="en-US" altLang="ko-KR" sz="1800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색이 선명하고 착색력이 좋지만 내광성과 내열성이 약하며 값이 고가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안료의 종류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체질안료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투명성 백색안료는 공기 중에서는 백색이지만 굴절율이 적으므로 전색제와 섞으면 투명하게 되는 은폐력이 적은 안료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다른 안료의 증량제로 쓰임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하도도료에 특히 많이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체질안료의 종류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황산바륨 </a:t>
            </a:r>
            <a:r>
              <a:rPr lang="en-US" altLang="ko-KR" sz="1800"/>
              <a:t>(Baryte): </a:t>
            </a:r>
            <a:r>
              <a:rPr lang="ko-KR" altLang="en-US" sz="1800"/>
              <a:t>중정석을 분쇄하여 제조</a:t>
            </a:r>
            <a:r>
              <a:rPr lang="en-US" altLang="ko-KR" sz="1800"/>
              <a:t>; </a:t>
            </a:r>
            <a:r>
              <a:rPr lang="ko-KR" altLang="en-US" sz="1800"/>
              <a:t>비중이 크며 </a:t>
            </a:r>
            <a:r>
              <a:rPr lang="en-US" altLang="ko-KR" sz="1800"/>
              <a:t>(3.9~4.5);  </a:t>
            </a:r>
            <a:r>
              <a:rPr lang="ko-KR" altLang="en-US" sz="1800"/>
              <a:t>알칼리에 녹지 않는 안정한 안료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침강성 황산바륨</a:t>
            </a:r>
            <a:r>
              <a:rPr lang="en-US" altLang="ko-KR" sz="1800"/>
              <a:t>: </a:t>
            </a:r>
            <a:r>
              <a:rPr lang="ko-KR" altLang="en-US" sz="1800"/>
              <a:t>중정석에 황산을 가해 생기는 침전물로서 성분</a:t>
            </a:r>
            <a:r>
              <a:rPr lang="en-US" altLang="ko-KR" sz="1800"/>
              <a:t>; Baryte</a:t>
            </a:r>
            <a:r>
              <a:rPr lang="ko-KR" altLang="en-US" sz="1800"/>
              <a:t>와 같으나 입자가 아주 미세하기 때문에 </a:t>
            </a:r>
            <a:r>
              <a:rPr lang="en-US" altLang="ko-KR" sz="1800"/>
              <a:t>Baryte</a:t>
            </a:r>
            <a:r>
              <a:rPr lang="ko-KR" altLang="en-US" sz="1800"/>
              <a:t>에 비해 흡유량이 크고 도료 중에서 침전이 적음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백아 </a:t>
            </a:r>
            <a:r>
              <a:rPr lang="en-US" altLang="ko-KR" sz="1800"/>
              <a:t>(</a:t>
            </a:r>
            <a:r>
              <a:rPr lang="ko-KR" altLang="en-US" sz="1800"/>
              <a:t>탄산칼슘</a:t>
            </a:r>
            <a:r>
              <a:rPr lang="en-US" altLang="ko-KR" sz="1800"/>
              <a:t>, CaCO</a:t>
            </a:r>
            <a:r>
              <a:rPr lang="en-US" altLang="ko-KR" sz="1800" baseline="-25000"/>
              <a:t>3</a:t>
            </a:r>
            <a:r>
              <a:rPr lang="en-US" altLang="ko-KR" sz="1800"/>
              <a:t>): </a:t>
            </a:r>
            <a:r>
              <a:rPr lang="ko-KR" altLang="en-US" sz="1800"/>
              <a:t>석회석을 분쇄하여 제조</a:t>
            </a:r>
            <a:r>
              <a:rPr lang="en-US" altLang="ko-KR" sz="1800"/>
              <a:t>; </a:t>
            </a:r>
            <a:r>
              <a:rPr lang="ko-KR" altLang="en-US" sz="1800"/>
              <a:t>착색력은 유성도료에서는 거의 없음</a:t>
            </a:r>
            <a:r>
              <a:rPr lang="en-US" altLang="ko-KR" sz="1800"/>
              <a:t>; </a:t>
            </a:r>
            <a:r>
              <a:rPr lang="ko-KR" altLang="en-US" sz="1800"/>
              <a:t>불활성</a:t>
            </a:r>
            <a:r>
              <a:rPr lang="en-US" altLang="ko-KR" sz="1800"/>
              <a:t>; </a:t>
            </a:r>
            <a:r>
              <a:rPr lang="ko-KR" altLang="en-US" sz="1800"/>
              <a:t>무기산에 쉽게 용해</a:t>
            </a:r>
            <a:r>
              <a:rPr lang="en-US" altLang="ko-KR" sz="1800"/>
              <a:t>; </a:t>
            </a:r>
            <a:r>
              <a:rPr lang="ko-KR" altLang="en-US" sz="1800"/>
              <a:t>가격이 저렴</a:t>
            </a:r>
            <a:r>
              <a:rPr lang="en-US" altLang="ko-KR" sz="1800"/>
              <a:t>; </a:t>
            </a:r>
            <a:r>
              <a:rPr lang="ko-KR" altLang="en-US" sz="1800"/>
              <a:t>체질안료 중에 가장 많이 사용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무기안료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체질안료의 종류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침강성 탄산칼슘</a:t>
            </a:r>
            <a:r>
              <a:rPr lang="en-US" altLang="ko-KR" sz="1800"/>
              <a:t>: </a:t>
            </a:r>
            <a:r>
              <a:rPr lang="ko-KR" altLang="en-US" sz="1800"/>
              <a:t>생석회에 물을 가하고 탄산가스를 통하여 침전된 탄산칼슘의 분말</a:t>
            </a:r>
            <a:r>
              <a:rPr lang="en-US" altLang="ko-KR" sz="1800"/>
              <a:t>; </a:t>
            </a:r>
            <a:r>
              <a:rPr lang="ko-KR" altLang="en-US" sz="1800"/>
              <a:t>미세하여 흡유량이 백아보다 크며 도료 중에 침전이 적음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Clay (</a:t>
            </a:r>
            <a:r>
              <a:rPr lang="ko-KR" altLang="en-US" sz="1800"/>
              <a:t>백토</a:t>
            </a:r>
            <a:r>
              <a:rPr lang="en-US" altLang="ko-KR" sz="1800"/>
              <a:t>): </a:t>
            </a:r>
            <a:r>
              <a:rPr lang="ko-KR" altLang="en-US" sz="1800"/>
              <a:t>성분은 규산 알루미늄</a:t>
            </a:r>
            <a:r>
              <a:rPr lang="en-US" altLang="ko-KR" sz="1800"/>
              <a:t>; </a:t>
            </a:r>
            <a:r>
              <a:rPr lang="ko-KR" altLang="en-US" sz="1800"/>
              <a:t>산과 알카리에 불용</a:t>
            </a:r>
            <a:r>
              <a:rPr lang="en-US" altLang="ko-KR" sz="1800"/>
              <a:t>; Lake </a:t>
            </a:r>
            <a:r>
              <a:rPr lang="ko-KR" altLang="en-US" sz="1800"/>
              <a:t>안료의 체질안료</a:t>
            </a:r>
            <a:r>
              <a:rPr lang="en-US" altLang="ko-KR" sz="1800"/>
              <a:t>, </a:t>
            </a:r>
            <a:r>
              <a:rPr lang="ko-KR" altLang="en-US" sz="1800"/>
              <a:t>수성도료 등에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활석분 </a:t>
            </a:r>
            <a:r>
              <a:rPr lang="en-US" altLang="ko-KR" sz="1800"/>
              <a:t>(talc): </a:t>
            </a:r>
            <a:r>
              <a:rPr lang="ko-KR" altLang="en-US" sz="1800"/>
              <a:t>활석을 분쇄한 것</a:t>
            </a:r>
            <a:r>
              <a:rPr lang="en-US" altLang="ko-KR" sz="1800"/>
              <a:t>; </a:t>
            </a:r>
            <a:r>
              <a:rPr lang="ko-KR" altLang="en-US" sz="1800"/>
              <a:t>도료의 소광제</a:t>
            </a:r>
            <a:r>
              <a:rPr lang="en-US" altLang="ko-KR" sz="1800"/>
              <a:t>, </a:t>
            </a:r>
            <a:r>
              <a:rPr lang="ko-KR" altLang="en-US" sz="1800"/>
              <a:t>내화도료</a:t>
            </a:r>
            <a:r>
              <a:rPr lang="en-US" altLang="ko-KR" sz="1800"/>
              <a:t>, </a:t>
            </a:r>
            <a:r>
              <a:rPr lang="ko-KR" altLang="en-US" sz="1800"/>
              <a:t>수성도료에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규석분</a:t>
            </a:r>
            <a:r>
              <a:rPr lang="en-US" altLang="ko-KR" sz="1800"/>
              <a:t>: </a:t>
            </a:r>
            <a:r>
              <a:rPr lang="ko-KR" altLang="en-US" sz="1800"/>
              <a:t>규석 </a:t>
            </a:r>
            <a:r>
              <a:rPr lang="en-US" altLang="ko-KR" sz="1800"/>
              <a:t>(SiO</a:t>
            </a:r>
            <a:r>
              <a:rPr lang="en-US" altLang="ko-KR" sz="1800" baseline="-25000"/>
              <a:t>2</a:t>
            </a:r>
            <a:r>
              <a:rPr lang="en-US" altLang="ko-KR" sz="1800"/>
              <a:t>)</a:t>
            </a:r>
            <a:r>
              <a:rPr lang="ko-KR" altLang="en-US" sz="1800"/>
              <a:t>을 분쇄한 것</a:t>
            </a:r>
            <a:r>
              <a:rPr lang="en-US" altLang="ko-KR" sz="1800"/>
              <a:t>; </a:t>
            </a:r>
            <a:r>
              <a:rPr lang="ko-KR" altLang="en-US" sz="1800"/>
              <a:t>입자가 거칠고 경도가 높음</a:t>
            </a:r>
            <a:r>
              <a:rPr lang="en-US" altLang="ko-KR" sz="1800"/>
              <a:t>; </a:t>
            </a:r>
            <a:r>
              <a:rPr lang="ko-KR" altLang="en-US" sz="1800"/>
              <a:t>체질안료 중 가장 광의 굴절율이 낮아 유 중에서는 완전한 투명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규조토</a:t>
            </a:r>
            <a:r>
              <a:rPr lang="en-US" altLang="ko-KR" sz="1800"/>
              <a:t>: </a:t>
            </a:r>
            <a:r>
              <a:rPr lang="ko-KR" altLang="en-US" sz="1800"/>
              <a:t>규조토 </a:t>
            </a:r>
            <a:r>
              <a:rPr lang="en-US" altLang="ko-KR" sz="1800"/>
              <a:t>(SiO</a:t>
            </a:r>
            <a:r>
              <a:rPr lang="en-US" altLang="ko-KR" sz="1800" baseline="-25000"/>
              <a:t>2</a:t>
            </a:r>
            <a:r>
              <a:rPr lang="en-US" altLang="ko-KR" sz="1800"/>
              <a:t>∙H</a:t>
            </a:r>
            <a:r>
              <a:rPr lang="en-US" altLang="ko-KR" sz="1800" baseline="-25000"/>
              <a:t>2</a:t>
            </a:r>
            <a:r>
              <a:rPr lang="en-US" altLang="ko-KR" sz="1800"/>
              <a:t>O)</a:t>
            </a:r>
            <a:r>
              <a:rPr lang="ko-KR" altLang="en-US" sz="1800"/>
              <a:t>를 분쇄한 것</a:t>
            </a:r>
            <a:r>
              <a:rPr lang="en-US" altLang="ko-KR" sz="1800"/>
              <a:t>; </a:t>
            </a:r>
            <a:r>
              <a:rPr lang="ko-KR" altLang="en-US" sz="1800"/>
              <a:t>안료의 침강방지제 등에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실리카 백 </a:t>
            </a:r>
            <a:r>
              <a:rPr lang="en-US" altLang="ko-KR" sz="1800"/>
              <a:t>(Silica white): </a:t>
            </a:r>
            <a:r>
              <a:rPr lang="ko-KR" altLang="en-US" sz="1800"/>
              <a:t>규산소다 수용액에 산을 가하여 침전시킨 것</a:t>
            </a:r>
            <a:r>
              <a:rPr lang="en-US" altLang="ko-KR" sz="1800"/>
              <a:t>; </a:t>
            </a:r>
            <a:r>
              <a:rPr lang="ko-KR" altLang="en-US" sz="1800"/>
              <a:t>입자의 크기가 </a:t>
            </a:r>
            <a:r>
              <a:rPr lang="en-US" altLang="ko-KR" sz="1800"/>
              <a:t>0.01</a:t>
            </a:r>
            <a:r>
              <a:rPr lang="en-US" altLang="ko-KR" sz="1800">
                <a:sym typeface="Symbol" pitchFamily="18" charset="2"/>
              </a:rPr>
              <a:t>m </a:t>
            </a:r>
            <a:r>
              <a:rPr lang="ko-KR" altLang="en-US" sz="1800">
                <a:sym typeface="Symbol" pitchFamily="18" charset="2"/>
              </a:rPr>
              <a:t>정도로 미세하여 </a:t>
            </a:r>
            <a:r>
              <a:rPr lang="en-US" altLang="ko-KR" sz="1800">
                <a:sym typeface="Symbol" pitchFamily="18" charset="2"/>
              </a:rPr>
              <a:t>white carbon</a:t>
            </a:r>
            <a:r>
              <a:rPr lang="ko-KR" altLang="en-US" sz="1800">
                <a:sym typeface="Symbol" pitchFamily="18" charset="2"/>
              </a:rPr>
              <a:t>로 불림</a:t>
            </a:r>
            <a:r>
              <a:rPr lang="en-US" altLang="ko-KR" sz="1800">
                <a:sym typeface="Symbol" pitchFamily="18" charset="2"/>
              </a:rPr>
              <a:t>; </a:t>
            </a:r>
            <a:r>
              <a:rPr lang="ko-KR" altLang="en-US" sz="1800">
                <a:sym typeface="Symbol" pitchFamily="18" charset="2"/>
              </a:rPr>
              <a:t>안료의 침강방지제</a:t>
            </a:r>
            <a:r>
              <a:rPr lang="en-US" altLang="ko-KR" sz="1800">
                <a:sym typeface="Symbol" pitchFamily="18" charset="2"/>
              </a:rPr>
              <a:t>, </a:t>
            </a:r>
            <a:r>
              <a:rPr lang="ko-KR" altLang="en-US" sz="1800">
                <a:sym typeface="Symbol" pitchFamily="18" charset="2"/>
              </a:rPr>
              <a:t>소광제로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</a:t>
            </a:r>
            <a:r>
              <a:rPr lang="ko-KR" altLang="en-US" sz="1800">
                <a:sym typeface="Symbol" pitchFamily="18" charset="2"/>
              </a:rPr>
              <a:t>벤토나이트 </a:t>
            </a:r>
            <a:r>
              <a:rPr lang="en-US" altLang="ko-KR" sz="1800">
                <a:sym typeface="Symbol" pitchFamily="18" charset="2"/>
              </a:rPr>
              <a:t>(bentonite): </a:t>
            </a:r>
            <a:r>
              <a:rPr lang="ko-KR" altLang="en-US" sz="1800">
                <a:sym typeface="Symbol" pitchFamily="18" charset="2"/>
              </a:rPr>
              <a:t>규산알루미늄이 주성분으로 계면 활성제로 처리하여 용제 중에서 팽윤되도록 한 유기 벤토나이트는 도료</a:t>
            </a:r>
            <a:r>
              <a:rPr lang="en-US" altLang="ko-KR" sz="1800">
                <a:sym typeface="Symbol" pitchFamily="18" charset="2"/>
              </a:rPr>
              <a:t>, </a:t>
            </a:r>
            <a:r>
              <a:rPr lang="ko-KR" altLang="en-US" sz="1800">
                <a:sym typeface="Symbol" pitchFamily="18" charset="2"/>
              </a:rPr>
              <a:t>잉크의 증점제로 사용 </a:t>
            </a:r>
            <a:r>
              <a:rPr lang="ko-KR" altLang="en-US" sz="1800"/>
              <a:t> 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무기안료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백색으로 착색하기 위해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특정 색상을 내기 위해서 다른 유색안료와 섞어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투명성 안료에 은폐력을 부여하기 위해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종류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산화티탄 </a:t>
            </a:r>
            <a:r>
              <a:rPr lang="en-US" altLang="ko-KR" sz="1800"/>
              <a:t>(Titanium dioxide): </a:t>
            </a:r>
            <a:r>
              <a:rPr lang="ko-KR" altLang="en-US" sz="1800"/>
              <a:t>가장 많이 사용</a:t>
            </a:r>
            <a:r>
              <a:rPr lang="en-US" altLang="ko-KR" sz="1800"/>
              <a:t>; </a:t>
            </a:r>
            <a:r>
              <a:rPr lang="ko-KR" altLang="en-US" sz="1800"/>
              <a:t>중성으로 화학적으로 안정</a:t>
            </a:r>
            <a:r>
              <a:rPr lang="en-US" altLang="ko-KR" sz="1800"/>
              <a:t>; </a:t>
            </a:r>
            <a:r>
              <a:rPr lang="ko-KR" altLang="en-US" sz="1800"/>
              <a:t>무독성</a:t>
            </a:r>
            <a:r>
              <a:rPr lang="en-US" altLang="ko-KR" sz="1800"/>
              <a:t>; </a:t>
            </a:r>
            <a:r>
              <a:rPr lang="ko-KR" altLang="en-US" sz="1800"/>
              <a:t>산</a:t>
            </a:r>
            <a:r>
              <a:rPr lang="en-US" altLang="ko-KR" sz="1800"/>
              <a:t>, </a:t>
            </a:r>
            <a:r>
              <a:rPr lang="ko-KR" altLang="en-US" sz="1800"/>
              <a:t>알칼리에 저항성이 강함</a:t>
            </a:r>
            <a:r>
              <a:rPr lang="en-US" altLang="ko-KR" sz="1800"/>
              <a:t>; </a:t>
            </a:r>
            <a:r>
              <a:rPr lang="ko-KR" altLang="en-US" sz="1800"/>
              <a:t>착색력과 은폐력이 우수</a:t>
            </a:r>
            <a:r>
              <a:rPr lang="en-US" altLang="ko-KR" sz="1800"/>
              <a:t>; </a:t>
            </a:r>
            <a:r>
              <a:rPr lang="ko-KR" altLang="en-US" sz="1800"/>
              <a:t>결정구조에 따라 </a:t>
            </a:r>
            <a:r>
              <a:rPr lang="en-US" altLang="ko-KR" sz="1800"/>
              <a:t>Rutile (</a:t>
            </a:r>
            <a:r>
              <a:rPr lang="ko-KR" altLang="en-US" sz="1800"/>
              <a:t>표면을 화합물로 처리하여 광택내후성이 우수</a:t>
            </a:r>
            <a:r>
              <a:rPr lang="en-US" altLang="ko-KR" sz="1800"/>
              <a:t>)</a:t>
            </a:r>
            <a:r>
              <a:rPr lang="ko-KR" altLang="en-US" sz="1800"/>
              <a:t>과 </a:t>
            </a:r>
            <a:r>
              <a:rPr lang="en-US" altLang="ko-KR" sz="1800"/>
              <a:t>Anatase (</a:t>
            </a:r>
            <a:r>
              <a:rPr lang="ko-KR" altLang="en-US" sz="1800"/>
              <a:t>백아화가 아주 심하지만 백색도는 우수</a:t>
            </a:r>
            <a:r>
              <a:rPr lang="en-US" altLang="ko-KR" sz="1800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아연화 </a:t>
            </a:r>
            <a:r>
              <a:rPr lang="en-US" altLang="ko-KR" sz="1800"/>
              <a:t>(Zinc oxide): </a:t>
            </a:r>
            <a:r>
              <a:rPr lang="ko-KR" altLang="en-US" sz="1800"/>
              <a:t>활성이 있어 내구력이 우수</a:t>
            </a:r>
            <a:r>
              <a:rPr lang="en-US" altLang="ko-KR" sz="1800"/>
              <a:t>; </a:t>
            </a:r>
            <a:r>
              <a:rPr lang="ko-KR" altLang="en-US" sz="1800"/>
              <a:t>락카와 수성도료에 사용</a:t>
            </a:r>
            <a:r>
              <a:rPr lang="en-US" altLang="ko-KR" sz="1800"/>
              <a:t>; </a:t>
            </a:r>
            <a:r>
              <a:rPr lang="ko-KR" altLang="en-US" sz="1800"/>
              <a:t>높은 활성으로 산가가 높은 전색제를 사용하면 도료의 점도가 상승 또는 겔화되어 에나멜로 사용이 불가</a:t>
            </a:r>
            <a:r>
              <a:rPr lang="en-US" altLang="ko-KR" sz="1800"/>
              <a:t>; </a:t>
            </a:r>
            <a:r>
              <a:rPr lang="ko-KR" altLang="en-US" sz="1800"/>
              <a:t>방균성과 해양생물 부착방지 기능이 있어 방오용 도료로 사용 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백색안료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종류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Lithopon: ZnS</a:t>
            </a:r>
            <a:r>
              <a:rPr lang="ko-KR" altLang="en-US" sz="1800"/>
              <a:t>와 </a:t>
            </a:r>
            <a:r>
              <a:rPr lang="en-US" altLang="ko-KR" sz="1800"/>
              <a:t>BaO</a:t>
            </a:r>
            <a:r>
              <a:rPr lang="en-US" altLang="ko-KR" sz="1800" baseline="-25000"/>
              <a:t>4</a:t>
            </a:r>
            <a:r>
              <a:rPr lang="ko-KR" altLang="en-US" sz="1800"/>
              <a:t>의 혼합물</a:t>
            </a:r>
            <a:r>
              <a:rPr lang="en-US" altLang="ko-KR" sz="1800"/>
              <a:t>; </a:t>
            </a:r>
            <a:r>
              <a:rPr lang="ko-KR" altLang="en-US" sz="1800"/>
              <a:t>은폐력과 착색력이 우수</a:t>
            </a:r>
            <a:r>
              <a:rPr lang="en-US" altLang="ko-KR" sz="1800"/>
              <a:t>; </a:t>
            </a:r>
            <a:r>
              <a:rPr lang="ko-KR" altLang="en-US" sz="1800"/>
              <a:t>물에 불용</a:t>
            </a:r>
            <a:r>
              <a:rPr lang="en-US" altLang="ko-KR" sz="1800"/>
              <a:t>; </a:t>
            </a:r>
            <a:r>
              <a:rPr lang="ko-KR" altLang="en-US" sz="1800"/>
              <a:t>산에 침식되어 황화수소를 발생</a:t>
            </a:r>
            <a:r>
              <a:rPr lang="en-US" altLang="ko-KR" sz="1800"/>
              <a:t>; </a:t>
            </a:r>
            <a:r>
              <a:rPr lang="ko-KR" altLang="en-US" sz="1800"/>
              <a:t>태양광선에 변색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황화아연</a:t>
            </a:r>
            <a:r>
              <a:rPr lang="en-US" altLang="ko-KR" sz="1800"/>
              <a:t>: </a:t>
            </a:r>
            <a:r>
              <a:rPr lang="ko-KR" altLang="en-US" sz="1800"/>
              <a:t>성분은 </a:t>
            </a:r>
            <a:r>
              <a:rPr lang="en-US" altLang="ko-KR" sz="1800"/>
              <a:t>ZnS; </a:t>
            </a:r>
            <a:r>
              <a:rPr lang="ko-KR" altLang="en-US" sz="1800"/>
              <a:t>은폐력과 착색력이 우수</a:t>
            </a:r>
            <a:r>
              <a:rPr lang="en-US" altLang="ko-KR" sz="1800"/>
              <a:t>; </a:t>
            </a:r>
            <a:r>
              <a:rPr lang="ko-KR" altLang="en-US" sz="1800"/>
              <a:t>내광성에 문제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연백 </a:t>
            </a:r>
            <a:r>
              <a:rPr lang="en-US" altLang="ko-KR" sz="1800"/>
              <a:t>(lead white): </a:t>
            </a:r>
            <a:r>
              <a:rPr lang="ko-KR" altLang="en-US" sz="1800"/>
              <a:t>염기성 탄산납</a:t>
            </a:r>
            <a:r>
              <a:rPr lang="en-US" altLang="ko-KR" sz="1800"/>
              <a:t>; </a:t>
            </a:r>
            <a:r>
              <a:rPr lang="ko-KR" altLang="en-US" sz="1800"/>
              <a:t>가장 긴 역사를 가진 백색안료</a:t>
            </a:r>
            <a:r>
              <a:rPr lang="en-US" altLang="ko-KR" sz="1800"/>
              <a:t>; </a:t>
            </a:r>
            <a:r>
              <a:rPr lang="ko-KR" altLang="en-US" sz="1800"/>
              <a:t>활성이 커 강한 도막을 형성</a:t>
            </a:r>
            <a:r>
              <a:rPr lang="en-US" altLang="ko-KR" sz="1800"/>
              <a:t>; </a:t>
            </a:r>
            <a:r>
              <a:rPr lang="ko-KR" altLang="en-US" sz="1800"/>
              <a:t>유독성</a:t>
            </a:r>
            <a:r>
              <a:rPr lang="en-US" altLang="ko-KR" sz="1800"/>
              <a:t>; </a:t>
            </a:r>
            <a:r>
              <a:rPr lang="ko-KR" altLang="en-US" sz="1800"/>
              <a:t>비중이 큼</a:t>
            </a:r>
            <a:r>
              <a:rPr lang="en-US" altLang="ko-KR" sz="1800"/>
              <a:t>; </a:t>
            </a:r>
            <a:r>
              <a:rPr lang="ko-KR" altLang="en-US" sz="1800"/>
              <a:t>고가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산화안티몬 </a:t>
            </a:r>
            <a:r>
              <a:rPr lang="en-US" altLang="ko-KR" sz="1800"/>
              <a:t>(antimony white): </a:t>
            </a:r>
            <a:r>
              <a:rPr lang="ko-KR" altLang="en-US" sz="1800"/>
              <a:t>성분은 </a:t>
            </a:r>
            <a:r>
              <a:rPr lang="en-US" altLang="ko-KR" sz="1800"/>
              <a:t>Sb2O3; </a:t>
            </a:r>
            <a:r>
              <a:rPr lang="ko-KR" altLang="en-US" sz="1800"/>
              <a:t>비중이 </a:t>
            </a:r>
            <a:r>
              <a:rPr lang="en-US" altLang="ko-KR" sz="1800"/>
              <a:t>5.6; </a:t>
            </a:r>
            <a:r>
              <a:rPr lang="ko-KR" altLang="en-US" sz="1800"/>
              <a:t>황화수소에 침식</a:t>
            </a:r>
            <a:r>
              <a:rPr lang="en-US" altLang="ko-KR" sz="1800"/>
              <a:t>; </a:t>
            </a:r>
            <a:r>
              <a:rPr lang="ko-KR" altLang="en-US" sz="1800"/>
              <a:t>내열도료로 많이 사용</a:t>
            </a:r>
            <a:r>
              <a:rPr lang="en-US" altLang="ko-KR" sz="1800"/>
              <a:t>; </a:t>
            </a:r>
            <a:r>
              <a:rPr lang="ko-KR" altLang="en-US" sz="1800"/>
              <a:t>불소수지도료에 사용   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백색안료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97887" cy="5040313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안료 </a:t>
            </a:r>
            <a:r>
              <a:rPr lang="en-US" altLang="ko-KR" sz="2000"/>
              <a:t>(pigments)</a:t>
            </a:r>
            <a:r>
              <a:rPr lang="ko-KR" altLang="en-US" sz="2000"/>
              <a:t>는 물 또는 용제 등에 녹지 않으며 색이 있는 분말을 말함</a:t>
            </a:r>
            <a:r>
              <a:rPr lang="en-US" altLang="ko-KR" sz="20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물이나 용제에 녹으며 색이 있는 분말은 염료 </a:t>
            </a:r>
            <a:r>
              <a:rPr lang="en-US" altLang="ko-KR" sz="2000"/>
              <a:t>(dyestuff)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안료는 도료 중에 아주 미세한 입자 </a:t>
            </a:r>
            <a:r>
              <a:rPr lang="en-US" altLang="ko-KR" sz="2000"/>
              <a:t>(0.1~20</a:t>
            </a:r>
            <a:r>
              <a:rPr lang="en-US" altLang="ko-KR" sz="2000">
                <a:sym typeface="Symbol" pitchFamily="18" charset="2"/>
              </a:rPr>
              <a:t>m)</a:t>
            </a:r>
            <a:r>
              <a:rPr lang="ko-KR" altLang="en-US" sz="2000">
                <a:sym typeface="Symbol" pitchFamily="18" charset="2"/>
              </a:rPr>
              <a:t>로 분산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안료는 전색제와 함께 섞어 도료</a:t>
            </a:r>
            <a:r>
              <a:rPr lang="en-US" altLang="ko-KR" sz="2000"/>
              <a:t>, </a:t>
            </a:r>
            <a:r>
              <a:rPr lang="ko-KR" altLang="en-US" sz="2000"/>
              <a:t>인쇄잉크</a:t>
            </a:r>
            <a:r>
              <a:rPr lang="en-US" altLang="ko-KR" sz="2000"/>
              <a:t>, </a:t>
            </a:r>
            <a:r>
              <a:rPr lang="ko-KR" altLang="en-US" sz="2000"/>
              <a:t>그림물감 등을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물체의 표면을 착색하거나 합성수지</a:t>
            </a:r>
            <a:r>
              <a:rPr lang="en-US" altLang="ko-KR" sz="2000"/>
              <a:t>, </a:t>
            </a:r>
            <a:r>
              <a:rPr lang="ko-KR" altLang="en-US" sz="2000"/>
              <a:t>고무</a:t>
            </a:r>
            <a:r>
              <a:rPr lang="en-US" altLang="ko-KR" sz="2000"/>
              <a:t>, </a:t>
            </a:r>
            <a:r>
              <a:rPr lang="ko-KR" altLang="en-US" sz="2000"/>
              <a:t>셀룰로오스 등에 혼합시켜 이를 착색하기 위해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염료는 주로 섬유제품의 착색에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무기안료 중에 체질안료 </a:t>
            </a:r>
            <a:r>
              <a:rPr lang="en-US" altLang="ko-KR" sz="2000"/>
              <a:t>(filler, extender pigments)</a:t>
            </a:r>
            <a:r>
              <a:rPr lang="ko-KR" altLang="en-US" sz="2000"/>
              <a:t>는 단독으로 백색분말이지만 도료 또는 도막 중에서는 착색력이 없고 무색 투명에 가까우며 다른 안료와 섞어서 중량제의 목적으로 사용 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정의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카본블랙 </a:t>
            </a:r>
            <a:r>
              <a:rPr lang="en-US" altLang="ko-KR" sz="2000" b="1"/>
              <a:t>(Carbon black)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무정형의 탄소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성분은 탄소 </a:t>
            </a:r>
            <a:r>
              <a:rPr lang="en-US" altLang="ko-KR" sz="1800"/>
              <a:t>(80~99%), </a:t>
            </a:r>
            <a:r>
              <a:rPr lang="ko-KR" altLang="en-US" sz="1800"/>
              <a:t>수소 </a:t>
            </a:r>
            <a:r>
              <a:rPr lang="en-US" altLang="ko-KR" sz="1800"/>
              <a:t>(0.3~0.9%), </a:t>
            </a:r>
            <a:r>
              <a:rPr lang="ko-KR" altLang="en-US" sz="1800"/>
              <a:t>산소 </a:t>
            </a:r>
            <a:r>
              <a:rPr lang="en-US" altLang="ko-KR" sz="1800"/>
              <a:t>(0.1~10.5%)</a:t>
            </a:r>
            <a:r>
              <a:rPr lang="ko-KR" altLang="en-US" sz="1800"/>
              <a:t>로 구성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입자가 미세해 착색력과 은폐력이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중성으로 흡착성이 있어 도료 중에 건조제를 흡착하여 건조 중에 문제 발생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고무의 보강제 또는 흑색안료로 주로 사용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20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흑연 </a:t>
            </a:r>
            <a:r>
              <a:rPr lang="en-US" altLang="ko-KR" sz="2000" b="1"/>
              <a:t>(Graphite)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천연 흑연을 말함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금속의 하지도료</a:t>
            </a:r>
            <a:r>
              <a:rPr lang="en-US" altLang="ko-KR" sz="1800"/>
              <a:t>, </a:t>
            </a:r>
            <a:r>
              <a:rPr lang="ko-KR" altLang="en-US" sz="1800"/>
              <a:t>도전성 도료</a:t>
            </a:r>
            <a:r>
              <a:rPr lang="en-US" altLang="ko-KR" sz="1800"/>
              <a:t>, </a:t>
            </a:r>
            <a:r>
              <a:rPr lang="ko-KR" altLang="en-US" sz="1800"/>
              <a:t>내열도료</a:t>
            </a:r>
            <a:r>
              <a:rPr lang="en-US" altLang="ko-KR" sz="1800"/>
              <a:t>, </a:t>
            </a:r>
            <a:r>
              <a:rPr lang="ko-KR" altLang="en-US" sz="1800"/>
              <a:t>연필심</a:t>
            </a:r>
            <a:r>
              <a:rPr lang="en-US" altLang="ko-KR" sz="1800"/>
              <a:t>, </a:t>
            </a:r>
            <a:r>
              <a:rPr lang="ko-KR" altLang="en-US" sz="1800"/>
              <a:t>리본</a:t>
            </a:r>
            <a:r>
              <a:rPr lang="en-US" altLang="ko-KR" sz="1800"/>
              <a:t>, </a:t>
            </a:r>
            <a:r>
              <a:rPr lang="ko-KR" altLang="en-US" sz="1800"/>
              <a:t>전극에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Cadnium yellow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사산화철 </a:t>
            </a:r>
            <a:r>
              <a:rPr lang="en-US" altLang="ko-KR" sz="1800"/>
              <a:t>(Fe3O4)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자성이 있고 특수잉크에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안정한 안료이지만 무기산에 녹고 가열하면 적색으로 변색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활성이 있어 내후성이 우수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흑색안료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황연 </a:t>
            </a:r>
            <a:r>
              <a:rPr lang="en-US" altLang="ko-KR" sz="2000" b="1"/>
              <a:t>(Chrome yellow, lead chromate)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크롬산납 </a:t>
            </a:r>
            <a:r>
              <a:rPr lang="en-US" altLang="ko-KR" sz="1800"/>
              <a:t>(PbCrO</a:t>
            </a:r>
            <a:r>
              <a:rPr lang="en-US" altLang="ko-KR" sz="1800" baseline="-25000"/>
              <a:t>4</a:t>
            </a:r>
            <a:r>
              <a:rPr lang="en-US" altLang="ko-KR" sz="18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담황색부터 등적색까지의 결정분말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채도가 우수하나 은폐력</a:t>
            </a:r>
            <a:r>
              <a:rPr lang="en-US" altLang="ko-KR" sz="1800"/>
              <a:t>, </a:t>
            </a:r>
            <a:r>
              <a:rPr lang="ko-KR" altLang="en-US" sz="1800"/>
              <a:t>착색력</a:t>
            </a:r>
            <a:r>
              <a:rPr lang="en-US" altLang="ko-KR" sz="1800"/>
              <a:t>, </a:t>
            </a:r>
            <a:r>
              <a:rPr lang="ko-KR" altLang="en-US" sz="1800"/>
              <a:t>습윤성</a:t>
            </a:r>
            <a:r>
              <a:rPr lang="en-US" altLang="ko-KR" sz="1800"/>
              <a:t>, </a:t>
            </a:r>
            <a:r>
              <a:rPr lang="ko-KR" altLang="en-US" sz="1800"/>
              <a:t>내광성에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강알칼리에 변색</a:t>
            </a:r>
            <a:r>
              <a:rPr lang="en-US" altLang="ko-KR" sz="1800"/>
              <a:t>/</a:t>
            </a:r>
            <a:r>
              <a:rPr lang="ko-KR" altLang="en-US" sz="1800"/>
              <a:t>용해</a:t>
            </a:r>
            <a:r>
              <a:rPr lang="ko-KR" altLang="en-US" sz="2000" b="1"/>
              <a:t>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20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징크 크로메이트 </a:t>
            </a:r>
            <a:r>
              <a:rPr lang="en-US" altLang="ko-KR" sz="2000" b="1"/>
              <a:t>(Zinc chromate)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주용도가 방청 </a:t>
            </a:r>
            <a:r>
              <a:rPr lang="en-US" altLang="ko-KR" sz="1800"/>
              <a:t>(</a:t>
            </a:r>
            <a:r>
              <a:rPr lang="ko-KR" altLang="en-US" sz="1800"/>
              <a:t>철</a:t>
            </a:r>
            <a:r>
              <a:rPr lang="en-US" altLang="ko-KR" sz="1800"/>
              <a:t>, </a:t>
            </a:r>
            <a:r>
              <a:rPr lang="ko-KR" altLang="en-US" sz="1800"/>
              <a:t>알루미늄</a:t>
            </a:r>
            <a:r>
              <a:rPr lang="en-US" altLang="ko-KR" sz="1800"/>
              <a:t>, </a:t>
            </a:r>
            <a:r>
              <a:rPr lang="ko-KR" altLang="en-US" sz="1800"/>
              <a:t>경금속</a:t>
            </a:r>
            <a:r>
              <a:rPr lang="en-US" altLang="ko-KR" sz="18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내구성이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Cadmium yellow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CdS</a:t>
            </a:r>
            <a:endParaRPr lang="en-US" altLang="ko-KR" sz="1800" baseline="-25000"/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색상은 담황에서 등색까지 존재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내광성이 있으나 착색력에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알칼리에 강하고 산에 약함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황화수소에 침식되지 않음</a:t>
            </a:r>
            <a:r>
              <a:rPr lang="en-US" altLang="ko-KR" sz="1800"/>
              <a:t>. 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황색안료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Lead cyanamide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PbCN</a:t>
            </a:r>
            <a:r>
              <a:rPr lang="en-US" altLang="ko-KR" sz="1800" baseline="-25000"/>
              <a:t>2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방청안료로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비중이 작아 침강이 생기지 않음</a:t>
            </a:r>
            <a:r>
              <a:rPr lang="ko-KR" altLang="en-US" sz="2000" b="1"/>
              <a:t>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20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Titanium yellow (Titanium nickel yellow)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TiO</a:t>
            </a:r>
            <a:r>
              <a:rPr lang="en-US" altLang="ko-KR" sz="1800" baseline="-25000"/>
              <a:t>2</a:t>
            </a:r>
            <a:r>
              <a:rPr lang="en-US" altLang="ko-KR" sz="1800"/>
              <a:t>, NiO, Sb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3</a:t>
            </a:r>
            <a:r>
              <a:rPr lang="en-US" altLang="ko-KR" sz="1800"/>
              <a:t> </a:t>
            </a:r>
            <a:r>
              <a:rPr lang="ko-KR" altLang="en-US" sz="1800"/>
              <a:t>로 구성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열안정성</a:t>
            </a:r>
            <a:r>
              <a:rPr lang="en-US" altLang="ko-KR" sz="1800"/>
              <a:t>,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내알칼리성</a:t>
            </a:r>
            <a:r>
              <a:rPr lang="en-US" altLang="ko-KR" sz="1800"/>
              <a:t>, </a:t>
            </a:r>
            <a:r>
              <a:rPr lang="ko-KR" altLang="en-US" sz="1800"/>
              <a:t>내산성이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황화물에 변색이 안됨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Strontium chromate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SrCrO</a:t>
            </a:r>
            <a:r>
              <a:rPr lang="en-US" altLang="ko-KR" sz="1800" baseline="-25000"/>
              <a:t>4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내광성과 내수성에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철</a:t>
            </a:r>
            <a:r>
              <a:rPr lang="en-US" altLang="ko-KR" sz="1800"/>
              <a:t>, </a:t>
            </a:r>
            <a:r>
              <a:rPr lang="ko-KR" altLang="en-US" sz="1800"/>
              <a:t>알루미늄</a:t>
            </a:r>
            <a:r>
              <a:rPr lang="en-US" altLang="ko-KR" sz="1800"/>
              <a:t>, </a:t>
            </a:r>
            <a:r>
              <a:rPr lang="ko-KR" altLang="en-US" sz="1800"/>
              <a:t>경금속 등에 대한 방청성이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하지도료의 안료로 사용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황색안료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철적 </a:t>
            </a:r>
            <a:r>
              <a:rPr lang="en-US" altLang="ko-KR" sz="2000" b="1"/>
              <a:t>(Iron oxide red)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산화 제이철 </a:t>
            </a:r>
            <a:r>
              <a:rPr lang="en-US" altLang="ko-KR" sz="1800"/>
              <a:t>(Fe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3</a:t>
            </a:r>
            <a:r>
              <a:rPr lang="en-US" altLang="ko-KR" sz="1800"/>
              <a:t>)</a:t>
            </a:r>
            <a:r>
              <a:rPr lang="ko-KR" altLang="en-US" sz="1800"/>
              <a:t>로 색은 적갈색 임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제조조건에 따라 적화에서 척흑까지 존재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착색력과 은폐력이 우수하고 일광</a:t>
            </a:r>
            <a:r>
              <a:rPr lang="en-US" altLang="ko-KR" sz="1800"/>
              <a:t>, </a:t>
            </a:r>
            <a:r>
              <a:rPr lang="ko-KR" altLang="en-US" sz="1800"/>
              <a:t>대기</a:t>
            </a:r>
            <a:r>
              <a:rPr lang="en-US" altLang="ko-KR" sz="1800"/>
              <a:t>, </a:t>
            </a:r>
            <a:r>
              <a:rPr lang="ko-KR" altLang="en-US" sz="1800"/>
              <a:t>물</a:t>
            </a:r>
            <a:r>
              <a:rPr lang="en-US" altLang="ko-KR" sz="1800"/>
              <a:t>, </a:t>
            </a:r>
            <a:r>
              <a:rPr lang="ko-KR" altLang="en-US" sz="1800"/>
              <a:t>열에 안정하고 산 알칼리에 안정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도료 및 고무에 주로 사용</a:t>
            </a:r>
            <a:r>
              <a:rPr lang="ko-KR" altLang="en-US" sz="2000" b="1"/>
              <a:t>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20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광명단 </a:t>
            </a:r>
            <a:r>
              <a:rPr lang="en-US" altLang="ko-KR" sz="2000" b="1"/>
              <a:t>(Red lead)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Pb</a:t>
            </a:r>
            <a:r>
              <a:rPr lang="en-US" altLang="ko-KR" sz="1800" baseline="-25000"/>
              <a:t>3</a:t>
            </a:r>
            <a:r>
              <a:rPr lang="en-US" altLang="ko-KR" sz="1800"/>
              <a:t>O</a:t>
            </a:r>
            <a:r>
              <a:rPr lang="en-US" altLang="ko-KR" sz="1800" baseline="-25000"/>
              <a:t>4</a:t>
            </a:r>
            <a:r>
              <a:rPr lang="en-US" altLang="ko-KR" sz="1800"/>
              <a:t> </a:t>
            </a:r>
            <a:r>
              <a:rPr lang="ko-KR" altLang="en-US" sz="1800"/>
              <a:t>로서 연단으로도 불림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- 10~20%</a:t>
            </a:r>
            <a:r>
              <a:rPr lang="ko-KR" altLang="en-US" sz="1800"/>
              <a:t>의 일산화 납을 함유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적색이지만 대기 중에 풍화하여 백화현상 발생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비중이 </a:t>
            </a:r>
            <a:r>
              <a:rPr lang="en-US" altLang="ko-KR" sz="1800"/>
              <a:t>0.9</a:t>
            </a:r>
            <a:r>
              <a:rPr lang="ko-KR" altLang="en-US" sz="1800"/>
              <a:t>로 흡유량이 적지만 활성이 강해 단단한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방청도료</a:t>
            </a:r>
            <a:r>
              <a:rPr lang="en-US" altLang="ko-KR" sz="1800"/>
              <a:t>, </a:t>
            </a:r>
            <a:r>
              <a:rPr lang="ko-KR" altLang="en-US" sz="1800"/>
              <a:t>축전지</a:t>
            </a:r>
            <a:r>
              <a:rPr lang="en-US" altLang="ko-KR" sz="1800"/>
              <a:t>, </a:t>
            </a:r>
            <a:r>
              <a:rPr lang="ko-KR" altLang="en-US" sz="1800"/>
              <a:t>광학유리</a:t>
            </a:r>
            <a:r>
              <a:rPr lang="en-US" altLang="ko-KR" sz="1800"/>
              <a:t>, </a:t>
            </a:r>
            <a:r>
              <a:rPr lang="ko-KR" altLang="en-US" sz="1800"/>
              <a:t>요업원료로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아산화동 </a:t>
            </a:r>
            <a:r>
              <a:rPr lang="en-US" altLang="ko-KR" sz="2000" b="1"/>
              <a:t>(Cuprous oxide, red copper oxide)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주성분이 </a:t>
            </a:r>
            <a:r>
              <a:rPr lang="en-US" altLang="ko-KR" sz="1800"/>
              <a:t>CuO</a:t>
            </a:r>
            <a:r>
              <a:rPr lang="en-US" altLang="ko-KR" sz="1800" baseline="-25000"/>
              <a:t>2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해중생물에 유독작용이 있어 독물로 많이 사용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적색안료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은주 </a:t>
            </a:r>
            <a:r>
              <a:rPr lang="en-US" altLang="ko-KR" sz="2000" b="1"/>
              <a:t>(Vermillion)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황화수은 </a:t>
            </a:r>
            <a:r>
              <a:rPr lang="en-US" altLang="ko-KR" sz="1800"/>
              <a:t>(HgS)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비중이 </a:t>
            </a:r>
            <a:r>
              <a:rPr lang="en-US" altLang="ko-KR" sz="1800"/>
              <a:t>8.2</a:t>
            </a:r>
            <a:r>
              <a:rPr lang="ko-KR" altLang="en-US" sz="1800"/>
              <a:t>로 매우 무거움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색상은 등적색에서 농적색까지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가열하면 승화하고 일광에 의해 흑변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황이온을 함유하고 있어 아연 또는 구리 등의 안료와 섞어 사용 못함</a:t>
            </a:r>
            <a:r>
              <a:rPr lang="en-US" altLang="ko-KR" sz="1800"/>
              <a:t>.</a:t>
            </a:r>
            <a:r>
              <a:rPr lang="en-US" altLang="ko-KR" sz="1800" b="1"/>
              <a:t>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Cadmium Red (Selenium red)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CdS</a:t>
            </a:r>
            <a:r>
              <a:rPr lang="ko-KR" altLang="en-US" sz="1800"/>
              <a:t>와 </a:t>
            </a:r>
            <a:r>
              <a:rPr lang="en-US" altLang="ko-KR" sz="1800"/>
              <a:t>HgS</a:t>
            </a:r>
            <a:r>
              <a:rPr lang="ko-KR" altLang="en-US" sz="1800"/>
              <a:t>의 혼합결정으로 구성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HgS</a:t>
            </a:r>
            <a:r>
              <a:rPr lang="ko-KR" altLang="en-US" sz="1800"/>
              <a:t>의 양에 따라 등색에서 암적색의 색상을 얻음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은폐력과 내광성이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공해안료이기 때문에 사용량이 줄고 있음</a:t>
            </a:r>
            <a:r>
              <a:rPr lang="en-US" altLang="ko-KR" sz="1800"/>
              <a:t>.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적색안료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감청 </a:t>
            </a:r>
            <a:r>
              <a:rPr lang="en-US" altLang="ko-KR" sz="2000" b="1"/>
              <a:t>(Milori blue, prussian blue, lron blue)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Fe</a:t>
            </a:r>
            <a:r>
              <a:rPr lang="en-US" altLang="ko-KR" sz="1800" baseline="-25000"/>
              <a:t>2</a:t>
            </a:r>
            <a:r>
              <a:rPr lang="en-US" altLang="ko-KR" sz="1800"/>
              <a:t>(CN)</a:t>
            </a:r>
            <a:r>
              <a:rPr lang="en-US" altLang="ko-KR" sz="1800" baseline="-25000"/>
              <a:t>6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입자가 미세하여 착색력과 흡유량이 큼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내열성이 약해 고온에서 분해되어 적갈색으로 변색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알칼리에 매우 약함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/>
              <a:t>다른 안료와 혼합하면 광이 퇴색하며 활성안료와 섞어 쓰면 색상에 얼룩 발생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군청 </a:t>
            </a:r>
            <a:r>
              <a:rPr lang="en-US" altLang="ko-KR" sz="2000" b="1"/>
              <a:t>(Ultramarine blue)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내열성</a:t>
            </a:r>
            <a:r>
              <a:rPr lang="en-US" altLang="ko-KR" sz="1800"/>
              <a:t>, </a:t>
            </a:r>
            <a:r>
              <a:rPr lang="ko-KR" altLang="en-US" sz="1800"/>
              <a:t>내알칼리성이 우수하나 약산에도 쉽게 분해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황화수소에 안정하고 비중</a:t>
            </a:r>
            <a:r>
              <a:rPr lang="en-US" altLang="ko-KR" sz="1800"/>
              <a:t>, </a:t>
            </a:r>
            <a:r>
              <a:rPr lang="ko-KR" altLang="en-US" sz="1800"/>
              <a:t>입자의 크기</a:t>
            </a:r>
            <a:r>
              <a:rPr lang="en-US" altLang="ko-KR" sz="1800"/>
              <a:t>, </a:t>
            </a:r>
            <a:r>
              <a:rPr lang="ko-KR" altLang="en-US" sz="1800"/>
              <a:t>굴절율이 작음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규소분이 많고 알루미늄분이 적을수록 색상은 적색기를 그 반대면 청색기를 보유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코발트블루 </a:t>
            </a:r>
            <a:r>
              <a:rPr lang="en-US" altLang="ko-KR" sz="2000" b="1"/>
              <a:t>(Cobalt blue)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알루미늄산 코발트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은폐력</a:t>
            </a:r>
            <a:r>
              <a:rPr lang="en-US" altLang="ko-KR" sz="1800"/>
              <a:t>, </a:t>
            </a:r>
            <a:r>
              <a:rPr lang="ko-KR" altLang="en-US" sz="1800"/>
              <a:t>착색력이 작고 내광성</a:t>
            </a:r>
            <a:r>
              <a:rPr lang="en-US" altLang="ko-KR" sz="1800"/>
              <a:t>, </a:t>
            </a:r>
            <a:r>
              <a:rPr lang="ko-KR" altLang="en-US" sz="1800"/>
              <a:t>내열성</a:t>
            </a:r>
            <a:r>
              <a:rPr lang="en-US" altLang="ko-KR" sz="1800"/>
              <a:t>, </a:t>
            </a:r>
            <a:r>
              <a:rPr lang="ko-KR" altLang="en-US" sz="1800"/>
              <a:t>내알칼리성이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고가로 특수한 목적에만 사용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청색안료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Chrome green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황연과 감청의 혼합물로 색상은 황연과 감청의 비율에 따라 결정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은폐력</a:t>
            </a:r>
            <a:r>
              <a:rPr lang="en-US" altLang="ko-KR" sz="1800"/>
              <a:t>, </a:t>
            </a:r>
            <a:r>
              <a:rPr lang="ko-KR" altLang="en-US" sz="1800"/>
              <a:t>착색력은 우수하나 산에는 황연이 알칼리에는 감청이 변색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황화수소에 의해 변색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산화크롬그린 </a:t>
            </a:r>
            <a:r>
              <a:rPr lang="en-US" altLang="ko-KR" sz="2000" b="1"/>
              <a:t>(Chrome oxide green)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산화크롬 </a:t>
            </a:r>
            <a:r>
              <a:rPr lang="en-US" altLang="ko-KR" sz="1800"/>
              <a:t>(Cr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3</a:t>
            </a:r>
            <a:r>
              <a:rPr lang="en-US" altLang="ko-KR" sz="18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 및 내열성이 우수하나 착색력이 나쁘고 색상이 선명하지 않음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산과 알칼리에 변색이 안되고 경도가 높아 연마제로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시멘트 착색제</a:t>
            </a:r>
            <a:r>
              <a:rPr lang="en-US" altLang="ko-KR" sz="1800"/>
              <a:t>, </a:t>
            </a:r>
            <a:r>
              <a:rPr lang="ko-KR" altLang="en-US" sz="1800"/>
              <a:t>요업용 안료</a:t>
            </a:r>
            <a:r>
              <a:rPr lang="en-US" altLang="ko-KR" sz="1800"/>
              <a:t>, </a:t>
            </a:r>
            <a:r>
              <a:rPr lang="ko-KR" altLang="en-US" sz="1800"/>
              <a:t>도료</a:t>
            </a:r>
            <a:r>
              <a:rPr lang="en-US" altLang="ko-KR" sz="1800"/>
              <a:t>, </a:t>
            </a:r>
            <a:r>
              <a:rPr lang="ko-KR" altLang="en-US" sz="1800"/>
              <a:t>잉크에 사용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수화산화크롬 </a:t>
            </a:r>
            <a:r>
              <a:rPr lang="en-US" altLang="ko-KR" sz="2000" b="1"/>
              <a:t>(Viridian, hydrated chromium oxide)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Cr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3</a:t>
            </a:r>
            <a:r>
              <a:rPr lang="en-US" altLang="ko-KR" sz="1800"/>
              <a:t>∙2H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ko-KR" altLang="en-US" sz="1800"/>
              <a:t>로 아름다운 색상의 녹색안료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내광</a:t>
            </a:r>
            <a:r>
              <a:rPr lang="en-US" altLang="ko-KR" sz="1800"/>
              <a:t>, </a:t>
            </a:r>
            <a:r>
              <a:rPr lang="ko-KR" altLang="en-US" sz="1800"/>
              <a:t>내알칼리</a:t>
            </a:r>
            <a:r>
              <a:rPr lang="en-US" altLang="ko-KR" sz="1800"/>
              <a:t>, </a:t>
            </a:r>
            <a:r>
              <a:rPr lang="ko-KR" altLang="en-US" sz="1800"/>
              <a:t>내산성이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고온으로 가열하면 물을 방출하여 산화크롬이 됨</a:t>
            </a:r>
            <a:r>
              <a:rPr lang="en-US" altLang="ko-KR" sz="1800"/>
              <a:t>.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녹색안료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아연녹 </a:t>
            </a:r>
            <a:r>
              <a:rPr lang="en-US" altLang="ko-KR" sz="2000" b="1"/>
              <a:t>(Zinc green)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ZnCrO</a:t>
            </a:r>
            <a:r>
              <a:rPr lang="en-US" altLang="ko-KR" sz="1800" baseline="-25000"/>
              <a:t>4</a:t>
            </a:r>
            <a:r>
              <a:rPr lang="ko-KR" altLang="en-US" sz="1800"/>
              <a:t>와 감청의 혼합물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색이 선명하고 크롬녹보다 내구력이 큼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착색력 및 은폐력에 문제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염산에서 청색으로 알칼리에서 갈색으로 변색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녹색안료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Manganess violet, mineral violet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NH</a:t>
            </a:r>
            <a:r>
              <a:rPr lang="en-US" altLang="ko-KR" sz="1800" baseline="-25000"/>
              <a:t>4</a:t>
            </a:r>
            <a:r>
              <a:rPr lang="en-US" altLang="ko-KR" sz="1800"/>
              <a:t>MnP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7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내광성은 좋으나 알칼리에 약함</a:t>
            </a:r>
            <a:r>
              <a:rPr lang="en-US" altLang="ko-KR" sz="1800"/>
              <a:t>.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Cobalt violet deep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인산코발트 </a:t>
            </a:r>
            <a:r>
              <a:rPr lang="en-US" altLang="ko-KR" sz="1800"/>
              <a:t>Co</a:t>
            </a:r>
            <a:r>
              <a:rPr lang="en-US" altLang="ko-KR" sz="1800" baseline="-25000"/>
              <a:t>3</a:t>
            </a:r>
            <a:r>
              <a:rPr lang="en-US" altLang="ko-KR" sz="1800"/>
              <a:t>(PO</a:t>
            </a:r>
            <a:r>
              <a:rPr lang="en-US" altLang="ko-KR" sz="1800" baseline="-25000"/>
              <a:t>4</a:t>
            </a:r>
            <a:r>
              <a:rPr lang="en-US" altLang="ko-KR" sz="1800"/>
              <a:t>)</a:t>
            </a:r>
            <a:r>
              <a:rPr lang="en-US" altLang="ko-KR" sz="1800" baseline="-25000"/>
              <a:t>2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 및 내열성이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청자색의 투명성안료로 그림물감에 많이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자색안료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은분 </a:t>
            </a:r>
            <a:r>
              <a:rPr lang="en-US" altLang="ko-KR" sz="2000" b="1"/>
              <a:t>(Aluminium powder)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알루미늄을 분쇄하여 스테아린산으로 표면 처리한 은색의 금속광택이 있고 입자가 크고 납작한 비늘모양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Leafing: </a:t>
            </a:r>
            <a:r>
              <a:rPr lang="ko-KR" altLang="en-US" sz="1800"/>
              <a:t>도료 건조 중에 은분이 표면에 떠서 편평하게 배열되는 성질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Non-leafing </a:t>
            </a:r>
            <a:r>
              <a:rPr lang="ko-KR" altLang="en-US" sz="1800"/>
              <a:t>성질의 은분은 도막내부에 평행하게 배열되어 매끄러운 금속광택을 지니게 되는 이러한 도료를 머타릭도료라 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광택을 내고 광과 열을 잘 반사하고 내수 내광성이 우수 </a:t>
            </a:r>
            <a:r>
              <a:rPr lang="en-US" altLang="ko-KR" sz="1800"/>
              <a:t>(</a:t>
            </a:r>
            <a:r>
              <a:rPr lang="ko-KR" altLang="en-US" sz="1800"/>
              <a:t>은분페인트</a:t>
            </a:r>
            <a:r>
              <a:rPr lang="en-US" altLang="ko-KR" sz="1800"/>
              <a:t>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금분 </a:t>
            </a:r>
            <a:r>
              <a:rPr lang="en-US" altLang="ko-KR" sz="2000" b="1"/>
              <a:t>(</a:t>
            </a:r>
            <a:r>
              <a:rPr lang="ko-KR" altLang="en-US" sz="2000" b="1"/>
              <a:t>동분</a:t>
            </a:r>
            <a:r>
              <a:rPr lang="en-US" altLang="ko-KR" sz="2000" b="1"/>
              <a:t>, Bronze powder)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아연</a:t>
            </a:r>
            <a:r>
              <a:rPr lang="en-US" altLang="ko-KR" sz="1800"/>
              <a:t>, </a:t>
            </a:r>
            <a:r>
              <a:rPr lang="ko-KR" altLang="en-US" sz="1800"/>
              <a:t>동의 합금을 분쇄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금색을 띄며 합금성분에 따라 다양한 금색이 얻어짐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산가를 가진 비히클과 혼합하여 장시간 사용할 경우 침전과 변색이 발생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금속분말안료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97887" cy="5040313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종류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색조</a:t>
            </a:r>
            <a:r>
              <a:rPr lang="en-US" altLang="ko-KR" sz="1800"/>
              <a:t>, </a:t>
            </a:r>
            <a:r>
              <a:rPr lang="ko-KR" altLang="en-US" sz="1800"/>
              <a:t>농도</a:t>
            </a:r>
            <a:r>
              <a:rPr lang="en-US" altLang="ko-KR" sz="1800"/>
              <a:t>, </a:t>
            </a:r>
            <a:r>
              <a:rPr lang="ko-KR" altLang="en-US" sz="1800"/>
              <a:t>착색력</a:t>
            </a:r>
            <a:r>
              <a:rPr lang="en-US" altLang="ko-KR" sz="1800"/>
              <a:t>, </a:t>
            </a:r>
            <a:r>
              <a:rPr lang="ko-KR" altLang="en-US" sz="1800"/>
              <a:t>흡유량</a:t>
            </a:r>
            <a:r>
              <a:rPr lang="en-US" altLang="ko-KR" sz="1800"/>
              <a:t>, </a:t>
            </a:r>
            <a:r>
              <a:rPr lang="ko-KR" altLang="en-US" sz="1800"/>
              <a:t>은폐력</a:t>
            </a:r>
            <a:r>
              <a:rPr lang="en-US" altLang="ko-KR" sz="1800"/>
              <a:t>, </a:t>
            </a:r>
            <a:r>
              <a:rPr lang="ko-KR" altLang="en-US" sz="1800"/>
              <a:t>비중</a:t>
            </a:r>
            <a:r>
              <a:rPr lang="en-US" altLang="ko-KR" sz="1800"/>
              <a:t>, </a:t>
            </a:r>
            <a:r>
              <a:rPr lang="ko-KR" altLang="en-US" sz="1800"/>
              <a:t>입도</a:t>
            </a:r>
            <a:r>
              <a:rPr lang="en-US" altLang="ko-KR" sz="1800"/>
              <a:t>, </a:t>
            </a:r>
            <a:r>
              <a:rPr lang="ko-KR" altLang="en-US" sz="1800"/>
              <a:t>분산성</a:t>
            </a:r>
            <a:r>
              <a:rPr lang="en-US" altLang="ko-KR" sz="1800"/>
              <a:t>,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내열성</a:t>
            </a:r>
            <a:r>
              <a:rPr lang="en-US" altLang="ko-KR" sz="1800"/>
              <a:t>, </a:t>
            </a:r>
            <a:r>
              <a:rPr lang="ko-KR" altLang="en-US" sz="1800"/>
              <a:t>내용제성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독성</a:t>
            </a:r>
            <a:r>
              <a:rPr lang="en-US" altLang="ko-KR" sz="1800"/>
              <a:t>, </a:t>
            </a:r>
            <a:r>
              <a:rPr lang="ko-KR" altLang="en-US" sz="1800"/>
              <a:t>전기절연성 등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성질은 기본적으로 화학적 구조에 의해 결정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이차적으로 제조조건</a:t>
            </a:r>
            <a:r>
              <a:rPr lang="en-US" altLang="ko-KR" sz="1800"/>
              <a:t>, </a:t>
            </a:r>
            <a:r>
              <a:rPr lang="ko-KR" altLang="en-US" sz="1800"/>
              <a:t>기타의 물리적 조건에 따라 변화 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아연말 </a:t>
            </a:r>
            <a:r>
              <a:rPr lang="en-US" altLang="ko-KR" sz="2000" b="1"/>
              <a:t>(Zinc dust)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금속아연 분말로서 </a:t>
            </a:r>
            <a:r>
              <a:rPr lang="en-US" altLang="ko-KR" sz="1800"/>
              <a:t>1960</a:t>
            </a:r>
            <a:r>
              <a:rPr lang="ko-KR" altLang="en-US" sz="1800"/>
              <a:t>년대 이 후 징크리치 페인트에 많이 사용되어 수요가 비약적으로 증가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입자가 미세하고 비중이 높으며 구상의 분말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제조법은 아연금속을 진공 중에 증발</a:t>
            </a:r>
            <a:r>
              <a:rPr lang="en-US" altLang="ko-KR" sz="1800"/>
              <a:t>, </a:t>
            </a:r>
            <a:r>
              <a:rPr lang="ko-KR" altLang="en-US" sz="1800"/>
              <a:t>응고하여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아연이 철보다 이온화 경향이 커 철재에 도장되었을 경우 아연이 먼저 부식됨으로써 철을 부식으로부터 보호 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금속분말안료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염기성 크롬산납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적절한 활성이 있음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피도물에 대해 알칼리성 환경에 저항성을 가진 불침수성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염기성 황산 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PbO</a:t>
            </a:r>
            <a:r>
              <a:rPr lang="ko-KR" altLang="en-US" sz="1800"/>
              <a:t>를 </a:t>
            </a:r>
            <a:r>
              <a:rPr lang="en-US" altLang="ko-KR" sz="1800"/>
              <a:t>15~30% PbSO</a:t>
            </a:r>
            <a:r>
              <a:rPr lang="en-US" altLang="ko-KR" sz="1800" baseline="-25000"/>
              <a:t>4</a:t>
            </a:r>
            <a:r>
              <a:rPr lang="ko-KR" altLang="en-US" sz="1800"/>
              <a:t>를 </a:t>
            </a:r>
            <a:r>
              <a:rPr lang="en-US" altLang="ko-KR" sz="1800"/>
              <a:t>70~85% </a:t>
            </a:r>
            <a:r>
              <a:rPr lang="ko-KR" altLang="en-US" sz="1800"/>
              <a:t>함유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백색계 방청안료에 사용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아산화납 </a:t>
            </a:r>
            <a:r>
              <a:rPr lang="en-US" altLang="ko-KR" sz="2000" b="1"/>
              <a:t>(Lead suboxide)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Pb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ko-KR" altLang="en-US" sz="1800"/>
              <a:t>가 주성분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활성이 강해 지방산과 반응하여 견고한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인산아연 </a:t>
            </a:r>
            <a:r>
              <a:rPr lang="en-US" altLang="ko-KR" sz="2000" b="1"/>
              <a:t>(Zinc phosphate)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Zn(PO</a:t>
            </a:r>
            <a:r>
              <a:rPr lang="en-US" altLang="ko-KR" sz="1800" baseline="-25000"/>
              <a:t>4</a:t>
            </a:r>
            <a:r>
              <a:rPr lang="en-US" altLang="ko-KR" sz="1800"/>
              <a:t>)</a:t>
            </a:r>
            <a:r>
              <a:rPr lang="en-US" altLang="ko-KR" sz="1800" baseline="-25000"/>
              <a:t>2</a:t>
            </a:r>
            <a:r>
              <a:rPr lang="en-US" altLang="ko-KR" sz="1800"/>
              <a:t>∙nH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ko-KR" altLang="en-US" sz="1800"/>
              <a:t>로 무독성 방청안료로 각광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활성이 적어 저장안정성이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에나멜</a:t>
            </a:r>
            <a:r>
              <a:rPr lang="en-US" altLang="ko-KR" sz="1800"/>
              <a:t>, </a:t>
            </a:r>
            <a:r>
              <a:rPr lang="ko-KR" altLang="en-US" sz="1800"/>
              <a:t>수용성 및 수성도료에 사용 가능한 백색의 방청안료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/>
              <a:t>- </a:t>
            </a:r>
            <a:r>
              <a:rPr lang="ko-KR" altLang="en-US" sz="2800" b="1"/>
              <a:t>방청안료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MIO (micaceous iron oxide)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비늘모양의 산화제이철을 주성분인 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외관은 회갈색의 금속광택을 보유하며 결정은 비늘상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도막 중에 입자가 수평으로 평행하게 여러 층이 배열되어 외부에서 침투되는 부식인자인 수분</a:t>
            </a:r>
            <a:r>
              <a:rPr lang="en-US" altLang="ko-KR" sz="1800"/>
              <a:t>, </a:t>
            </a:r>
            <a:r>
              <a:rPr lang="ko-KR" altLang="en-US" sz="1800"/>
              <a:t>산소 등을 차단하여 피도체를 보호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내구력과 내식성을 장기간 유지하는 역할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자외선 차단효과도 좋아 도막의 조기 노화 방지 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/>
              <a:t>- </a:t>
            </a:r>
            <a:r>
              <a:rPr lang="ko-KR" altLang="en-US" sz="2800" b="1"/>
              <a:t>방청안료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유기화합물에서 이중결합을 가진 것은 이중결합의 전자 하나가 비교적 느슨한 결합을 하고 있어 외부의 빛을 받으면 그 자극에너지에 의해 방출되는 형광을 발하게 되는 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유기염료 중에 형광을 내는 것을 적당한 합성수지에 고용체하여 염착시킨 것</a:t>
            </a:r>
            <a:r>
              <a:rPr lang="en-US" altLang="ko-KR" sz="1800"/>
              <a:t>.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/>
              <a:t>- </a:t>
            </a:r>
            <a:r>
              <a:rPr lang="ko-KR" altLang="en-US" sz="2800" b="1"/>
              <a:t>형광안료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무기계의 형광물질이 자외선에서 가시광선에 이르는 일정 파장을 가진 광에너지를 받으면 장시간 동안 잔광을 발하는 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일광</a:t>
            </a:r>
            <a:r>
              <a:rPr lang="en-US" altLang="ko-KR" sz="1800"/>
              <a:t>, </a:t>
            </a:r>
            <a:r>
              <a:rPr lang="ko-KR" altLang="en-US" sz="1800"/>
              <a:t>자외선</a:t>
            </a:r>
            <a:r>
              <a:rPr lang="en-US" altLang="ko-KR" sz="1800"/>
              <a:t>, </a:t>
            </a:r>
            <a:r>
              <a:rPr lang="ko-KR" altLang="en-US" sz="1800"/>
              <a:t>전등 등의 광을 받으면 어두운 곳에서 발광하는 것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조명광의 강도와 조사시간과 잔광과는 깊은 관계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제조는 황화아연 등의 중금속염 또는 알칼리토류 금속의 황화물을 고순도화하여 여기에 미량의 금속 </a:t>
            </a:r>
            <a:r>
              <a:rPr lang="en-US" altLang="ko-KR" sz="1800"/>
              <a:t>(Cu, Ag, Bi, Pb)</a:t>
            </a:r>
            <a:r>
              <a:rPr lang="ko-KR" altLang="en-US" sz="1800"/>
              <a:t>을 부활제로 가하여 고온에서 장시간 가열하여 결정으로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방사선 동위원소를 첨가하여 외부의 자극 없이 자기 스스로 발광안료도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CaS/Bi (</a:t>
            </a:r>
            <a:r>
              <a:rPr lang="ko-KR" altLang="en-US" sz="1800"/>
              <a:t>청색</a:t>
            </a:r>
            <a:r>
              <a:rPr lang="en-US" altLang="ko-KR" sz="1800"/>
              <a:t>), CaSrS/Bi (</a:t>
            </a:r>
            <a:r>
              <a:rPr lang="ko-KR" altLang="en-US" sz="1800"/>
              <a:t>담청색</a:t>
            </a:r>
            <a:r>
              <a:rPr lang="en-US" altLang="ko-KR" sz="1800"/>
              <a:t>), ZnS/Cu (</a:t>
            </a:r>
            <a:r>
              <a:rPr lang="ko-KR" altLang="en-US" sz="1800"/>
              <a:t>녹색</a:t>
            </a:r>
            <a:r>
              <a:rPr lang="en-US" altLang="ko-KR" sz="1800"/>
              <a:t>), ZnCdS/Cu (</a:t>
            </a:r>
            <a:r>
              <a:rPr lang="ko-KR" altLang="en-US" sz="1800"/>
              <a:t>황색</a:t>
            </a:r>
            <a:r>
              <a:rPr lang="en-US" altLang="ko-KR" sz="1800"/>
              <a:t>), ZnS/Mn (</a:t>
            </a:r>
            <a:r>
              <a:rPr lang="ko-KR" altLang="en-US" sz="1800"/>
              <a:t>황색</a:t>
            </a:r>
            <a:r>
              <a:rPr lang="en-US" altLang="ko-KR" sz="1800"/>
              <a:t>), ZnCdS/Cu (</a:t>
            </a:r>
            <a:r>
              <a:rPr lang="ko-KR" altLang="en-US" sz="1800"/>
              <a:t>등색</a:t>
            </a:r>
            <a:r>
              <a:rPr lang="en-US" altLang="ko-KR" sz="1800"/>
              <a:t>), ZnS/Ag (</a:t>
            </a:r>
            <a:r>
              <a:rPr lang="ko-KR" altLang="en-US" sz="1800"/>
              <a:t>자색</a:t>
            </a:r>
            <a:r>
              <a:rPr lang="en-US" altLang="ko-KR" sz="1800"/>
              <a:t>), ZnCdS/Cu (</a:t>
            </a:r>
            <a:r>
              <a:rPr lang="ko-KR" altLang="en-US" sz="1800"/>
              <a:t>적등색</a:t>
            </a:r>
            <a:r>
              <a:rPr lang="en-US" altLang="ko-KR" sz="1800"/>
              <a:t>), ZnS/Bi (</a:t>
            </a:r>
            <a:r>
              <a:rPr lang="ko-KR" altLang="en-US" sz="1800"/>
              <a:t>적색</a:t>
            </a:r>
            <a:r>
              <a:rPr lang="en-US" altLang="ko-KR" sz="1800"/>
              <a:t>)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/>
              <a:t>- </a:t>
            </a:r>
            <a:r>
              <a:rPr lang="ko-KR" altLang="en-US" sz="2800" b="1"/>
              <a:t>발광안료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모조 진주의 소재로부터 시작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특유의 부드러운 광택으로 입술연지</a:t>
            </a:r>
            <a:r>
              <a:rPr lang="en-US" altLang="ko-KR" sz="1800"/>
              <a:t>, </a:t>
            </a:r>
            <a:r>
              <a:rPr lang="ko-KR" altLang="en-US" sz="1800"/>
              <a:t>화장품</a:t>
            </a:r>
            <a:r>
              <a:rPr lang="en-US" altLang="ko-KR" sz="1800"/>
              <a:t>, </a:t>
            </a:r>
            <a:r>
              <a:rPr lang="ko-KR" altLang="en-US" sz="1800"/>
              <a:t>자동차 등에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천연 펄과 합성 펄안료로 구분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Natural pearl essence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고기비늘이라 불림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비늘과 껍질에서 추출한 </a:t>
            </a:r>
            <a:r>
              <a:rPr lang="en-US" altLang="ko-KR" sz="1800"/>
              <a:t>guanine/hypoxanthine</a:t>
            </a:r>
            <a:r>
              <a:rPr lang="ko-KR" altLang="en-US" sz="1800"/>
              <a:t>의 혼합 결정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모양은 판상과 침상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비중이 낮아 침강하지 않는 단점을 보유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>
                <a:latin typeface="Arial"/>
              </a:rPr>
              <a:t>–</a:t>
            </a:r>
            <a:r>
              <a:rPr lang="en-US" altLang="ko-KR" sz="2800" b="1"/>
              <a:t> Pearl </a:t>
            </a:r>
            <a:r>
              <a:rPr lang="ko-KR" altLang="en-US" sz="2800" b="1"/>
              <a:t>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합성펄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 b="1"/>
              <a:t>금속산화물 피복운모계</a:t>
            </a:r>
            <a:r>
              <a:rPr lang="en-US" altLang="ko-KR" sz="1800"/>
              <a:t>: </a:t>
            </a:r>
            <a:r>
              <a:rPr lang="ko-KR" altLang="en-US" sz="1800"/>
              <a:t>백운모의 얇은 조각에 산화티탄을 아주 얇게 도포한 운모티탄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굴절율이 큰 이산화티탄층과 굴절율이 낮은 운모 및 전색제의 경계면에서 반사한 광이 펄 광택을 보유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이산화티탄의 도막 두께를 변화시켜 은색에서 간섭색을 나타냄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운모의 입도</a:t>
            </a:r>
            <a:r>
              <a:rPr lang="en-US" altLang="ko-KR" sz="1800"/>
              <a:t>, </a:t>
            </a:r>
            <a:r>
              <a:rPr lang="ko-KR" altLang="en-US" sz="1800"/>
              <a:t>표면의 평활성</a:t>
            </a:r>
            <a:r>
              <a:rPr lang="en-US" altLang="ko-KR" sz="1800"/>
              <a:t>, </a:t>
            </a:r>
            <a:r>
              <a:rPr lang="ko-KR" altLang="en-US" sz="1800"/>
              <a:t>이산화티탄의 피복기술 등으로 펄광택의 강약을 마음대로 조절할 수 있는 것이 가장 큰 장점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운모티탄의 표면에 유색안료를 도포한 착색된 펄안료도 있고 다른 색상의 안료를 도포하여 이색효과를 내는 제품도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산화철 피복운무는 황금색에서 동색</a:t>
            </a:r>
            <a:r>
              <a:rPr lang="en-US" altLang="ko-KR" sz="1800"/>
              <a:t>, </a:t>
            </a:r>
            <a:r>
              <a:rPr lang="ko-KR" altLang="en-US" sz="1800"/>
              <a:t>와인색 등의 제품이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en-US" altLang="ko-KR" sz="1800" b="1"/>
              <a:t>Bismuth oxychloride</a:t>
            </a:r>
            <a:r>
              <a:rPr lang="ko-KR" altLang="en-US" sz="1800"/>
              <a:t>는 저가라는 장점이 있으며 은은한 광택으로 무독성이므로 화장품 등에 많이 응용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 b="1"/>
              <a:t>염기성 탄산납은</a:t>
            </a:r>
            <a:r>
              <a:rPr lang="ko-KR" altLang="en-US" sz="1800"/>
              <a:t> 독성과 내약품성에 문제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>
                <a:latin typeface="Arial"/>
              </a:rPr>
              <a:t>–</a:t>
            </a:r>
            <a:r>
              <a:rPr lang="en-US" altLang="ko-KR" sz="2800" b="1"/>
              <a:t> Pearl </a:t>
            </a:r>
            <a:r>
              <a:rPr lang="ko-KR" altLang="en-US" sz="2800" b="1"/>
              <a:t>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무기안료에 비해 은폐력</a:t>
            </a:r>
            <a:r>
              <a:rPr lang="en-US" altLang="ko-KR" sz="1800"/>
              <a:t>,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내용제성</a:t>
            </a:r>
            <a:r>
              <a:rPr lang="en-US" altLang="ko-KR" sz="1800"/>
              <a:t>, </a:t>
            </a:r>
            <a:r>
              <a:rPr lang="ko-KR" altLang="en-US" sz="1800"/>
              <a:t>내유성에 문제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색이 선명하고 밝은 색상이 많고 착색력이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염료는 물에 용해되나 안료는 물에 불용성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발색단으로 아조기 </a:t>
            </a:r>
            <a:r>
              <a:rPr lang="en-US" altLang="ko-KR" sz="1800"/>
              <a:t>(-N=N-)</a:t>
            </a:r>
            <a:r>
              <a:rPr lang="ko-KR" altLang="en-US" sz="1800"/>
              <a:t>를 가진 아조계 안료와 다환계</a:t>
            </a:r>
            <a:r>
              <a:rPr lang="en-US" altLang="ko-KR" sz="1800"/>
              <a:t>. </a:t>
            </a:r>
            <a:r>
              <a:rPr lang="ko-KR" altLang="en-US" sz="1800"/>
              <a:t>산성 및 염기성 염료계로 구분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황색안료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Hansa yellow: </a:t>
            </a:r>
            <a:r>
              <a:rPr lang="ko-KR" altLang="en-US" sz="1800"/>
              <a:t>내광</a:t>
            </a:r>
            <a:r>
              <a:rPr lang="en-US" altLang="ko-KR" sz="1800"/>
              <a:t>, </a:t>
            </a:r>
            <a:r>
              <a:rPr lang="ko-KR" altLang="en-US" sz="1800"/>
              <a:t>내수</a:t>
            </a:r>
            <a:r>
              <a:rPr lang="en-US" altLang="ko-KR" sz="1800"/>
              <a:t>, </a:t>
            </a:r>
            <a:r>
              <a:rPr lang="ko-KR" altLang="en-US" sz="1800"/>
              <a:t>내산</a:t>
            </a:r>
            <a:r>
              <a:rPr lang="en-US" altLang="ko-KR" sz="1800"/>
              <a:t>, </a:t>
            </a:r>
            <a:r>
              <a:rPr lang="ko-KR" altLang="en-US" sz="1800"/>
              <a:t>내알칼리성이 있으나 내용제성이 나빠 고무</a:t>
            </a:r>
            <a:r>
              <a:rPr lang="en-US" altLang="ko-KR" sz="1800"/>
              <a:t>, </a:t>
            </a:r>
            <a:r>
              <a:rPr lang="ko-KR" altLang="en-US" sz="1800"/>
              <a:t>플라스틱에서 변색이 되며 용제에 의해 번지는 경향이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Benzidine yellow: </a:t>
            </a:r>
            <a:r>
              <a:rPr lang="ko-KR" altLang="en-US" sz="1800"/>
              <a:t>내광성은 </a:t>
            </a:r>
            <a:r>
              <a:rPr lang="en-US" altLang="ko-KR" sz="1800"/>
              <a:t>Hansa yellow</a:t>
            </a:r>
            <a:r>
              <a:rPr lang="ko-KR" altLang="en-US" sz="1800"/>
              <a:t>에 비해 떨어지나 화학적으로 안정해 내용제성을 보유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Permanent yellow: </a:t>
            </a:r>
            <a:r>
              <a:rPr lang="ko-KR" altLang="en-US" sz="1800"/>
              <a:t>우수한 내광성과 내용제성으로 유명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유기안료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적색안료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Toluidine red: </a:t>
            </a:r>
            <a:r>
              <a:rPr lang="ko-KR" altLang="en-US" sz="1800"/>
              <a:t>내광성이 좋으나 백색과 혼용했을 때 변색되며 내약품성은 좋으나 내용제성이 나빠 변색과 색번짐의 단점을 보유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Lake Red C: </a:t>
            </a:r>
            <a:r>
              <a:rPr lang="ko-KR" altLang="en-US" sz="1800"/>
              <a:t>내용제성이 좋고 색이 선명하고 내열성이 우수하여 잉크</a:t>
            </a:r>
            <a:r>
              <a:rPr lang="en-US" altLang="ko-KR" sz="1800"/>
              <a:t>, </a:t>
            </a:r>
            <a:r>
              <a:rPr lang="ko-KR" altLang="en-US" sz="1800"/>
              <a:t>플라스틱</a:t>
            </a:r>
            <a:r>
              <a:rPr lang="en-US" altLang="ko-KR" sz="1800"/>
              <a:t>, </a:t>
            </a:r>
            <a:r>
              <a:rPr lang="ko-KR" altLang="en-US" sz="1800"/>
              <a:t>고무 등에 많이 사용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Watching red: </a:t>
            </a:r>
            <a:r>
              <a:rPr lang="ko-KR" altLang="en-US" sz="1800"/>
              <a:t>색이 선명하고 각종 내성이 좋음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Chinacridone: </a:t>
            </a:r>
            <a:r>
              <a:rPr lang="ko-KR" altLang="en-US" sz="1800"/>
              <a:t>내광성이 아주 우수하고 산</a:t>
            </a:r>
            <a:r>
              <a:rPr lang="en-US" altLang="ko-KR" sz="1800"/>
              <a:t>, </a:t>
            </a:r>
            <a:r>
              <a:rPr lang="ko-KR" altLang="en-US" sz="1800"/>
              <a:t>알칼리</a:t>
            </a:r>
            <a:r>
              <a:rPr lang="en-US" altLang="ko-KR" sz="1800"/>
              <a:t>, </a:t>
            </a:r>
            <a:r>
              <a:rPr lang="ko-KR" altLang="en-US" sz="1800"/>
              <a:t>열</a:t>
            </a:r>
            <a:r>
              <a:rPr lang="en-US" altLang="ko-KR" sz="1800"/>
              <a:t>,</a:t>
            </a:r>
            <a:r>
              <a:rPr lang="ko-KR" altLang="en-US" sz="1800"/>
              <a:t>용제에도 내성이 강한 우수한 안료로 열안정성은 </a:t>
            </a:r>
            <a:r>
              <a:rPr lang="en-US" altLang="ko-KR" sz="1800"/>
              <a:t>260</a:t>
            </a:r>
            <a:r>
              <a:rPr lang="en-US" altLang="ko-KR" sz="1800">
                <a:latin typeface="Arial" charset="0"/>
                <a:cs typeface="Arial" charset="0"/>
              </a:rPr>
              <a:t>°</a:t>
            </a:r>
            <a:r>
              <a:rPr lang="en-US" altLang="ko-KR" sz="1800"/>
              <a:t>C </a:t>
            </a:r>
            <a:r>
              <a:rPr lang="ko-KR" altLang="en-US" sz="1800"/>
              <a:t>임</a:t>
            </a:r>
            <a:r>
              <a:rPr lang="en-US" altLang="ko-KR" sz="1800"/>
              <a:t>. 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청색안료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결정형에 </a:t>
            </a:r>
            <a:r>
              <a:rPr lang="ko-KR" altLang="en-US" sz="1800">
                <a:sym typeface="Symbol" pitchFamily="18" charset="2"/>
              </a:rPr>
              <a:t></a:t>
            </a:r>
            <a:r>
              <a:rPr lang="en-US" altLang="ko-KR" sz="1800">
                <a:sym typeface="Symbol" pitchFamily="18" charset="2"/>
              </a:rPr>
              <a:t>, ,  </a:t>
            </a:r>
            <a:r>
              <a:rPr lang="ko-KR" altLang="en-US" sz="1800">
                <a:sym typeface="Symbol" pitchFamily="18" charset="2"/>
              </a:rPr>
              <a:t>형으로 구분되며 무결정형은 열과 용제에 약해 사용되지 않음</a:t>
            </a:r>
            <a:r>
              <a:rPr lang="en-US" altLang="ko-KR" sz="1800">
                <a:sym typeface="Symbol" pitchFamily="18" charset="2"/>
              </a:rPr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>
                <a:sym typeface="Symbol" pitchFamily="18" charset="2"/>
              </a:rPr>
              <a:t>  - </a:t>
            </a:r>
            <a:r>
              <a:rPr lang="ko-KR" altLang="en-US" sz="1800">
                <a:sym typeface="Symbol" pitchFamily="18" charset="2"/>
              </a:rPr>
              <a:t>성능이 아주 우수해 이상적인 안료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>
              <a:sym typeface="Symbol" pitchFamily="18" charset="2"/>
            </a:endParaRPr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녹색안료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Cu-phthalocyanine green</a:t>
            </a:r>
            <a:r>
              <a:rPr lang="ko-KR" altLang="en-US" sz="1800"/>
              <a:t>이 주로 사용</a:t>
            </a:r>
            <a:endParaRPr lang="ko-KR" altLang="en-US" sz="1800">
              <a:sym typeface="Symbol" pitchFamily="18" charset="2"/>
            </a:endParaRP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유기안료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빛의 성질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전자파의 일종이며 육안으로 느낄 수 있는 것을 가시광선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파장의 범위</a:t>
            </a:r>
            <a:r>
              <a:rPr lang="en-US" altLang="ko-KR" sz="1800"/>
              <a:t>: 400~700nm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물체에 태양광선이 닿으면 물체의 표면에서 반사되는 부분 </a:t>
            </a:r>
            <a:r>
              <a:rPr lang="en-US" altLang="ko-KR" sz="1800"/>
              <a:t>(</a:t>
            </a:r>
            <a:r>
              <a:rPr lang="ko-KR" altLang="en-US" sz="1800"/>
              <a:t>정반사</a:t>
            </a:r>
            <a:r>
              <a:rPr lang="en-US" altLang="ko-KR" sz="1800"/>
              <a:t>)</a:t>
            </a:r>
            <a:r>
              <a:rPr lang="ko-KR" altLang="en-US" sz="1800"/>
              <a:t>과 흡수되는 부분</a:t>
            </a:r>
            <a:r>
              <a:rPr lang="en-US" altLang="ko-KR" sz="1800"/>
              <a:t>, </a:t>
            </a:r>
            <a:r>
              <a:rPr lang="ko-KR" altLang="en-US" sz="1800"/>
              <a:t>물체에 투과되어 다시 밖으로 나오는 부분으로 구분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적색안료에 의한 빛의 반사</a:t>
            </a:r>
            <a:r>
              <a:rPr lang="en-US" altLang="ko-KR" sz="2000" b="1"/>
              <a:t>, </a:t>
            </a:r>
            <a:r>
              <a:rPr lang="ko-KR" altLang="en-US" sz="2000" b="1"/>
              <a:t>굴절 및 투과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백색광은 모든 파장범위 색광원의 혼합광으로 적색안료에 닿았을 경우 일부는 표면에 반사되고 나머지는 굴절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반사된 빛은 백색광과 거의 같고 반사되는 비율은 안료의 굴절율과 전색제 굴절율의 비가 클수록 큼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굴절된 빛은 입자 내를 투과해 가는 동안 적색 외의 빛은 점차 흡수되나 일부는 입자 내에서 반사되고 나머지는 입자 밖으로 굴절되어 나감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이 때 빛은 비교적 적색기가 많은 광선이 됨</a:t>
            </a:r>
            <a:r>
              <a:rPr lang="en-US" altLang="ko-KR" sz="1800"/>
              <a:t>.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색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투과광선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다른 입자에 닿아 동일한 반사</a:t>
            </a:r>
            <a:r>
              <a:rPr lang="en-US" altLang="ko-KR" sz="1800"/>
              <a:t>, </a:t>
            </a:r>
            <a:r>
              <a:rPr lang="ko-KR" altLang="en-US" sz="1800"/>
              <a:t>투과</a:t>
            </a:r>
            <a:r>
              <a:rPr lang="en-US" altLang="ko-KR" sz="1800"/>
              <a:t>, </a:t>
            </a:r>
            <a:r>
              <a:rPr lang="ko-KR" altLang="en-US" sz="1800"/>
              <a:t>굴절을 반복하여 투과된 빛은 순도 높은 적색이 되어 눈으로 들어옴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결과적으로 안료는 백색광을 반사</a:t>
            </a:r>
            <a:r>
              <a:rPr lang="en-US" altLang="ko-KR" sz="1800"/>
              <a:t>, </a:t>
            </a:r>
            <a:r>
              <a:rPr lang="ko-KR" altLang="en-US" sz="1800"/>
              <a:t>투과</a:t>
            </a:r>
            <a:r>
              <a:rPr lang="en-US" altLang="ko-KR" sz="1800"/>
              <a:t>, </a:t>
            </a:r>
            <a:r>
              <a:rPr lang="ko-KR" altLang="en-US" sz="1800"/>
              <a:t>굴절을 통하여 일정 파장 범위의 빛을 흡수하므로 투과빛으로서 그 보색과 백색광이 혼합되어 눈에 느끼게 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백색안료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빛의 흡수가 매우 작고 거의 반사</a:t>
            </a:r>
            <a:r>
              <a:rPr lang="en-US" altLang="ko-KR" sz="1800"/>
              <a:t>, </a:t>
            </a:r>
            <a:r>
              <a:rPr lang="ko-KR" altLang="en-US" sz="1800"/>
              <a:t>굴절만을 반복하여 우리 눈에 백색을 감지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안료에 대한 빛의 선택적인 흡수</a:t>
            </a:r>
            <a:r>
              <a:rPr lang="en-US" altLang="ko-KR" sz="1800"/>
              <a:t>, </a:t>
            </a:r>
            <a:r>
              <a:rPr lang="ko-KR" altLang="en-US" sz="1800"/>
              <a:t>투과는 본질적으로 그 화학구조에 기인하며 분자를 구성하는 원자의 상태에 따라 결정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색은 공기 중에 분말상태 색과 전색제와 혼합 시 색이 약간 틀리는데 이는 전색제 자체의 굴절율이 안료 자체의 굴절에 영향을 주기 때문 임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조색</a:t>
            </a:r>
            <a:r>
              <a:rPr lang="en-US" altLang="ko-KR" sz="1800"/>
              <a:t>: </a:t>
            </a:r>
            <a:r>
              <a:rPr lang="ko-KR" altLang="en-US" sz="1800"/>
              <a:t>시험 후 안료의 혼합비를 바꾸어 조색하는 방법을 사용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CCM (computer color matching)</a:t>
            </a:r>
            <a:r>
              <a:rPr lang="ko-KR" altLang="en-US" sz="1800"/>
              <a:t>기법에 의해 조색이 용이하나 최종 조색은 경험에 의해 시각적으로 결정 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정의 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색의 효과를 말함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백색의 경우에는 흑색이나 군청 등과 섞어 전색제에 분산할 때 혼합물의 색상을 희게하는 능력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흑색을 포함한 유색안료는 희게되지 않게하는 능력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착색력이 큰 안료일수록 다른 안료와 혼합하여 혼합색을 만들 때 소량으로 가능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입자가 미세할수록 착색력이 증가 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착색력 </a:t>
            </a:r>
            <a:r>
              <a:rPr lang="en-US" altLang="ko-KR" sz="2800" b="1"/>
              <a:t>(Tinting strength)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정의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안료를 도료에 사용할 때 불투명도 즉 소지면에 덮어 보이지 않게 하는 능력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불투명도는 안료의 광반사와 흡수의 크기에 따라 결정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굴절율이 클수록 입자 표면에서 반사되는 광이 많아 은폐력이 증가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백색안료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광을 거의 흡수하지 않으므로 은폐력은 주로 광의 반사율로서 결정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반사율은 굴절율의 대소로 결정되므로 안료의 굴절율과 전색제의 굴절율은 차이가 클수록 은폐력이 증가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착색안료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굴절율의 대소뿐만 아니라 안료의 광 흡수 정도에 따라 좌우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같은 종류의 안료이더라도 입자가 미세할수록 은폐력은 상승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입자의 크기가 광의 파장 정도로 작게 된다면 반대로 은폐력은 저하되고 투명도는 상승  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은폐력 </a:t>
            </a:r>
            <a:r>
              <a:rPr lang="en-US" altLang="ko-KR" sz="2800" b="1"/>
              <a:t>(hiding power)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정의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안료가 일광에 노출되면 변색하던지 퇴색하는 경우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태양광선 중의 자외선에 의한 작용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무기안료</a:t>
            </a: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변색이 잘 일어나지 않아 오랫동안 폭로하게 되면 흑변현상 발생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유기안료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일반적으로 과에 의해 퇴색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내광성 </a:t>
            </a:r>
            <a:r>
              <a:rPr lang="en-US" altLang="ko-KR" sz="2800" b="1"/>
              <a:t>(Light fastness)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569325" cy="5329237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정의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비중 </a:t>
            </a:r>
            <a:r>
              <a:rPr lang="en-US" altLang="ko-KR" sz="1800"/>
              <a:t>(</a:t>
            </a:r>
            <a:r>
              <a:rPr lang="ko-KR" altLang="en-US" sz="1800"/>
              <a:t>진비중</a:t>
            </a:r>
            <a:r>
              <a:rPr lang="en-US" altLang="ko-KR" sz="1800"/>
              <a:t>): </a:t>
            </a:r>
            <a:r>
              <a:rPr lang="ko-KR" altLang="en-US" sz="1800"/>
              <a:t>단위용적당 안료의 중량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겉보기 비중</a:t>
            </a:r>
            <a:r>
              <a:rPr lang="en-US" altLang="ko-KR" sz="1800"/>
              <a:t>: </a:t>
            </a:r>
            <a:r>
              <a:rPr lang="ko-KR" altLang="en-US" sz="1800"/>
              <a:t>안료입자 사이의 공간을 포함한 단위용적당 안료의 중량으로 안료입자가 미세할수록 부피가 많아지게 되어 겉보기 비중은 감소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형상과 크기에 따라 겉보기 비중은 차이 발생양광선 중의 자외선에 의한 작용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10810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비중 </a:t>
            </a:r>
            <a:r>
              <a:rPr lang="en-US" altLang="ko-KR" sz="2800" b="1"/>
              <a:t>(specific gravity)/</a:t>
            </a:r>
            <a:br>
              <a:rPr lang="en-US" altLang="ko-KR" sz="2800" b="1"/>
            </a:br>
            <a:r>
              <a:rPr lang="ko-KR" altLang="en-US" sz="3600" b="1"/>
              <a:t>겉보기 비중</a:t>
            </a:r>
            <a:r>
              <a:rPr lang="ko-KR" altLang="en-US" sz="2800" b="1"/>
              <a:t> </a:t>
            </a:r>
            <a:r>
              <a:rPr lang="en-US" altLang="ko-KR" sz="2800" b="1"/>
              <a:t>(apparent density)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5375</TotalTime>
  <Words>3336</Words>
  <Application>Microsoft Office PowerPoint</Application>
  <PresentationFormat>화면 슬라이드 쇼(4:3)</PresentationFormat>
  <Paragraphs>391</Paragraphs>
  <Slides>38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39" baseType="lpstr">
      <vt:lpstr>점과 선</vt:lpstr>
      <vt:lpstr>안료</vt:lpstr>
      <vt:lpstr>정의</vt:lpstr>
      <vt:lpstr>성질</vt:lpstr>
      <vt:lpstr>성질 - 색</vt:lpstr>
      <vt:lpstr>성질 - 색</vt:lpstr>
      <vt:lpstr>성질 - 착색력 (Tinting strength)</vt:lpstr>
      <vt:lpstr>성질 - 은폐력 (hiding power)</vt:lpstr>
      <vt:lpstr>성질 - 내광성 (Light fastness)</vt:lpstr>
      <vt:lpstr>성질 - 비중 (specific gravity)/ 겉보기 비중 (apparent density)</vt:lpstr>
      <vt:lpstr>성질 - 입자의 크기와 형상</vt:lpstr>
      <vt:lpstr>성질 - 활성 및 표면성질</vt:lpstr>
      <vt:lpstr>성질 - 분산성 및 습윤성</vt:lpstr>
      <vt:lpstr>성질 - 흡유량</vt:lpstr>
      <vt:lpstr>성질 - 용해성</vt:lpstr>
      <vt:lpstr>안료의 종류</vt:lpstr>
      <vt:lpstr>무기안료</vt:lpstr>
      <vt:lpstr>무기안료</vt:lpstr>
      <vt:lpstr>백색안료</vt:lpstr>
      <vt:lpstr>백색안료</vt:lpstr>
      <vt:lpstr>흑색안료</vt:lpstr>
      <vt:lpstr>황색안료</vt:lpstr>
      <vt:lpstr>황색안료</vt:lpstr>
      <vt:lpstr>적색안료</vt:lpstr>
      <vt:lpstr>적색안료</vt:lpstr>
      <vt:lpstr>청색안료</vt:lpstr>
      <vt:lpstr>녹색안료</vt:lpstr>
      <vt:lpstr>녹색안료</vt:lpstr>
      <vt:lpstr>자색안료</vt:lpstr>
      <vt:lpstr>금속분말안료</vt:lpstr>
      <vt:lpstr>금속분말안료</vt:lpstr>
      <vt:lpstr>특수안료 - 방청안료</vt:lpstr>
      <vt:lpstr>특수안료 - 방청안료</vt:lpstr>
      <vt:lpstr>특수안료 - 형광안료</vt:lpstr>
      <vt:lpstr>특수안료 - 발광안료</vt:lpstr>
      <vt:lpstr>특수안료 – Pearl 안료</vt:lpstr>
      <vt:lpstr>특수안료 – Pearl 안료</vt:lpstr>
      <vt:lpstr>유기안료</vt:lpstr>
      <vt:lpstr>유기안료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75</cp:revision>
  <dcterms:created xsi:type="dcterms:W3CDTF">2005-09-01T06:05:51Z</dcterms:created>
  <dcterms:modified xsi:type="dcterms:W3CDTF">2012-11-22T03:17:55Z</dcterms:modified>
</cp:coreProperties>
</file>