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80" r:id="rId4"/>
    <p:sldId id="260" r:id="rId5"/>
    <p:sldId id="261" r:id="rId6"/>
    <p:sldId id="262" r:id="rId7"/>
    <p:sldId id="265" r:id="rId8"/>
    <p:sldId id="281" r:id="rId9"/>
    <p:sldId id="266" r:id="rId10"/>
    <p:sldId id="303" r:id="rId11"/>
    <p:sldId id="309" r:id="rId12"/>
    <p:sldId id="310" r:id="rId13"/>
    <p:sldId id="267" r:id="rId14"/>
    <p:sldId id="268" r:id="rId15"/>
    <p:sldId id="271" r:id="rId16"/>
    <p:sldId id="272" r:id="rId17"/>
    <p:sldId id="269" r:id="rId18"/>
    <p:sldId id="274" r:id="rId19"/>
    <p:sldId id="275" r:id="rId20"/>
    <p:sldId id="307" r:id="rId21"/>
    <p:sldId id="282" r:id="rId22"/>
    <p:sldId id="283" r:id="rId23"/>
    <p:sldId id="284" r:id="rId24"/>
    <p:sldId id="300" r:id="rId25"/>
    <p:sldId id="285" r:id="rId26"/>
    <p:sldId id="301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2" r:id="rId42"/>
    <p:sldId id="308" r:id="rId43"/>
    <p:sldId id="258" r:id="rId44"/>
    <p:sldId id="304" r:id="rId4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CC6600"/>
    <a:srgbClr val="CC3300"/>
    <a:srgbClr val="A50021"/>
    <a:srgbClr val="FF6600"/>
    <a:srgbClr val="FF3300"/>
    <a:srgbClr val="1B1B6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81818" autoAdjust="0"/>
  </p:normalViewPr>
  <p:slideViewPr>
    <p:cSldViewPr>
      <p:cViewPr>
        <p:scale>
          <a:sx n="64" d="100"/>
          <a:sy n="64" d="100"/>
        </p:scale>
        <p:origin x="-696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83FA4-2907-4EDD-A057-B13D95E4CAFD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3C6FD-CD5F-4C9D-B204-08E7274D0FF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35345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odium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Bicarbonate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C6FD-CD5F-4C9D-B204-08E7274D0FF0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C6FD-CD5F-4C9D-B204-08E7274D0FF0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Methyl:</a:t>
            </a:r>
            <a:r>
              <a:rPr lang="en-US" dirty="0" smtClean="0"/>
              <a:t> C</a:t>
            </a:r>
            <a:r>
              <a:rPr lang="en-US" baseline="-25000" dirty="0" smtClean="0"/>
              <a:t>5</a:t>
            </a:r>
            <a:r>
              <a:rPr lang="en-US" dirty="0" smtClean="0"/>
              <a:t>H</a:t>
            </a:r>
            <a:r>
              <a:rPr lang="en-US" baseline="-25000" dirty="0" smtClean="0"/>
              <a:t>5</a:t>
            </a:r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Ethyl:</a:t>
            </a:r>
            <a:r>
              <a:rPr lang="en-US" dirty="0" smtClean="0"/>
              <a:t> C</a:t>
            </a:r>
            <a:r>
              <a:rPr lang="en-US" baseline="-25000" dirty="0" smtClean="0"/>
              <a:t>6</a:t>
            </a:r>
            <a:r>
              <a:rPr lang="en-US" dirty="0" smtClean="0"/>
              <a:t>H</a:t>
            </a:r>
            <a:r>
              <a:rPr lang="en-US" baseline="-25000" dirty="0" smtClean="0"/>
              <a:t>7</a:t>
            </a:r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      </a:t>
            </a:r>
            <a:r>
              <a:rPr lang="en-US" dirty="0" smtClean="0">
                <a:hlinkClick r:id="rId3" action="ppaction://hlinkfile" tooltip="Sodium"/>
              </a:rPr>
              <a:t>Na</a:t>
            </a:r>
            <a:r>
              <a:rPr lang="en-US" dirty="0" smtClean="0">
                <a:hlinkClick r:id="rId4" action="ppaction://hlinkfile" tooltip="Bicarbonate"/>
              </a:rPr>
              <a:t>HCO</a:t>
            </a:r>
            <a:r>
              <a:rPr lang="en-US" baseline="-25000" dirty="0" smtClean="0">
                <a:hlinkClick r:id="rId4" action="ppaction://hlinkfile" tooltip="Bicarbonate"/>
              </a:rPr>
              <a:t>3</a:t>
            </a:r>
            <a:r>
              <a:rPr lang="en-US" dirty="0" smtClean="0"/>
              <a:t>. 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다음은 왜 하필 채우는 물질로 </a:t>
            </a:r>
            <a:r>
              <a:rPr lang="ko-KR" altLang="en-US" dirty="0" err="1" smtClean="0"/>
              <a:t>베이킹</a:t>
            </a:r>
            <a:r>
              <a:rPr lang="ko-KR" altLang="en-US" dirty="0" smtClean="0"/>
              <a:t> 소다를 선택하는지 궁금해 </a:t>
            </a:r>
            <a:r>
              <a:rPr lang="ko-KR" altLang="en-US" dirty="0" err="1" smtClean="0"/>
              <a:t>하실텐데</a:t>
            </a:r>
            <a:r>
              <a:rPr lang="ko-KR" altLang="en-US" dirty="0" smtClean="0"/>
              <a:t> 그 이유에 대해 </a:t>
            </a:r>
            <a:r>
              <a:rPr lang="ko-KR" altLang="en-US" dirty="0" err="1" smtClean="0"/>
              <a:t>말씀드리겠습니다</a:t>
            </a:r>
            <a:r>
              <a:rPr lang="en-US" altLang="ko-KR" dirty="0" smtClean="0"/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일단 </a:t>
            </a:r>
            <a:r>
              <a:rPr lang="ko-KR" altLang="en-US" dirty="0" err="1" smtClean="0"/>
              <a:t>시아노아크릴레이트의</a:t>
            </a:r>
            <a:r>
              <a:rPr lang="ko-KR" altLang="en-US" dirty="0" smtClean="0"/>
              <a:t> 주성분은 </a:t>
            </a:r>
            <a:r>
              <a:rPr lang="ko-KR" altLang="en-US" dirty="0" err="1" smtClean="0"/>
              <a:t>메틸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아크릴레이트</a:t>
            </a:r>
            <a:r>
              <a:rPr lang="ko-KR" altLang="en-US" dirty="0" smtClean="0"/>
              <a:t> 혹은 에틸 </a:t>
            </a:r>
            <a:r>
              <a:rPr lang="ko-KR" altLang="en-US" dirty="0" err="1" smtClean="0"/>
              <a:t>아크릴레이트입니다</a:t>
            </a:r>
            <a:r>
              <a:rPr lang="ko-KR" altLang="en-US" dirty="0" smtClean="0"/>
              <a:t> 그런데 이 이 성분은 수산화이온에 반응합니다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그런ㄷㄴ데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베이킹</a:t>
            </a:r>
            <a:r>
              <a:rPr lang="ko-KR" altLang="en-US" dirty="0" smtClean="0"/>
              <a:t> 소다의 주성분인 </a:t>
            </a:r>
            <a:r>
              <a:rPr lang="en-US" altLang="ko-KR" dirty="0" smtClean="0"/>
              <a:t>sodium bicarbonate</a:t>
            </a:r>
            <a:r>
              <a:rPr lang="ko-KR" altLang="en-US" dirty="0" smtClean="0"/>
              <a:t>에서 수산화 이온과 반응하여 </a:t>
            </a:r>
            <a:endParaRPr lang="en-US" altLang="ko-KR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/>
              <a:t>축합</a:t>
            </a:r>
            <a:r>
              <a:rPr lang="ko-KR" altLang="en-US" dirty="0" smtClean="0"/>
              <a:t> 반응이 빠르게 일어납니다</a:t>
            </a:r>
            <a:r>
              <a:rPr lang="en-US" altLang="ko-KR" dirty="0" smtClean="0"/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이에 따라 </a:t>
            </a:r>
            <a:r>
              <a:rPr lang="ko-KR" altLang="en-US" dirty="0" err="1" smtClean="0"/>
              <a:t>베이킹</a:t>
            </a:r>
            <a:r>
              <a:rPr lang="ko-KR" altLang="en-US" dirty="0" smtClean="0"/>
              <a:t> 소다와 함께 빠르게 굳어서 구멍을 단단하게 매워 줍니다</a:t>
            </a:r>
            <a:r>
              <a:rPr lang="en-US" altLang="ko-KR" dirty="0" smtClean="0"/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C6FD-CD5F-4C9D-B204-08E7274D0FF0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C6FD-CD5F-4C9D-B204-08E7274D0FF0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본 그림은 </a:t>
            </a:r>
            <a:r>
              <a:rPr lang="ko-KR" altLang="en-US" dirty="0" err="1" smtClean="0"/>
              <a:t>길이굽음</a:t>
            </a:r>
            <a:r>
              <a:rPr lang="ko-KR" altLang="en-US" dirty="0" smtClean="0"/>
              <a:t> 이 발생한 목재입니다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C6FD-CD5F-4C9D-B204-08E7274D0FF0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C6FD-CD5F-4C9D-B204-08E7274D0FF0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목재 건조 결함의 적절성에 대해서 </a:t>
            </a:r>
            <a:r>
              <a:rPr lang="ko-KR" altLang="en-US" dirty="0" err="1" smtClean="0"/>
              <a:t>말씀드리겠습니다</a:t>
            </a:r>
            <a:endParaRPr lang="en-US" altLang="ko-KR" dirty="0" smtClean="0"/>
          </a:p>
          <a:p>
            <a:r>
              <a:rPr lang="ko-KR" altLang="en-US" dirty="0" smtClean="0"/>
              <a:t>일단 사용중인 가구나 목제품의 건조결함에 대해서 </a:t>
            </a:r>
            <a:r>
              <a:rPr lang="ko-KR" altLang="en-US" dirty="0" err="1" smtClean="0"/>
              <a:t>말씀드리겠습니다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이러한 목제품의 일정 부분에 건조결함이 발생하면 분해하여 해당부위를 교체하는 것은 비용적 부담도 되고 적절한 대체재를 찾기 또한 힘듭니다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따라서 이러한 경우 간단한 복구 방법이 유용하게 됩니다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C6FD-CD5F-4C9D-B204-08E7274D0FF0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목재 건조 결함의 적절성에 대해서 </a:t>
            </a:r>
            <a:r>
              <a:rPr lang="ko-KR" altLang="en-US" dirty="0" err="1" smtClean="0"/>
              <a:t>말씀드리겠습니다</a:t>
            </a:r>
            <a:endParaRPr lang="en-US" altLang="ko-KR" dirty="0" smtClean="0"/>
          </a:p>
          <a:p>
            <a:r>
              <a:rPr lang="ko-KR" altLang="en-US" dirty="0" smtClean="0"/>
              <a:t>일단 사용중인 가구나 목제품의 건조결함에 대해서 </a:t>
            </a:r>
            <a:r>
              <a:rPr lang="ko-KR" altLang="en-US" dirty="0" err="1" smtClean="0"/>
              <a:t>말씀드리겠습니다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이러한 목제품의 일정 부분에 건조결함이 발생하면 분해하여 해당부위를 교체하는 것은 비용적 부담도 되고 적절한 대체재를 찾기 또한 힘듭니다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따라서 이러한 경우 간단한 복구 방법이 유용하게 됩니다</a:t>
            </a:r>
            <a:r>
              <a:rPr lang="en-US" altLang="ko-KR" dirty="0" smtClean="0"/>
              <a:t>.</a:t>
            </a:r>
            <a:endParaRPr lang="en-US" altLang="ko-KR" smtClean="0"/>
          </a:p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C6FD-CD5F-4C9D-B204-08E7274D0FF0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</a:t>
            </a:r>
            <a:r>
              <a:rPr lang="ko-KR" altLang="en-US" dirty="0" err="1" smtClean="0"/>
              <a:t>스프릿트</a:t>
            </a:r>
            <a:r>
              <a:rPr lang="ko-KR" altLang="en-US" dirty="0" smtClean="0"/>
              <a:t> 즉 횡단면 </a:t>
            </a:r>
            <a:r>
              <a:rPr lang="ko-KR" altLang="en-US" dirty="0" err="1" smtClean="0"/>
              <a:t>할렬이</a:t>
            </a:r>
            <a:r>
              <a:rPr lang="ko-KR" altLang="en-US" dirty="0" smtClean="0"/>
              <a:t> 연결되어 길게 갈라진 결함의 보수에 대하여 </a:t>
            </a:r>
            <a:r>
              <a:rPr lang="ko-KR" altLang="en-US" dirty="0" err="1" smtClean="0"/>
              <a:t>설명드리겠습니다</a:t>
            </a:r>
            <a:r>
              <a:rPr lang="en-US" altLang="ko-KR" dirty="0" smtClean="0"/>
              <a:t>.</a:t>
            </a:r>
            <a:endParaRPr lang="en-US" altLang="ko-KR" dirty="0"/>
          </a:p>
          <a:p>
            <a:r>
              <a:rPr lang="ko-KR" altLang="en-US" dirty="0" smtClean="0"/>
              <a:t>단순</a:t>
            </a:r>
            <a:r>
              <a:rPr lang="ko-KR" altLang="en-US" dirty="0"/>
              <a:t>히 </a:t>
            </a:r>
            <a:r>
              <a:rPr lang="ko-KR" altLang="en-US" dirty="0" smtClean="0"/>
              <a:t>구멍을 </a:t>
            </a:r>
            <a:r>
              <a:rPr lang="ko-KR" altLang="en-US" dirty="0" err="1" smtClean="0"/>
              <a:t>메꾸는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할렬</a:t>
            </a:r>
            <a:r>
              <a:rPr lang="ko-KR" altLang="en-US" dirty="0" smtClean="0"/>
              <a:t> 보수와 달리 </a:t>
            </a:r>
            <a:r>
              <a:rPr lang="ko-KR" altLang="en-US" dirty="0" err="1" smtClean="0"/>
              <a:t>스프릿트는</a:t>
            </a:r>
            <a:r>
              <a:rPr lang="ko-KR" altLang="en-US" dirty="0" smtClean="0"/>
              <a:t> 접착제의 </a:t>
            </a:r>
            <a:r>
              <a:rPr lang="ko-KR" altLang="en-US" dirty="0" err="1" smtClean="0"/>
              <a:t>접착성</a:t>
            </a:r>
            <a:r>
              <a:rPr lang="ko-KR" altLang="en-US" dirty="0" smtClean="0"/>
              <a:t> 그리고 </a:t>
            </a:r>
            <a:r>
              <a:rPr lang="ko-KR" altLang="en-US" dirty="0" err="1" smtClean="0"/>
              <a:t>멘딩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프레이트의</a:t>
            </a:r>
            <a:r>
              <a:rPr lang="ko-KR" altLang="en-US" dirty="0" smtClean="0"/>
              <a:t> 고정 작용을 이용하여</a:t>
            </a:r>
            <a:r>
              <a:rPr lang="en-US" altLang="ko-KR" baseline="0" dirty="0" smtClean="0"/>
              <a:t> </a:t>
            </a:r>
            <a:r>
              <a:rPr lang="ko-KR" altLang="en-US" baseline="0" dirty="0" err="1" smtClean="0"/>
              <a:t>스프릿트가</a:t>
            </a:r>
            <a:r>
              <a:rPr lang="ko-KR" altLang="en-US" baseline="0" dirty="0" smtClean="0"/>
              <a:t> 더 악화되는 것을 막는 역할을 하는데요</a:t>
            </a:r>
            <a:endParaRPr lang="en-US" altLang="ko-KR" baseline="0" dirty="0" smtClean="0"/>
          </a:p>
          <a:p>
            <a:r>
              <a:rPr lang="ko-KR" altLang="en-US" baseline="0" dirty="0" smtClean="0"/>
              <a:t>준비물은 접착제</a:t>
            </a:r>
            <a:r>
              <a:rPr lang="en-US" altLang="ko-KR" baseline="0" dirty="0" smtClean="0"/>
              <a:t>, </a:t>
            </a:r>
            <a:r>
              <a:rPr lang="ko-KR" altLang="en-US" baseline="0" dirty="0" err="1" smtClean="0"/>
              <a:t>끼움쇄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드릴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나사</a:t>
            </a:r>
            <a:r>
              <a:rPr lang="en-US" altLang="ko-KR" baseline="0" dirty="0" smtClean="0"/>
              <a:t>, </a:t>
            </a:r>
            <a:r>
              <a:rPr lang="ko-KR" altLang="en-US" baseline="0" dirty="0" err="1" smtClean="0"/>
              <a:t>멘딩</a:t>
            </a:r>
            <a:r>
              <a:rPr lang="ko-KR" altLang="en-US" baseline="0" dirty="0" smtClean="0"/>
              <a:t> 플레이트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사포 등이 있습니다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한계로는 복잡한 과정</a:t>
            </a:r>
            <a:r>
              <a:rPr lang="en-US" altLang="ko-KR" baseline="0" dirty="0" smtClean="0"/>
              <a:t>, </a:t>
            </a:r>
            <a:r>
              <a:rPr lang="ko-KR" altLang="en-US" baseline="0" dirty="0" err="1" smtClean="0"/>
              <a:t>능숙성이</a:t>
            </a:r>
            <a:r>
              <a:rPr lang="ko-KR" altLang="en-US" baseline="0" dirty="0" smtClean="0"/>
              <a:t> 필요하다는 것입니다</a:t>
            </a:r>
            <a:r>
              <a:rPr lang="en-US" altLang="ko-KR" baseline="0" dirty="0" smtClean="0"/>
              <a:t>.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C6FD-CD5F-4C9D-B204-08E7274D0FF0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틀어진 목재를 보수하는 것에 대해 </a:t>
            </a:r>
            <a:r>
              <a:rPr lang="ko-KR" altLang="en-US" dirty="0" err="1" smtClean="0"/>
              <a:t>설명드리겠습니다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틀어진 목재는 오목한 면을 </a:t>
            </a:r>
            <a:r>
              <a:rPr lang="ko-KR" altLang="en-US" dirty="0" err="1" smtClean="0"/>
              <a:t>흡습시키거나</a:t>
            </a:r>
            <a:r>
              <a:rPr lang="ko-KR" altLang="en-US" dirty="0" smtClean="0"/>
              <a:t> 볼록한 면을 더 건조시켜 평평하게 만드는 성질을 이용합니다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적용으로는 사용전의 판재 혹은 제재목이 매우 비싸거나 대체재를 구하지 못할 때 어쩔 수 없이 사용할 때</a:t>
            </a:r>
            <a:r>
              <a:rPr lang="ko-KR" altLang="en-US" baseline="0" dirty="0" smtClean="0"/>
              <a:t> 이용합니다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한계</a:t>
            </a:r>
            <a:endParaRPr lang="en-US" altLang="ko-KR" baseline="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C6FD-CD5F-4C9D-B204-08E7274D0FF0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준비물은 </a:t>
            </a:r>
            <a:r>
              <a:rPr lang="en-US" altLang="ko-KR" dirty="0" smtClean="0"/>
              <a:t>ca </a:t>
            </a:r>
            <a:r>
              <a:rPr lang="ko-KR" altLang="en-US" dirty="0" smtClean="0"/>
              <a:t>풀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시아노아크릴레이트</a:t>
            </a:r>
            <a:r>
              <a:rPr lang="en-US" altLang="ko-KR" dirty="0" smtClean="0"/>
              <a:t>), </a:t>
            </a:r>
            <a:r>
              <a:rPr lang="ko-KR" altLang="en-US" dirty="0" smtClean="0"/>
              <a:t>사포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베이킹</a:t>
            </a:r>
            <a:r>
              <a:rPr lang="ko-KR" altLang="en-US" dirty="0" smtClean="0"/>
              <a:t> 파우더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</a:t>
            </a:r>
            <a:r>
              <a:rPr lang="ko-KR" altLang="en-US" dirty="0" smtClean="0"/>
              <a:t>껌 떼는 칼</a:t>
            </a:r>
            <a:r>
              <a:rPr lang="ko-KR" altLang="en-US" baseline="0" dirty="0" smtClean="0"/>
              <a:t> 이 있습니다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그리고 까먹지 마실 것은 아세톤 입니다</a:t>
            </a:r>
            <a:r>
              <a:rPr lang="en-US" altLang="ko-KR" baseline="0" dirty="0" smtClean="0"/>
              <a:t>. Ca  </a:t>
            </a:r>
            <a:r>
              <a:rPr lang="ko-KR" altLang="en-US" baseline="0" dirty="0" smtClean="0"/>
              <a:t>풀이 잘못하여 손에 달라 붙을 시 아세톤으로 떼어 낼 수 있습니다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dirty="0" smtClean="0"/>
              <a:t>이 </a:t>
            </a:r>
            <a:r>
              <a:rPr lang="ko-KR" altLang="en-US" dirty="0" err="1" smtClean="0"/>
              <a:t>시아노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아크릴레이트는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베이킹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파우다</a:t>
            </a:r>
            <a:r>
              <a:rPr lang="en-US" altLang="ko-KR" dirty="0" smtClean="0"/>
              <a:t>(sodium bicarbonate)</a:t>
            </a:r>
            <a:r>
              <a:rPr lang="ko-KR" altLang="en-US" dirty="0" smtClean="0"/>
              <a:t>와 발열반응을 일으키며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C6FD-CD5F-4C9D-B204-08E7274D0FF0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584A-3F52-4C67-B3DF-405592A6C9A7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FFE2-1F4A-44DD-9B9A-BDD5D5CE31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584A-3F52-4C67-B3DF-405592A6C9A7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FFE2-1F4A-44DD-9B9A-BDD5D5CE31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584A-3F52-4C67-B3DF-405592A6C9A7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FFE2-1F4A-44DD-9B9A-BDD5D5CE31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584A-3F52-4C67-B3DF-405592A6C9A7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FFE2-1F4A-44DD-9B9A-BDD5D5CE31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584A-3F52-4C67-B3DF-405592A6C9A7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FFE2-1F4A-44DD-9B9A-BDD5D5CE31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584A-3F52-4C67-B3DF-405592A6C9A7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FFE2-1F4A-44DD-9B9A-BDD5D5CE31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584A-3F52-4C67-B3DF-405592A6C9A7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FFE2-1F4A-44DD-9B9A-BDD5D5CE31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584A-3F52-4C67-B3DF-405592A6C9A7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FFE2-1F4A-44DD-9B9A-BDD5D5CE31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584A-3F52-4C67-B3DF-405592A6C9A7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FFE2-1F4A-44DD-9B9A-BDD5D5CE31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584A-3F52-4C67-B3DF-405592A6C9A7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FFE2-1F4A-44DD-9B9A-BDD5D5CE31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584A-3F52-4C67-B3DF-405592A6C9A7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FFE2-1F4A-44DD-9B9A-BDD5D5CE31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A584A-3F52-4C67-B3DF-405592A6C9A7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BFFE2-1F4A-44DD-9B9A-BDD5D5CE31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" TargetMode="External"/><Relationship Id="rId2" Type="http://schemas.openxmlformats.org/officeDocument/2006/relationships/hyperlink" Target="http://www.naver.com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3131840" y="2420888"/>
            <a:ext cx="6012160" cy="1728192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 rot="21240841">
            <a:off x="245759" y="1822307"/>
            <a:ext cx="5328592" cy="1549093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prstTxWarp prst="textFadeDown">
              <a:avLst>
                <a:gd name="adj" fmla="val 15913"/>
              </a:avLst>
            </a:prstTxWarp>
            <a:spAutoFit/>
          </a:bodyPr>
          <a:lstStyle/>
          <a:p>
            <a:r>
              <a:rPr lang="ko-KR" altLang="en-US" sz="16600" b="1" i="1" dirty="0" smtClean="0">
                <a:ln w="10541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66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태백B" pitchFamily="18" charset="-127"/>
                <a:ea typeface="HY태백B" pitchFamily="18" charset="-127"/>
              </a:rPr>
              <a:t>목재건조결함과 </a:t>
            </a:r>
            <a:r>
              <a:rPr lang="ko-KR" altLang="en-US" sz="16600" b="1" i="1" dirty="0" smtClean="0">
                <a:ln w="10541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66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태백B" pitchFamily="18" charset="-127"/>
                <a:ea typeface="HY태백B" pitchFamily="18" charset="-127"/>
              </a:rPr>
              <a:t>복</a:t>
            </a:r>
            <a:r>
              <a:rPr lang="ko-KR" altLang="en-US" sz="16600" b="1" i="1" dirty="0" smtClean="0">
                <a:ln w="10541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66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태백B" pitchFamily="18" charset="-127"/>
                <a:ea typeface="HY태백B" pitchFamily="18" charset="-127"/>
              </a:rPr>
              <a:t>구</a:t>
            </a:r>
            <a:endParaRPr lang="ko-KR" altLang="en-US" sz="16600" b="1" i="1" dirty="0">
              <a:ln w="10541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0">
                    <a:srgbClr val="FFFF00"/>
                  </a:gs>
                  <a:gs pos="45000">
                    <a:srgbClr val="FF7A00"/>
                  </a:gs>
                  <a:gs pos="70000">
                    <a:srgbClr val="FF6600"/>
                  </a:gs>
                  <a:gs pos="100000">
                    <a:srgbClr val="FF6600"/>
                  </a:gs>
                </a:gsLst>
                <a:lin ang="5400000" scaled="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6248" y="3312383"/>
            <a:ext cx="4786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Team Member</a:t>
            </a:r>
          </a:p>
          <a:p>
            <a:pPr algn="r"/>
            <a:r>
              <a:rPr lang="ko-KR" altLang="en-US" sz="24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강명곤</a:t>
            </a:r>
            <a:r>
              <a:rPr lang="en-US" altLang="ko-KR" sz="24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, </a:t>
            </a:r>
            <a:r>
              <a:rPr lang="ko-KR" altLang="en-US" sz="24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김병기</a:t>
            </a:r>
            <a:r>
              <a:rPr lang="en-US" altLang="ko-KR" sz="24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, </a:t>
            </a:r>
            <a:r>
              <a:rPr lang="ko-KR" altLang="en-US" sz="24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안동현</a:t>
            </a:r>
            <a:r>
              <a:rPr lang="en-US" altLang="ko-KR" sz="24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, </a:t>
            </a:r>
            <a:r>
              <a:rPr lang="ko-KR" altLang="en-US" sz="24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신병수</a:t>
            </a:r>
            <a:endParaRPr lang="ko-KR" altLang="en-US" sz="2400" b="1" dirty="0">
              <a:solidFill>
                <a:srgbClr val="FFC000"/>
              </a:solidFill>
              <a:latin typeface="+mj-lt"/>
              <a:ea typeface="HY태백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3929058" cy="521296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건조결함 복구의 </a:t>
            </a:r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필요</a:t>
            </a:r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성</a:t>
            </a:r>
            <a:endParaRPr lang="ko-KR" altLang="en-US" sz="2800" b="1" dirty="0">
              <a:solidFill>
                <a:srgbClr val="FFC000"/>
              </a:solidFill>
              <a:ea typeface="HY태백B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785794"/>
            <a:ext cx="9144000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</a:t>
            </a:r>
          </a:p>
          <a:p>
            <a:pPr algn="ctr"/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사용 전 </a:t>
            </a:r>
            <a:r>
              <a:rPr lang="ko-KR" altLang="en-US" sz="3200" b="1" dirty="0" err="1" smtClean="0">
                <a:solidFill>
                  <a:schemeClr val="bg1"/>
                </a:solidFill>
                <a:latin typeface="+mn-ea"/>
              </a:rPr>
              <a:t>제재목의</a:t>
            </a:r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 건조결함</a:t>
            </a:r>
            <a:endParaRPr lang="en-US" altLang="ko-KR" sz="3200" b="1" dirty="0" smtClean="0">
              <a:solidFill>
                <a:schemeClr val="bg1"/>
              </a:solidFill>
              <a:latin typeface="+mn-ea"/>
            </a:endParaRPr>
          </a:p>
          <a:p>
            <a:pPr algn="ctr"/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 품질을 떨어뜨리고 </a:t>
            </a:r>
            <a:r>
              <a:rPr lang="ko-KR" altLang="en-US" sz="2800" b="1" dirty="0" err="1" smtClean="0">
                <a:solidFill>
                  <a:schemeClr val="bg1"/>
                </a:solidFill>
                <a:latin typeface="+mn-ea"/>
              </a:rPr>
              <a:t>구조용으로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 필수적인 강도적 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성질이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떨어짐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endParaRPr lang="en-US" altLang="ko-KR" sz="1500" b="1" dirty="0" smtClean="0">
              <a:solidFill>
                <a:schemeClr val="bg1"/>
              </a:solidFill>
              <a:latin typeface="+mn-ea"/>
            </a:endParaRPr>
          </a:p>
          <a:p>
            <a:pPr>
              <a:buNone/>
            </a:pPr>
            <a:r>
              <a:rPr lang="en-US" altLang="ko-KR" sz="2800" b="1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  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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일단은 대체재를 찾는 것이 좋음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pPr>
              <a:buNone/>
            </a:pP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pPr>
              <a:buNone/>
            </a:pP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2800" b="1" dirty="0" err="1" smtClean="0">
                <a:solidFill>
                  <a:schemeClr val="bg1"/>
                </a:solidFill>
                <a:latin typeface="+mn-ea"/>
              </a:rPr>
              <a:t>할렬이나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 옹이 갈라짐 등 작은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결함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목재가 비싸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새로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구하기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부담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endParaRPr lang="en-US" altLang="ko-KR" sz="1500" b="1" dirty="0" smtClean="0">
              <a:solidFill>
                <a:schemeClr val="bg1"/>
              </a:solidFill>
              <a:latin typeface="+mn-ea"/>
            </a:endParaRPr>
          </a:p>
          <a:p>
            <a:pPr>
              <a:buNone/>
            </a:pP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 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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간단한 보수 방법 적절</a:t>
            </a:r>
            <a:endParaRPr lang="ko-KR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3743400" cy="521296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0" lvl="1" indent="-514350" algn="ctr"/>
            <a:r>
              <a:rPr lang="ko-KR" altLang="en-US" sz="2800" b="1" dirty="0" err="1" smtClean="0">
                <a:solidFill>
                  <a:srgbClr val="FFC000"/>
                </a:solidFill>
                <a:ea typeface="HY태백B" pitchFamily="18" charset="-127"/>
              </a:rPr>
              <a:t>스프릿트</a:t>
            </a:r>
            <a:r>
              <a:rPr lang="en-US" altLang="ko-KR" sz="2800" b="1" dirty="0" smtClean="0">
                <a:solidFill>
                  <a:srgbClr val="FFC000"/>
                </a:solidFill>
                <a:ea typeface="HY태백B" pitchFamily="18" charset="-127"/>
              </a:rPr>
              <a:t>(split)</a:t>
            </a:r>
          </a:p>
        </p:txBody>
      </p:sp>
      <p:pic>
        <p:nvPicPr>
          <p:cNvPr id="5" name="그림 4" descr="imagesCA53YGT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4357694"/>
            <a:ext cx="3867072" cy="2335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85794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sz="2800" b="1" dirty="0" smtClean="0">
              <a:solidFill>
                <a:schemeClr val="bg1"/>
              </a:solidFill>
              <a:latin typeface="+mn-ea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 이용원리 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: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접착제의 </a:t>
            </a:r>
            <a:r>
              <a:rPr lang="ko-KR" altLang="en-US" sz="2800" b="1" dirty="0" err="1" smtClean="0">
                <a:solidFill>
                  <a:schemeClr val="bg1"/>
                </a:solidFill>
                <a:latin typeface="+mn-ea"/>
              </a:rPr>
              <a:t>접착성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, mending plate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의 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              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고정 작용 이용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endParaRPr lang="ko-KR" altLang="en-US" sz="2800" b="1" dirty="0" smtClean="0">
              <a:solidFill>
                <a:schemeClr val="bg1"/>
              </a:solidFill>
              <a:latin typeface="+mn-ea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 적용 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: 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사용중인 원목의 갈라짐 심화 방지</a:t>
            </a:r>
          </a:p>
          <a:p>
            <a:pPr>
              <a:buFont typeface="Arial" pitchFamily="34" charset="0"/>
              <a:buChar char="•"/>
            </a:pPr>
            <a:endParaRPr lang="ko-KR" altLang="en-US" sz="2800" b="1" dirty="0" smtClean="0">
              <a:solidFill>
                <a:schemeClr val="bg1"/>
              </a:solidFill>
              <a:latin typeface="+mn-ea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 준비물 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: 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접착제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본드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), </a:t>
            </a:r>
            <a:r>
              <a:rPr lang="ko-KR" altLang="en-US" sz="2800" b="1" dirty="0" err="1" smtClean="0">
                <a:solidFill>
                  <a:schemeClr val="bg1"/>
                </a:solidFill>
                <a:latin typeface="+mn-ea"/>
              </a:rPr>
              <a:t>끼움쇄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드릴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나사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, </a:t>
            </a:r>
          </a:p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              mending plate,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사포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                           </a:t>
            </a:r>
          </a:p>
          <a:p>
            <a:pPr>
              <a:buFont typeface="Arial" pitchFamily="34" charset="0"/>
              <a:buChar char="•"/>
            </a:pP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 한계 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: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복잡한 과정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, </a:t>
            </a:r>
          </a:p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  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      </a:t>
            </a:r>
            <a:r>
              <a:rPr lang="ko-KR" altLang="en-US" sz="2800" b="1" dirty="0" err="1" smtClean="0">
                <a:solidFill>
                  <a:schemeClr val="bg1"/>
                </a:solidFill>
                <a:latin typeface="+mn-ea"/>
              </a:rPr>
              <a:t>능숙성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 필요</a:t>
            </a:r>
            <a:endParaRPr lang="ko-KR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3743400" cy="521296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0" lvl="1" indent="-514350" algn="ctr"/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틀어짐</a:t>
            </a:r>
            <a:endParaRPr lang="en-US" altLang="ko-KR" sz="2800" b="1" dirty="0" smtClean="0">
              <a:solidFill>
                <a:srgbClr val="FFC000"/>
              </a:solidFill>
              <a:ea typeface="HY태백B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85249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sz="2800" b="1" dirty="0" smtClean="0">
              <a:solidFill>
                <a:schemeClr val="bg1"/>
              </a:solidFill>
              <a:latin typeface="+mn-ea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이용원리 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: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목재의 수분 흡수에 의한 펴지는 성질 이용</a:t>
            </a:r>
          </a:p>
          <a:p>
            <a:endParaRPr lang="ko-KR" altLang="en-US" sz="2800" b="1" dirty="0" smtClean="0">
              <a:solidFill>
                <a:schemeClr val="bg1"/>
              </a:solidFill>
              <a:latin typeface="+mn-ea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적용 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: 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사용 전의 판재 혹은 </a:t>
            </a:r>
            <a:r>
              <a:rPr lang="ko-KR" altLang="en-US" sz="2800" b="1" dirty="0" err="1" smtClean="0">
                <a:solidFill>
                  <a:schemeClr val="bg1"/>
                </a:solidFill>
                <a:latin typeface="+mn-ea"/>
              </a:rPr>
              <a:t>제재목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          (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매우 비싼 목재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대체재를 구하지 못할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때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)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준비물 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: 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젖은 수건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휜 목재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다리미 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한계 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: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틀어진 정도에 따라 적당량의 수분 흡수 시키기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/>
            </a:r>
            <a:br>
              <a:rPr lang="en-US" altLang="ko-KR" sz="2800" b="1" dirty="0" smtClean="0">
                <a:solidFill>
                  <a:schemeClr val="bg1"/>
                </a:solidFill>
                <a:latin typeface="+mn-ea"/>
              </a:rPr>
            </a:b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       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쉽지 않음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조절에 실패할 시 틀어짐 악화</a:t>
            </a:r>
            <a:endParaRPr lang="ko-KR" altLang="en-US" sz="2400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3743400" cy="521296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0" lvl="1" indent="-514350" algn="ctr"/>
            <a:r>
              <a:rPr lang="ko-KR" altLang="en-US" sz="2800" b="1" dirty="0" err="1" smtClean="0">
                <a:solidFill>
                  <a:srgbClr val="FFC000"/>
                </a:solidFill>
                <a:ea typeface="HY태백B" pitchFamily="18" charset="-127"/>
              </a:rPr>
              <a:t>할렬</a:t>
            </a:r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 보수</a:t>
            </a:r>
            <a:endParaRPr lang="en-US" altLang="ko-KR" sz="2800" b="1" dirty="0" smtClean="0">
              <a:solidFill>
                <a:srgbClr val="FFC000"/>
              </a:solidFill>
              <a:ea typeface="HY태백B" pitchFamily="18" charset="-127"/>
            </a:endParaRPr>
          </a:p>
        </p:txBody>
      </p:sp>
      <p:pic>
        <p:nvPicPr>
          <p:cNvPr id="8" name="그림 7" descr="SAM_08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9947"/>
            <a:ext cx="9144000" cy="44198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568197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단순히 갈라진 부위를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메꿈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1071546"/>
            <a:ext cx="9144000" cy="4286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553910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</a:rPr>
              <a:t>준비물 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: ca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풀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,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사포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,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베이킹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파우더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3743400" cy="521296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0" lvl="1" indent="-514350" algn="ctr"/>
            <a:r>
              <a:rPr lang="ko-KR" altLang="en-US" sz="2800" b="1" dirty="0" err="1" smtClean="0">
                <a:solidFill>
                  <a:srgbClr val="FFC000"/>
                </a:solidFill>
                <a:ea typeface="HY태백B" pitchFamily="18" charset="-127"/>
              </a:rPr>
              <a:t>할렬</a:t>
            </a:r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 보수</a:t>
            </a:r>
            <a:endParaRPr lang="en-US" altLang="ko-KR" sz="2800" b="1" dirty="0" smtClean="0">
              <a:solidFill>
                <a:srgbClr val="FFC000"/>
              </a:solidFill>
              <a:ea typeface="HY태백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1071546"/>
            <a:ext cx="9144000" cy="4286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553910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ko-KR" altLang="en-US" sz="2800" b="1" dirty="0" err="1" smtClean="0">
                <a:solidFill>
                  <a:schemeClr val="bg1"/>
                </a:solidFill>
              </a:rPr>
              <a:t>베이킹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파우더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를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적절히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할렬부위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에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뿌림</a:t>
            </a:r>
            <a:endParaRPr lang="en-US" altLang="ko-KR" sz="2800" b="1" dirty="0" smtClean="0">
              <a:solidFill>
                <a:schemeClr val="bg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3743400" cy="521296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0" lvl="1" indent="-514350" algn="ctr"/>
            <a:r>
              <a:rPr lang="ko-KR" altLang="en-US" sz="2800" b="1" dirty="0" err="1" smtClean="0">
                <a:solidFill>
                  <a:srgbClr val="FFC000"/>
                </a:solidFill>
                <a:ea typeface="HY태백B" pitchFamily="18" charset="-127"/>
              </a:rPr>
              <a:t>할렬</a:t>
            </a:r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 보수</a:t>
            </a:r>
            <a:endParaRPr lang="en-US" altLang="ko-KR" sz="2800" b="1" dirty="0" smtClean="0">
              <a:solidFill>
                <a:srgbClr val="FFC000"/>
              </a:solidFill>
              <a:ea typeface="HY태백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1071546"/>
            <a:ext cx="9144000" cy="428628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3743400" cy="521296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0" lvl="1" indent="-514350" algn="ctr"/>
            <a:r>
              <a:rPr lang="ko-KR" altLang="en-US" sz="2800" b="1" dirty="0" err="1" smtClean="0">
                <a:solidFill>
                  <a:srgbClr val="FFC000"/>
                </a:solidFill>
                <a:ea typeface="HY태백B" pitchFamily="18" charset="-127"/>
              </a:rPr>
              <a:t>할렬</a:t>
            </a:r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 보수</a:t>
            </a:r>
            <a:endParaRPr lang="en-US" altLang="ko-KR" sz="2800" b="1" dirty="0" smtClean="0">
              <a:solidFill>
                <a:srgbClr val="FFC000"/>
              </a:solidFill>
              <a:ea typeface="HY태백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3743400" cy="521296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0" lvl="1" indent="-514350" algn="ctr"/>
            <a:r>
              <a:rPr lang="ko-KR" altLang="en-US" sz="2800" b="1" dirty="0" err="1" smtClean="0">
                <a:solidFill>
                  <a:srgbClr val="FFC000"/>
                </a:solidFill>
                <a:ea typeface="HY태백B" pitchFamily="18" charset="-127"/>
              </a:rPr>
              <a:t>할렬</a:t>
            </a:r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 보수</a:t>
            </a:r>
            <a:endParaRPr lang="en-US" altLang="ko-KR" sz="2800" b="1" dirty="0" smtClean="0">
              <a:solidFill>
                <a:srgbClr val="FFC000"/>
              </a:solidFill>
              <a:ea typeface="HY태백B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721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ko-KR" altLang="en-US" sz="2800" b="1" dirty="0" err="1" smtClean="0">
                <a:solidFill>
                  <a:schemeClr val="bg1"/>
                </a:solidFill>
              </a:rPr>
              <a:t>베이킹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파우더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로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메운 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부분에 접착제를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한방울씩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뿌림</a:t>
            </a:r>
            <a:endParaRPr lang="ko-KR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1071546"/>
            <a:ext cx="9144000" cy="4286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3743400" cy="521296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0" lvl="1" indent="-514350" algn="ctr"/>
            <a:r>
              <a:rPr lang="ko-KR" altLang="en-US" sz="2800" b="1" err="1" smtClean="0">
                <a:solidFill>
                  <a:srgbClr val="FFC000"/>
                </a:solidFill>
                <a:ea typeface="HY태백B" pitchFamily="18" charset="-127"/>
              </a:rPr>
              <a:t>할렬</a:t>
            </a:r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 보수</a:t>
            </a:r>
            <a:endParaRPr lang="en-US" altLang="ko-KR" sz="2800" b="1" dirty="0" smtClean="0">
              <a:solidFill>
                <a:srgbClr val="FFC000"/>
              </a:solidFill>
              <a:ea typeface="HY태백B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721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접착제가 마른 후 사포로 긁어냄</a:t>
            </a:r>
            <a:endParaRPr lang="ko-KR" altLang="en-US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1071546"/>
            <a:ext cx="9144000" cy="4286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3743400" cy="521296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0" lvl="1" indent="-514350" algn="ctr"/>
            <a:r>
              <a:rPr lang="ko-KR" altLang="en-US" sz="2800" b="1" err="1" smtClean="0">
                <a:solidFill>
                  <a:srgbClr val="FFC000"/>
                </a:solidFill>
                <a:ea typeface="HY태백B" pitchFamily="18" charset="-127"/>
              </a:rPr>
              <a:t>할렬</a:t>
            </a:r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 보수</a:t>
            </a:r>
            <a:endParaRPr lang="en-US" altLang="ko-KR" sz="2800" b="1" dirty="0" smtClean="0">
              <a:solidFill>
                <a:srgbClr val="FFC000"/>
              </a:solidFill>
              <a:ea typeface="HY태백B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7214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표면이 매끈매끈 해짐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pPr algn="ctr">
              <a:buNone/>
            </a:pP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필요에 따라 페인트칠로 마감해 숨김</a:t>
            </a:r>
            <a:endParaRPr lang="ko-KR" altLang="en-US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1071546"/>
            <a:ext cx="9144000" cy="4286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3743400" cy="521296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44624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CONTENTS</a:t>
            </a:r>
            <a:endParaRPr lang="ko-KR" altLang="en-US" sz="2000" b="1" dirty="0">
              <a:solidFill>
                <a:srgbClr val="FFC000"/>
              </a:solidFill>
              <a:latin typeface="+mj-lt"/>
              <a:ea typeface="HY태백B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 rot="20527389">
            <a:off x="1042011" y="1067668"/>
            <a:ext cx="699085" cy="843402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prstTxWarp prst="textFadeDown">
              <a:avLst>
                <a:gd name="adj" fmla="val 15913"/>
              </a:avLst>
            </a:prstTxWarp>
            <a:spAutoFit/>
          </a:bodyPr>
          <a:lstStyle/>
          <a:p>
            <a:r>
              <a:rPr lang="en-US" altLang="ko-KR" sz="13800" b="1" i="1" dirty="0" smtClean="0">
                <a:ln w="10541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66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태백B" pitchFamily="18" charset="-127"/>
                <a:ea typeface="HY태백B" pitchFamily="18" charset="-127"/>
              </a:rPr>
              <a:t>1</a:t>
            </a:r>
            <a:endParaRPr lang="ko-KR" altLang="en-US" sz="13800" b="1" i="1" dirty="0">
              <a:ln w="10541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0">
                    <a:srgbClr val="FFFF00"/>
                  </a:gs>
                  <a:gs pos="45000">
                    <a:srgbClr val="FF7A00"/>
                  </a:gs>
                  <a:gs pos="70000">
                    <a:srgbClr val="FF6600"/>
                  </a:gs>
                  <a:gs pos="100000">
                    <a:srgbClr val="FF6600"/>
                  </a:gs>
                </a:gsLst>
                <a:lin ang="5400000" scaled="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 rot="20527389">
            <a:off x="950988" y="2444183"/>
            <a:ext cx="766334" cy="924534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prstTxWarp prst="textFadeDown">
              <a:avLst>
                <a:gd name="adj" fmla="val 15913"/>
              </a:avLst>
            </a:prstTxWarp>
            <a:spAutoFit/>
          </a:bodyPr>
          <a:lstStyle/>
          <a:p>
            <a:r>
              <a:rPr lang="en-US" altLang="ko-KR" sz="13800" b="1" i="1" dirty="0" smtClean="0">
                <a:ln w="10541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66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태백B" pitchFamily="18" charset="-127"/>
                <a:ea typeface="HY태백B" pitchFamily="18" charset="-127"/>
              </a:rPr>
              <a:t>2</a:t>
            </a:r>
            <a:endParaRPr lang="ko-KR" altLang="en-US" sz="13800" b="1" i="1" dirty="0">
              <a:ln w="10541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0">
                    <a:srgbClr val="FFFF00"/>
                  </a:gs>
                  <a:gs pos="45000">
                    <a:srgbClr val="FF7A00"/>
                  </a:gs>
                  <a:gs pos="70000">
                    <a:srgbClr val="FF6600"/>
                  </a:gs>
                  <a:gs pos="100000">
                    <a:srgbClr val="FF6600"/>
                  </a:gs>
                </a:gsLst>
                <a:lin ang="5400000" scaled="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 rot="20527389">
            <a:off x="976062" y="3883044"/>
            <a:ext cx="755888" cy="911930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prstTxWarp prst="textFadeDown">
              <a:avLst>
                <a:gd name="adj" fmla="val 15913"/>
              </a:avLst>
            </a:prstTxWarp>
            <a:spAutoFit/>
          </a:bodyPr>
          <a:lstStyle/>
          <a:p>
            <a:r>
              <a:rPr lang="en-US" altLang="ko-KR" sz="13800" b="1" i="1" dirty="0" smtClean="0">
                <a:ln w="10541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66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태백B" pitchFamily="18" charset="-127"/>
                <a:ea typeface="HY태백B" pitchFamily="18" charset="-127"/>
              </a:rPr>
              <a:t>3</a:t>
            </a:r>
            <a:endParaRPr lang="ko-KR" altLang="en-US" sz="13800" b="1" i="1" dirty="0">
              <a:ln w="10541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0">
                    <a:srgbClr val="FFFF00"/>
                  </a:gs>
                  <a:gs pos="45000">
                    <a:srgbClr val="FF7A00"/>
                  </a:gs>
                  <a:gs pos="70000">
                    <a:srgbClr val="FF6600"/>
                  </a:gs>
                  <a:gs pos="100000">
                    <a:srgbClr val="FF6600"/>
                  </a:gs>
                </a:gsLst>
                <a:lin ang="5400000" scaled="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 rot="20527389">
            <a:off x="968963" y="5297467"/>
            <a:ext cx="766336" cy="924536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prstTxWarp prst="textFadeDown">
              <a:avLst>
                <a:gd name="adj" fmla="val 15913"/>
              </a:avLst>
            </a:prstTxWarp>
            <a:spAutoFit/>
          </a:bodyPr>
          <a:lstStyle/>
          <a:p>
            <a:r>
              <a:rPr lang="en-US" altLang="ko-KR" sz="13800" b="1" i="1" dirty="0" smtClean="0">
                <a:ln w="10541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66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태백B" pitchFamily="18" charset="-127"/>
                <a:ea typeface="HY태백B" pitchFamily="18" charset="-127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23729" y="1285860"/>
            <a:ext cx="532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건조결함의 종류</a:t>
            </a:r>
            <a:endParaRPr lang="en-US" altLang="ko-KR" sz="3200" b="1" dirty="0" smtClean="0">
              <a:solidFill>
                <a:srgbClr val="FFC000"/>
              </a:solidFill>
              <a:latin typeface="+mj-lt"/>
              <a:ea typeface="HY태백B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23729" y="2681583"/>
            <a:ext cx="532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건조결함의 </a:t>
            </a:r>
            <a:r>
              <a:rPr lang="ko-KR" altLang="en-US" sz="32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복</a:t>
            </a:r>
            <a:r>
              <a:rPr lang="ko-KR" altLang="en-US" sz="32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구</a:t>
            </a:r>
            <a:r>
              <a:rPr lang="ko-KR" altLang="en-US" sz="32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와 필요성</a:t>
            </a:r>
            <a:endParaRPr lang="ko-KR" altLang="en-US" sz="2400" dirty="0">
              <a:solidFill>
                <a:srgbClr val="FFC000"/>
              </a:solidFill>
              <a:latin typeface="+mj-lt"/>
              <a:ea typeface="HY태백B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3729" y="4058671"/>
            <a:ext cx="532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생활 속 </a:t>
            </a:r>
            <a:r>
              <a:rPr lang="ko-KR" altLang="en-US" sz="32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건조복구</a:t>
            </a:r>
            <a:endParaRPr lang="ko-KR" altLang="en-US" sz="3200" b="1" dirty="0">
              <a:solidFill>
                <a:srgbClr val="FFC000"/>
              </a:solidFill>
              <a:latin typeface="+mj-lt"/>
              <a:ea typeface="HY태백B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23729" y="5429264"/>
            <a:ext cx="532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참고문헌</a:t>
            </a:r>
            <a:endParaRPr lang="ko-KR" altLang="en-US" sz="3200" b="1" dirty="0">
              <a:solidFill>
                <a:srgbClr val="FFC000"/>
              </a:solidFill>
              <a:latin typeface="+mj-lt"/>
              <a:ea typeface="HY태백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4214810" cy="521296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/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건조결함 보수의 한계</a:t>
            </a:r>
            <a:endParaRPr lang="en-US" altLang="ko-KR" sz="2800" b="1" dirty="0" smtClean="0">
              <a:solidFill>
                <a:srgbClr val="FFC000"/>
              </a:solidFill>
              <a:ea typeface="HY태백B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4298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sz="24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28736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전문적 지식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숙련도 필요</a:t>
            </a:r>
          </a:p>
          <a:p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   </a:t>
            </a:r>
          </a:p>
          <a:p>
            <a:pPr>
              <a:buFont typeface="Arial" pitchFamily="34" charset="0"/>
              <a:buChar char="•"/>
            </a:pP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 저하된 강도적 성질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품질 저하의 근본적인 해결책이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될 수 없음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endParaRPr lang="ko-KR" altLang="en-US" sz="2800" b="1" dirty="0" smtClean="0">
              <a:solidFill>
                <a:schemeClr val="bg1"/>
              </a:solidFill>
              <a:latin typeface="+mn-ea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 품질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강도저하가 보수만으로 회복되지 않을 시 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안전과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품질 보증을 위해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사용하지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않는 것이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좋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음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 </a:t>
            </a:r>
          </a:p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    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건조결함은 예방하는 것이 최우선</a:t>
            </a:r>
            <a:endParaRPr lang="ko-KR" altLang="en-US" sz="2800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08707" y="2931164"/>
            <a:ext cx="5378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54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생활 속 </a:t>
            </a:r>
            <a:r>
              <a:rPr lang="ko-KR" altLang="en-US" sz="54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건조복구</a:t>
            </a:r>
            <a:endParaRPr lang="en-US" altLang="ko-KR" sz="5400" b="1" dirty="0" smtClean="0">
              <a:solidFill>
                <a:srgbClr val="FFC000"/>
              </a:solidFill>
              <a:latin typeface="+mj-lt"/>
              <a:ea typeface="HY태백B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 rot="20527389">
            <a:off x="1407572" y="2880061"/>
            <a:ext cx="755888" cy="911930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prstTxWarp prst="textFadeDown">
              <a:avLst>
                <a:gd name="adj" fmla="val 15913"/>
              </a:avLst>
            </a:prstTxWarp>
            <a:spAutoFit/>
          </a:bodyPr>
          <a:lstStyle/>
          <a:p>
            <a:r>
              <a:rPr lang="en-US" altLang="ko-KR" sz="13800" b="1" i="1" dirty="0" smtClean="0">
                <a:ln w="10541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66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태백B" pitchFamily="18" charset="-127"/>
                <a:ea typeface="HY태백B" pitchFamily="18" charset="-127"/>
              </a:rPr>
              <a:t>3</a:t>
            </a:r>
            <a:endParaRPr lang="ko-KR" altLang="en-US" sz="13800" b="1" i="1" dirty="0">
              <a:ln w="10541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0">
                    <a:srgbClr val="FFFF00"/>
                  </a:gs>
                  <a:gs pos="45000">
                    <a:srgbClr val="FF7A00"/>
                  </a:gs>
                  <a:gs pos="70000">
                    <a:srgbClr val="FF6600"/>
                  </a:gs>
                  <a:gs pos="100000">
                    <a:srgbClr val="FF6600"/>
                  </a:gs>
                </a:gsLst>
                <a:lin ang="5400000" scaled="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HY태백B" pitchFamily="18" charset="-127"/>
              <a:ea typeface="HY태백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SAM_08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68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구부러진 연결선 13"/>
          <p:cNvCxnSpPr>
            <a:stCxn id="29" idx="2"/>
          </p:cNvCxnSpPr>
          <p:nvPr/>
        </p:nvCxnSpPr>
        <p:spPr>
          <a:xfrm rot="5400000">
            <a:off x="5226518" y="2226132"/>
            <a:ext cx="476914" cy="214314"/>
          </a:xfrm>
          <a:prstGeom prst="curvedConnector3">
            <a:avLst>
              <a:gd name="adj1" fmla="val 50000"/>
            </a:avLst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구부러진 연결선 19"/>
          <p:cNvCxnSpPr/>
          <p:nvPr/>
        </p:nvCxnSpPr>
        <p:spPr>
          <a:xfrm rot="5400000">
            <a:off x="7160287" y="2555225"/>
            <a:ext cx="967095" cy="857256"/>
          </a:xfrm>
          <a:prstGeom prst="curvedConnector3">
            <a:avLst>
              <a:gd name="adj1" fmla="val 50000"/>
            </a:avLst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929058" y="1571612"/>
            <a:ext cx="3286148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말년병장 정연우</a:t>
            </a:r>
            <a:endParaRPr lang="ko-KR" alt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00860" y="1928802"/>
            <a:ext cx="2143140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중사 박상현</a:t>
            </a:r>
            <a:endParaRPr lang="ko-KR" alt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2910" y="2071678"/>
            <a:ext cx="1357322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외 </a:t>
            </a:r>
            <a:r>
              <a:rPr lang="en-US" altLang="ko-K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ko-KR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인</a:t>
            </a:r>
            <a:endParaRPr lang="ko-KR" alt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 rot="21252259">
            <a:off x="1248566" y="135160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ko-KR" altLang="en-US" sz="96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산</a:t>
            </a:r>
            <a:endParaRPr lang="ko-KR" altLang="en-US" sz="9600" b="1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 rot="1100789">
            <a:off x="2711351" y="182922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ko-KR" altLang="en-US" sz="96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림</a:t>
            </a:r>
            <a:endParaRPr lang="ko-KR" altLang="en-US" sz="9600" b="1" dirty="0">
              <a:ln/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 rot="20953224">
            <a:off x="4640178" y="182923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o-KR" alt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거</a:t>
            </a:r>
            <a:endParaRPr lang="ko-KR" alt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20742" y="118548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o-KR" alt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탑</a:t>
            </a:r>
            <a:endParaRPr lang="ko-KR" alt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1" name="왼쪽 중괄호 40"/>
          <p:cNvSpPr/>
          <p:nvPr/>
        </p:nvSpPr>
        <p:spPr>
          <a:xfrm rot="1938262">
            <a:off x="1829880" y="1980233"/>
            <a:ext cx="714380" cy="1440821"/>
          </a:xfrm>
          <a:prstGeom prst="leftBrace">
            <a:avLst>
              <a:gd name="adj1" fmla="val 36451"/>
              <a:gd name="adj2" fmla="val 51399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SAM_08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54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 rot="376787">
            <a:off x="1054863" y="725220"/>
            <a:ext cx="8074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제가 </a:t>
            </a:r>
            <a:r>
              <a:rPr lang="ko-KR" alt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차력쇼를</a:t>
            </a:r>
            <a:r>
              <a:rPr lang="ko-KR" alt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 보여 드리겠습니다</a:t>
            </a:r>
            <a:r>
              <a:rPr lang="en-US" altLang="ko-K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!</a:t>
            </a:r>
            <a:endParaRPr lang="ko-KR" altLang="en-US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SAM_08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직사각형 6"/>
          <p:cNvSpPr/>
          <p:nvPr/>
        </p:nvSpPr>
        <p:spPr>
          <a:xfrm rot="21277926">
            <a:off x="3229036" y="3429000"/>
            <a:ext cx="1071570" cy="3571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김 병 기</a:t>
            </a:r>
            <a:endParaRPr lang="ko-KR" altLang="en-US" b="1" dirty="0">
              <a:solidFill>
                <a:schemeClr val="tx1"/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3438" y="428604"/>
            <a:ext cx="39677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이런 것 쯤이야</a:t>
            </a:r>
            <a:endParaRPr lang="ko-KR" altLang="en-US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SAM_08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92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14282" y="857232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실패</a:t>
            </a:r>
            <a:endParaRPr lang="ko-KR" altLang="en-US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SAM_0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83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SAM_08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78583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28662" y="357166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ㅋㅋㅋㅋㅋ</a:t>
            </a:r>
            <a:endParaRPr lang="ko-KR" alt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768" y="2285992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ㅋㅋㅋㅋㅋ</a:t>
            </a:r>
            <a:endParaRPr lang="ko-KR" alt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SAM_08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SAM_08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83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14282" y="1000108"/>
            <a:ext cx="66062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이 녀석들 </a:t>
            </a:r>
            <a:r>
              <a:rPr lang="ko-KR" altLang="en-US" sz="4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뭐하는</a:t>
            </a:r>
            <a:r>
              <a:rPr lang="ko-KR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짓이야</a:t>
            </a:r>
            <a:r>
              <a:rPr lang="en-US" altLang="ko-K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  <a:endParaRPr lang="ko-KR" altLang="en-US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 rot="20527389">
            <a:off x="1469865" y="2998724"/>
            <a:ext cx="699085" cy="843402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prstTxWarp prst="textFadeDown">
              <a:avLst>
                <a:gd name="adj" fmla="val 15913"/>
              </a:avLst>
            </a:prstTxWarp>
            <a:spAutoFit/>
          </a:bodyPr>
          <a:lstStyle/>
          <a:p>
            <a:r>
              <a:rPr lang="en-US" altLang="ko-KR" sz="13800" b="1" i="1" dirty="0" smtClean="0">
                <a:ln w="10541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66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태백B" pitchFamily="18" charset="-127"/>
                <a:ea typeface="HY태백B" pitchFamily="18" charset="-127"/>
              </a:rPr>
              <a:t>1</a:t>
            </a:r>
            <a:endParaRPr lang="ko-KR" altLang="en-US" sz="13800" b="1" i="1" dirty="0">
              <a:ln w="10541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0">
                    <a:srgbClr val="FFFF00"/>
                  </a:gs>
                  <a:gs pos="45000">
                    <a:srgbClr val="FF7A00"/>
                  </a:gs>
                  <a:gs pos="70000">
                    <a:srgbClr val="FF6600"/>
                  </a:gs>
                  <a:gs pos="100000">
                    <a:srgbClr val="FF6600"/>
                  </a:gs>
                </a:gsLst>
                <a:lin ang="5400000" scaled="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08707" y="2931164"/>
            <a:ext cx="5328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5400" b="1" dirty="0" smtClean="0">
                <a:solidFill>
                  <a:srgbClr val="FFC000"/>
                </a:solidFill>
                <a:latin typeface="+mj-lt"/>
                <a:ea typeface="HY태백B" pitchFamily="18" charset="-127"/>
              </a:rPr>
              <a:t>건조결함의 종류</a:t>
            </a:r>
            <a:endParaRPr lang="en-US" altLang="ko-KR" sz="5400" b="1" dirty="0" smtClean="0">
              <a:solidFill>
                <a:srgbClr val="FFC000"/>
              </a:solidFill>
              <a:latin typeface="+mj-lt"/>
              <a:ea typeface="HY태백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SAM_08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83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786182" y="1785926"/>
            <a:ext cx="42130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대대장님 목재에 </a:t>
            </a:r>
            <a:endParaRPr lang="en-US" altLang="ko-KR" sz="36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ko-KR" altLang="en-US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무슨 짓을 한 거야</a:t>
            </a:r>
            <a:r>
              <a:rPr lang="en-US" altLang="ko-K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!</a:t>
            </a:r>
            <a:endParaRPr lang="ko-KR" alt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4546" y="2928934"/>
            <a:ext cx="582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!!</a:t>
            </a:r>
            <a:endParaRPr lang="ko-KR" altLang="en-US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순서도: 지연 11"/>
          <p:cNvSpPr/>
          <p:nvPr/>
        </p:nvSpPr>
        <p:spPr>
          <a:xfrm rot="12518073">
            <a:off x="828125" y="2739067"/>
            <a:ext cx="124888" cy="89570"/>
          </a:xfrm>
          <a:prstGeom prst="flowChartDelay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순서도: 지연 13"/>
          <p:cNvSpPr/>
          <p:nvPr/>
        </p:nvSpPr>
        <p:spPr>
          <a:xfrm rot="12518073">
            <a:off x="656735" y="2626172"/>
            <a:ext cx="124888" cy="89570"/>
          </a:xfrm>
          <a:prstGeom prst="flowChartDelay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순서도: 지연 14"/>
          <p:cNvSpPr/>
          <p:nvPr/>
        </p:nvSpPr>
        <p:spPr>
          <a:xfrm rot="12518073">
            <a:off x="468889" y="2524754"/>
            <a:ext cx="124888" cy="89570"/>
          </a:xfrm>
          <a:prstGeom prst="flowChartDelay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순서도: 지연 15"/>
          <p:cNvSpPr/>
          <p:nvPr/>
        </p:nvSpPr>
        <p:spPr>
          <a:xfrm rot="12518073">
            <a:off x="269565" y="2412756"/>
            <a:ext cx="124888" cy="89570"/>
          </a:xfrm>
          <a:prstGeom prst="flowChartDelay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순서도: 지연 16"/>
          <p:cNvSpPr/>
          <p:nvPr/>
        </p:nvSpPr>
        <p:spPr>
          <a:xfrm rot="12518073">
            <a:off x="947815" y="2585612"/>
            <a:ext cx="124888" cy="89570"/>
          </a:xfrm>
          <a:prstGeom prst="flowChartDelay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순서도: 지연 17"/>
          <p:cNvSpPr/>
          <p:nvPr/>
        </p:nvSpPr>
        <p:spPr>
          <a:xfrm rot="12518073">
            <a:off x="759969" y="2464794"/>
            <a:ext cx="124888" cy="89570"/>
          </a:xfrm>
          <a:prstGeom prst="flowChartDelay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순서도: 지연 18"/>
          <p:cNvSpPr/>
          <p:nvPr/>
        </p:nvSpPr>
        <p:spPr>
          <a:xfrm rot="12518073">
            <a:off x="558829" y="2340420"/>
            <a:ext cx="124888" cy="89570"/>
          </a:xfrm>
          <a:prstGeom prst="flowChartDelay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순서도: 지연 19"/>
          <p:cNvSpPr/>
          <p:nvPr/>
        </p:nvSpPr>
        <p:spPr>
          <a:xfrm rot="12518073">
            <a:off x="374495" y="2239002"/>
            <a:ext cx="124888" cy="89570"/>
          </a:xfrm>
          <a:prstGeom prst="flowChartDelay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순서도: 지연 20"/>
          <p:cNvSpPr/>
          <p:nvPr/>
        </p:nvSpPr>
        <p:spPr>
          <a:xfrm rot="12518073">
            <a:off x="1100215" y="2453316"/>
            <a:ext cx="124888" cy="89570"/>
          </a:xfrm>
          <a:prstGeom prst="flowChartDelay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순서도: 지연 21"/>
          <p:cNvSpPr/>
          <p:nvPr/>
        </p:nvSpPr>
        <p:spPr>
          <a:xfrm rot="12518073">
            <a:off x="916019" y="2355410"/>
            <a:ext cx="124888" cy="89570"/>
          </a:xfrm>
          <a:prstGeom prst="flowChartDelay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순서도: 지연 22"/>
          <p:cNvSpPr/>
          <p:nvPr/>
        </p:nvSpPr>
        <p:spPr>
          <a:xfrm rot="12518073">
            <a:off x="718511" y="2224910"/>
            <a:ext cx="124888" cy="89570"/>
          </a:xfrm>
          <a:prstGeom prst="flowChartDelay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순서도: 지연 23"/>
          <p:cNvSpPr/>
          <p:nvPr/>
        </p:nvSpPr>
        <p:spPr>
          <a:xfrm rot="12518073">
            <a:off x="513859" y="2096126"/>
            <a:ext cx="124888" cy="89570"/>
          </a:xfrm>
          <a:prstGeom prst="flowChartDelay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SAM_08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83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731" y="125062"/>
            <a:ext cx="622478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너희 원상복구 </a:t>
            </a:r>
            <a:r>
              <a:rPr lang="ko-KR" altLang="en-US" sz="4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안시키면</a:t>
            </a:r>
            <a:endParaRPr lang="en-US" altLang="ko-K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ko-KR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영창 갈 줄 알아 </a:t>
            </a:r>
            <a:r>
              <a:rPr lang="en-US" altLang="ko-K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  <a:endParaRPr lang="ko-KR" altLang="en-US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SAM_08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83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 rot="21242386">
            <a:off x="46359" y="323469"/>
            <a:ext cx="79175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영창의 기운이</a:t>
            </a:r>
            <a:endParaRPr lang="en-US" altLang="ko-K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  <a:p>
            <a:r>
              <a:rPr lang="ko-KR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대뇌의 </a:t>
            </a:r>
            <a:r>
              <a:rPr lang="ko-KR" altLang="en-US" sz="4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전두엽까지</a:t>
            </a:r>
            <a:r>
              <a:rPr lang="ko-KR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 전달되는군</a:t>
            </a:r>
            <a:endParaRPr lang="ko-KR" altLang="en-US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SAM_08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3500438"/>
            <a:ext cx="6072198" cy="3295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그림 6" descr="SAM_0879.JPG"/>
          <p:cNvPicPr>
            <a:picLocks noChangeAspect="1"/>
          </p:cNvPicPr>
          <p:nvPr/>
        </p:nvPicPr>
        <p:blipFill>
          <a:blip r:embed="rId3" cstate="print"/>
          <a:srcRect r="244" b="5847"/>
          <a:stretch>
            <a:fillRect/>
          </a:stretch>
        </p:blipFill>
        <p:spPr>
          <a:xfrm>
            <a:off x="71438" y="71414"/>
            <a:ext cx="6500826" cy="345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572264" y="214290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내 군생활</a:t>
            </a:r>
            <a:r>
              <a:rPr lang="en-US" altLang="ko-K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…</a:t>
            </a:r>
            <a:endParaRPr lang="ko-KR" alt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5643578"/>
            <a:ext cx="38266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말년에 영창이라니</a:t>
            </a:r>
            <a:r>
              <a:rPr lang="en-US" altLang="ko-K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</a:t>
            </a:r>
          </a:p>
          <a:p>
            <a:r>
              <a:rPr lang="ko-KR" altLang="en-U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말년에 목재복구라니</a:t>
            </a:r>
            <a:r>
              <a:rPr lang="en-US" altLang="ko-K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</a:t>
            </a:r>
            <a:endParaRPr lang="ko-KR" alt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SAM_08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83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14282" y="214290"/>
            <a:ext cx="64075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이병 안동현 </a:t>
            </a:r>
            <a:r>
              <a:rPr lang="en-US" altLang="ko-K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</a:p>
          <a:p>
            <a:r>
              <a:rPr lang="ko-KR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제가 </a:t>
            </a:r>
            <a:r>
              <a:rPr lang="ko-KR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복</a:t>
            </a:r>
            <a:r>
              <a:rPr lang="ko-KR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구</a:t>
            </a:r>
            <a:r>
              <a:rPr lang="ko-KR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해보겠습니다 </a:t>
            </a:r>
            <a:r>
              <a:rPr lang="en-US" altLang="ko-K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  <a:endParaRPr lang="ko-KR" altLang="en-US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SAM_0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83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SAM_09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83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SAM_09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83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SAM_09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83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SAM_09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794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횡단면 할렬.jpg"/>
          <p:cNvPicPr>
            <a:picLocks noChangeAspect="1"/>
          </p:cNvPicPr>
          <p:nvPr/>
        </p:nvPicPr>
        <p:blipFill>
          <a:blip r:embed="rId2" cstate="print"/>
          <a:srcRect l="14844" t="26389" r="13281" b="13889"/>
          <a:stretch>
            <a:fillRect/>
          </a:stretch>
        </p:blipFill>
        <p:spPr>
          <a:xfrm>
            <a:off x="428596" y="2786058"/>
            <a:ext cx="5349543" cy="2500330"/>
          </a:xfrm>
          <a:prstGeom prst="rect">
            <a:avLst/>
          </a:prstGeom>
        </p:spPr>
      </p:pic>
      <p:pic>
        <p:nvPicPr>
          <p:cNvPr id="17" name="그림 16" descr="표면 할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211" y="1071546"/>
            <a:ext cx="2571755" cy="45720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0034" y="1357298"/>
            <a:ext cx="1293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3200" b="1" dirty="0" smtClean="0">
                <a:solidFill>
                  <a:schemeClr val="bg1"/>
                </a:solidFill>
              </a:rPr>
              <a:t> </a:t>
            </a:r>
            <a:r>
              <a:rPr lang="ko-KR" altLang="en-US" sz="3200" b="1" dirty="0" err="1" smtClean="0">
                <a:solidFill>
                  <a:schemeClr val="bg1"/>
                </a:solidFill>
              </a:rPr>
              <a:t>할렬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282" y="5572140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>
                <a:solidFill>
                  <a:schemeClr val="bg1"/>
                </a:solidFill>
              </a:rPr>
              <a:t>횡단면 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할렬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29322" y="5715016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>
                <a:solidFill>
                  <a:schemeClr val="bg1"/>
                </a:solidFill>
              </a:rPr>
              <a:t>표면 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할렬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>
                <a:solidFill>
                  <a:schemeClr val="bg1"/>
                </a:solidFill>
              </a:rPr>
              <a:t>목재 표층에 작용하는 인장응력이 인장강도를 초과하면 발생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0"/>
            <a:ext cx="3743400" cy="521296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건조결함의 종류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SAM_0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308"/>
            <a:ext cx="9144000" cy="3214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그림 6" descr="SAM_09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00456"/>
            <a:ext cx="9144000" cy="3143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4282" y="285728"/>
            <a:ext cx="1904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복구 전</a:t>
            </a:r>
            <a:endParaRPr lang="ko-KR" altLang="en-US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3643314"/>
            <a:ext cx="1904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복구 후</a:t>
            </a:r>
            <a:endParaRPr lang="ko-KR" altLang="en-US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AM_08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214810" y="428604"/>
            <a:ext cx="4532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가서 마음껏 골라</a:t>
            </a:r>
            <a:endParaRPr lang="ko-KR" altLang="en-US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참고문헌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최신 목재 </a:t>
            </a:r>
            <a:r>
              <a:rPr lang="ko-KR" altLang="en-US" b="1" dirty="0" err="1" smtClean="0">
                <a:solidFill>
                  <a:schemeClr val="bg1"/>
                </a:solidFill>
              </a:rPr>
              <a:t>건조학</a:t>
            </a:r>
            <a:r>
              <a:rPr lang="en-US" altLang="ko-KR" b="1" dirty="0" smtClean="0">
                <a:solidFill>
                  <a:schemeClr val="bg1"/>
                </a:solidFill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</a:rPr>
              <a:t>정희석</a:t>
            </a:r>
            <a:r>
              <a:rPr lang="en-US" altLang="ko-KR" b="1" dirty="0" smtClean="0">
                <a:solidFill>
                  <a:schemeClr val="bg1"/>
                </a:solidFill>
              </a:rPr>
              <a:t>)</a:t>
            </a:r>
          </a:p>
          <a:p>
            <a:endParaRPr lang="en-US" altLang="ko-KR" b="1" dirty="0" smtClean="0">
              <a:solidFill>
                <a:schemeClr val="bg1"/>
              </a:solidFill>
            </a:endParaRPr>
          </a:p>
          <a:p>
            <a:r>
              <a:rPr lang="ko-KR" altLang="en-US" b="1" dirty="0" smtClean="0">
                <a:solidFill>
                  <a:schemeClr val="bg1"/>
                </a:solidFill>
              </a:rPr>
              <a:t>새로 쓴 목재 </a:t>
            </a:r>
            <a:r>
              <a:rPr lang="ko-KR" altLang="en-US" b="1" dirty="0" err="1" smtClean="0">
                <a:solidFill>
                  <a:schemeClr val="bg1"/>
                </a:solidFill>
              </a:rPr>
              <a:t>건조학</a:t>
            </a:r>
            <a:r>
              <a:rPr lang="en-US" altLang="ko-KR" b="1" dirty="0" smtClean="0">
                <a:solidFill>
                  <a:schemeClr val="bg1"/>
                </a:solidFill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</a:rPr>
              <a:t>정희석</a:t>
            </a:r>
            <a:r>
              <a:rPr lang="en-US" altLang="ko-KR" b="1" dirty="0" smtClean="0">
                <a:solidFill>
                  <a:schemeClr val="bg1"/>
                </a:solidFill>
              </a:rPr>
              <a:t>)</a:t>
            </a:r>
          </a:p>
          <a:p>
            <a:endParaRPr lang="en-US" altLang="ko-KR" b="1" dirty="0" smtClean="0">
              <a:solidFill>
                <a:schemeClr val="bg1"/>
              </a:solidFill>
            </a:endParaRPr>
          </a:p>
          <a:p>
            <a:r>
              <a:rPr lang="ko-KR" altLang="en-US" b="1" dirty="0" err="1" smtClean="0">
                <a:solidFill>
                  <a:schemeClr val="bg1"/>
                </a:solidFill>
              </a:rPr>
              <a:t>네이버</a:t>
            </a:r>
            <a:r>
              <a:rPr lang="en-US" altLang="ko-KR" b="1" dirty="0" smtClean="0">
                <a:solidFill>
                  <a:schemeClr val="bg1"/>
                </a:solidFill>
              </a:rPr>
              <a:t>(</a:t>
            </a:r>
            <a:r>
              <a:rPr lang="en-US" altLang="ko-KR" b="1" dirty="0" smtClean="0">
                <a:solidFill>
                  <a:schemeClr val="bg1"/>
                </a:solidFill>
                <a:hlinkClick r:id="rId2"/>
              </a:rPr>
              <a:t>www.naver.com</a:t>
            </a:r>
            <a:r>
              <a:rPr lang="en-US" altLang="ko-KR" b="1" dirty="0" smtClean="0">
                <a:solidFill>
                  <a:schemeClr val="bg1"/>
                </a:solidFill>
              </a:rPr>
              <a:t>)</a:t>
            </a:r>
          </a:p>
          <a:p>
            <a:endParaRPr lang="en-US" altLang="ko-KR" b="1" dirty="0" smtClean="0">
              <a:solidFill>
                <a:schemeClr val="bg1"/>
              </a:solidFill>
            </a:endParaRPr>
          </a:p>
          <a:p>
            <a:r>
              <a:rPr lang="ko-KR" altLang="en-US" b="1" dirty="0" err="1" smtClean="0">
                <a:solidFill>
                  <a:schemeClr val="bg1"/>
                </a:solidFill>
              </a:rPr>
              <a:t>구글</a:t>
            </a:r>
            <a:r>
              <a:rPr lang="en-US" altLang="ko-KR" b="1" dirty="0" smtClean="0">
                <a:solidFill>
                  <a:schemeClr val="bg1"/>
                </a:solidFill>
              </a:rPr>
              <a:t>(</a:t>
            </a:r>
            <a:r>
              <a:rPr lang="en-US" altLang="ko-KR" b="1" dirty="0" smtClean="0">
                <a:solidFill>
                  <a:schemeClr val="bg1"/>
                </a:solidFill>
                <a:hlinkClick r:id="rId3"/>
              </a:rPr>
              <a:t>www.google.com</a:t>
            </a:r>
            <a:r>
              <a:rPr lang="en-US" altLang="ko-KR" b="1" dirty="0" smtClean="0">
                <a:solidFill>
                  <a:schemeClr val="bg1"/>
                </a:solidFill>
              </a:rPr>
              <a:t>)</a:t>
            </a:r>
          </a:p>
          <a:p>
            <a:endParaRPr lang="en-US" altLang="ko-KR" b="1" dirty="0" smtClean="0"/>
          </a:p>
          <a:p>
            <a:endParaRPr lang="en-US" altLang="ko-KR" b="1" dirty="0" smtClean="0"/>
          </a:p>
          <a:p>
            <a:endParaRPr lang="en-US" altLang="ko-KR" b="1" dirty="0" smtClean="0"/>
          </a:p>
          <a:p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3131840" y="2420888"/>
            <a:ext cx="6012160" cy="1728192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 rot="21240841">
            <a:off x="245759" y="1822307"/>
            <a:ext cx="5328592" cy="1549093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prstTxWarp prst="textFadeDown">
              <a:avLst>
                <a:gd name="adj" fmla="val 15913"/>
              </a:avLst>
            </a:prstTxWarp>
            <a:spAutoFit/>
          </a:bodyPr>
          <a:lstStyle/>
          <a:p>
            <a:r>
              <a:rPr lang="en-US" altLang="ko-KR" sz="16600" b="1" i="1" dirty="0" smtClean="0">
                <a:ln w="10541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66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태백B" pitchFamily="18" charset="-127"/>
                <a:ea typeface="HY태백B" pitchFamily="18" charset="-127"/>
              </a:rPr>
              <a:t>THANK U!</a:t>
            </a:r>
            <a:endParaRPr lang="ko-KR" altLang="en-US" sz="16600" b="1" i="1" dirty="0">
              <a:ln w="10541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0">
                    <a:srgbClr val="FFFF00"/>
                  </a:gs>
                  <a:gs pos="45000">
                    <a:srgbClr val="FF7A00"/>
                  </a:gs>
                  <a:gs pos="70000">
                    <a:srgbClr val="FF6600"/>
                  </a:gs>
                  <a:gs pos="100000">
                    <a:srgbClr val="FF6600"/>
                  </a:gs>
                </a:gsLst>
                <a:lin ang="5400000" scaled="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3964" y="6361583"/>
            <a:ext cx="619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chemeClr val="tx2">
                    <a:lumMod val="50000"/>
                  </a:schemeClr>
                </a:solidFill>
                <a:ea typeface="HY태백B" pitchFamily="18" charset="-127"/>
              </a:rPr>
              <a:t>201212435  PPT Line</a:t>
            </a:r>
            <a:endParaRPr lang="ko-KR" altLang="en-US" sz="1400" dirty="0">
              <a:solidFill>
                <a:schemeClr val="tx2">
                  <a:lumMod val="50000"/>
                </a:schemeClr>
              </a:solidFill>
              <a:ea typeface="HY태백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858280" cy="1143000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왜 하필 </a:t>
            </a:r>
            <a:r>
              <a:rPr lang="ko-KR" altLang="en-US" dirty="0" err="1" smtClean="0">
                <a:solidFill>
                  <a:schemeClr val="bg1"/>
                </a:solidFill>
              </a:rPr>
              <a:t>베이킹</a:t>
            </a:r>
            <a:r>
              <a:rPr lang="ko-KR" altLang="en-US" dirty="0" smtClean="0">
                <a:solidFill>
                  <a:schemeClr val="bg1"/>
                </a:solidFill>
              </a:rPr>
              <a:t> 소다 인가</a:t>
            </a:r>
            <a:r>
              <a:rPr lang="en-US" altLang="ko-KR" dirty="0" smtClean="0">
                <a:solidFill>
                  <a:schemeClr val="bg1"/>
                </a:solidFill>
              </a:rPr>
              <a:t>?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4" name="내용 개체 틀 3" descr="220px-Cyanoacrylate_structure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357298"/>
            <a:ext cx="2785178" cy="1928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6" name="그림 5" descr="121px-SodiumBicarbonate_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846" y="1357298"/>
            <a:ext cx="3287154" cy="19288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그림 6" descr="A7A603E6215226E468E5032419F9B9BD_13_13_4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32" y="4067175"/>
            <a:ext cx="5067300" cy="2790825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8286776" y="1357298"/>
            <a:ext cx="857224" cy="6429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스플릿트.jpg"/>
          <p:cNvPicPr>
            <a:picLocks noChangeAspect="1"/>
          </p:cNvPicPr>
          <p:nvPr/>
        </p:nvPicPr>
        <p:blipFill>
          <a:blip r:embed="rId2" cstate="print"/>
          <a:srcRect l="4761" r="7143"/>
          <a:stretch>
            <a:fillRect/>
          </a:stretch>
        </p:blipFill>
        <p:spPr>
          <a:xfrm>
            <a:off x="3643306" y="1285860"/>
            <a:ext cx="2469166" cy="44291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>
                <a:solidFill>
                  <a:schemeClr val="bg1"/>
                </a:solidFill>
              </a:rPr>
              <a:t>목재의 횡단면 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할렬이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 확대되어 양재면이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갈라지는 것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142984"/>
            <a:ext cx="3092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3200" b="1" dirty="0" err="1" smtClean="0">
                <a:solidFill>
                  <a:schemeClr val="bg1"/>
                </a:solidFill>
                <a:latin typeface="+mn-ea"/>
              </a:rPr>
              <a:t>스플릿트</a:t>
            </a:r>
            <a:r>
              <a:rPr lang="en-US" altLang="ko-KR" sz="3200" b="1" dirty="0" smtClean="0">
                <a:solidFill>
                  <a:schemeClr val="bg1"/>
                </a:solidFill>
                <a:latin typeface="+mn-ea"/>
              </a:rPr>
              <a:t>(split)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0"/>
            <a:ext cx="3743400" cy="521296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건조결함의 종류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3743400" cy="521296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건조결함의 종류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285992"/>
            <a:ext cx="6072230" cy="250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285720" y="1214422"/>
            <a:ext cx="2114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3200" b="1" dirty="0" smtClean="0">
                <a:solidFill>
                  <a:schemeClr val="bg1"/>
                </a:solidFill>
              </a:rPr>
              <a:t> 찌그러짐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>
                <a:solidFill>
                  <a:schemeClr val="bg1"/>
                </a:solidFill>
                <a:latin typeface="+mn-ea"/>
              </a:rPr>
              <a:t>표층의 수축에 따른 내층에 작용한 압축응력이 압축강도를 </a:t>
            </a:r>
            <a:endParaRPr lang="en-US" altLang="ko-KR" sz="2400" b="1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ko-KR" altLang="en-US" sz="2400" b="1" dirty="0" smtClean="0">
                <a:solidFill>
                  <a:schemeClr val="bg1"/>
                </a:solidFill>
                <a:latin typeface="+mn-ea"/>
              </a:rPr>
              <a:t>초과할 때 발생</a:t>
            </a:r>
            <a:endParaRPr lang="ko-KR" altLang="en-US" sz="2400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3743400" cy="521296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altLang="ko-KR" sz="2800" b="1" dirty="0" smtClean="0">
              <a:solidFill>
                <a:srgbClr val="FFC000"/>
              </a:solidFill>
              <a:ea typeface="HY태백B" pitchFamily="18" charset="-127"/>
            </a:endParaRPr>
          </a:p>
          <a:p>
            <a:pPr lvl="0" algn="ctr"/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건조결함의 종류</a:t>
            </a:r>
          </a:p>
          <a:p>
            <a:pPr algn="ctr"/>
            <a:endParaRPr lang="ko-KR" alt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1406" y="1071546"/>
            <a:ext cx="30251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ko-KR" altLang="en-US" sz="3200" b="1" dirty="0" smtClean="0">
                <a:solidFill>
                  <a:schemeClr val="bg1"/>
                </a:solidFill>
              </a:rPr>
              <a:t>틀어짐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(warp)</a:t>
            </a:r>
          </a:p>
          <a:p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>
                <a:solidFill>
                  <a:schemeClr val="bg1"/>
                </a:solidFill>
              </a:rPr>
              <a:t>목재 건조에 따른 수축의 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이방성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 때문에 발생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70" y="1857364"/>
            <a:ext cx="44862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2495" y="1857364"/>
            <a:ext cx="4581525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428729" y="2928934"/>
            <a:ext cx="7358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5400" b="1" dirty="0" smtClean="0">
                <a:solidFill>
                  <a:srgbClr val="FFC000"/>
                </a:solidFill>
                <a:ea typeface="HY태백B" pitchFamily="18" charset="-127"/>
              </a:rPr>
              <a:t>건조결함복구의 </a:t>
            </a:r>
            <a:r>
              <a:rPr lang="ko-KR" altLang="en-US" sz="5400" b="1" dirty="0" smtClean="0">
                <a:solidFill>
                  <a:srgbClr val="FFC000"/>
                </a:solidFill>
                <a:ea typeface="HY태백B" pitchFamily="18" charset="-127"/>
              </a:rPr>
              <a:t>필요</a:t>
            </a:r>
            <a:r>
              <a:rPr lang="ko-KR" altLang="en-US" sz="5400" b="1" dirty="0" smtClean="0">
                <a:solidFill>
                  <a:srgbClr val="FFC000"/>
                </a:solidFill>
                <a:ea typeface="HY태백B" pitchFamily="18" charset="-127"/>
              </a:rPr>
              <a:t>성</a:t>
            </a:r>
            <a:endParaRPr lang="ko-KR" altLang="en-US" sz="4400" dirty="0">
              <a:solidFill>
                <a:srgbClr val="FFC000"/>
              </a:solidFill>
              <a:ea typeface="HY태백B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 rot="20527389">
            <a:off x="623438" y="2881360"/>
            <a:ext cx="766334" cy="924534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prstTxWarp prst="textFadeDown">
              <a:avLst>
                <a:gd name="adj" fmla="val 15913"/>
              </a:avLst>
            </a:prstTxWarp>
            <a:spAutoFit/>
          </a:bodyPr>
          <a:lstStyle/>
          <a:p>
            <a:r>
              <a:rPr lang="en-US" altLang="ko-KR" sz="13800" b="1" i="1" dirty="0" smtClean="0">
                <a:ln w="10541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6600"/>
                    </a:gs>
                    <a:gs pos="100000">
                      <a:srgbClr val="FF6600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Y태백B" pitchFamily="18" charset="-127"/>
                <a:ea typeface="HY태백B" pitchFamily="18" charset="-127"/>
              </a:rPr>
              <a:t>2</a:t>
            </a:r>
            <a:endParaRPr lang="ko-KR" altLang="en-US" sz="13800" b="1" i="1" dirty="0">
              <a:ln w="10541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0">
                    <a:srgbClr val="FFFF00"/>
                  </a:gs>
                  <a:gs pos="45000">
                    <a:srgbClr val="FF7A00"/>
                  </a:gs>
                  <a:gs pos="70000">
                    <a:srgbClr val="FF6600"/>
                  </a:gs>
                  <a:gs pos="100000">
                    <a:srgbClr val="FF6600"/>
                  </a:gs>
                </a:gsLst>
                <a:lin ang="5400000" scaled="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HY태백B" pitchFamily="18" charset="-127"/>
              <a:ea typeface="HY태백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3929058" cy="521296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건조결함 복구의 </a:t>
            </a:r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필요</a:t>
            </a:r>
            <a:r>
              <a:rPr lang="ko-KR" altLang="en-US" sz="2800" b="1" dirty="0" smtClean="0">
                <a:solidFill>
                  <a:srgbClr val="FFC000"/>
                </a:solidFill>
                <a:ea typeface="HY태백B" pitchFamily="18" charset="-127"/>
              </a:rPr>
              <a:t>성</a:t>
            </a:r>
            <a:endParaRPr lang="ko-KR" altLang="en-US" sz="2800" b="1" dirty="0">
              <a:solidFill>
                <a:srgbClr val="FFC000"/>
              </a:solidFill>
              <a:ea typeface="HY태백B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673974"/>
            <a:ext cx="9144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</a:t>
            </a:r>
          </a:p>
          <a:p>
            <a:pPr algn="ctr"/>
            <a:r>
              <a:rPr lang="ko-KR" altLang="en-US" sz="3200" b="1" dirty="0" smtClean="0">
                <a:solidFill>
                  <a:schemeClr val="bg1"/>
                </a:solidFill>
                <a:latin typeface="+mn-ea"/>
              </a:rPr>
              <a:t>사용 중인 가구나 목제품의 건조결함 </a:t>
            </a:r>
            <a:endParaRPr lang="en-US" altLang="ko-KR" sz="3200" b="1" dirty="0" smtClean="0">
              <a:solidFill>
                <a:schemeClr val="bg1"/>
              </a:solidFill>
              <a:latin typeface="+mn-ea"/>
            </a:endParaRPr>
          </a:p>
          <a:p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 분해하여 해당 부위 교체하는 것은 비용적 부담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, </a:t>
            </a:r>
          </a:p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대체재 찾기 힘듦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 </a:t>
            </a:r>
          </a:p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  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간단한 복구 방법 유용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 목제품이 구조물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지지하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는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건축 자재라면 이러한 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복구 방법은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부적절 할 수 있음</a:t>
            </a:r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 (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특히 틀어짐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찌그러짐 같은 큰 결함</a:t>
            </a:r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)</a:t>
            </a:r>
          </a:p>
          <a:p>
            <a:endParaRPr lang="en-US" altLang="ko-KR" sz="2800" b="1" dirty="0" smtClean="0">
              <a:solidFill>
                <a:schemeClr val="bg1"/>
              </a:solidFill>
              <a:latin typeface="+mn-ea"/>
            </a:endParaRPr>
          </a:p>
          <a:p>
            <a:pPr>
              <a:buNone/>
            </a:pPr>
            <a:r>
              <a:rPr lang="en-US" altLang="ko-KR" sz="2800" b="1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  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결점이 없는 정상적인 자재로 교체하는 것이 최선</a:t>
            </a:r>
            <a:endParaRPr lang="ko-KR" altLang="en-US" sz="2800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750</Words>
  <Application>Microsoft Office PowerPoint</Application>
  <PresentationFormat>화면 슬라이드 쇼(4:3)</PresentationFormat>
  <Paragraphs>191</Paragraphs>
  <Slides>44</Slides>
  <Notes>11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45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참고문헌</vt:lpstr>
      <vt:lpstr>슬라이드 43</vt:lpstr>
      <vt:lpstr>왜 하필 베이킹 소다 인가?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에스더</dc:creator>
  <cp:lastModifiedBy>sec</cp:lastModifiedBy>
  <cp:revision>71</cp:revision>
  <dcterms:created xsi:type="dcterms:W3CDTF">2012-07-26T11:30:29Z</dcterms:created>
  <dcterms:modified xsi:type="dcterms:W3CDTF">2012-11-27T04:26:46Z</dcterms:modified>
</cp:coreProperties>
</file>