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0" r:id="rId4"/>
    <p:sldId id="261" r:id="rId5"/>
    <p:sldId id="285" r:id="rId6"/>
    <p:sldId id="267" r:id="rId7"/>
    <p:sldId id="287" r:id="rId8"/>
    <p:sldId id="268" r:id="rId9"/>
    <p:sldId id="286" r:id="rId10"/>
    <p:sldId id="269" r:id="rId11"/>
    <p:sldId id="272" r:id="rId12"/>
    <p:sldId id="288" r:id="rId13"/>
    <p:sldId id="289" r:id="rId14"/>
    <p:sldId id="278" r:id="rId15"/>
    <p:sldId id="280" r:id="rId16"/>
    <p:sldId id="281" r:id="rId17"/>
    <p:sldId id="284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DBFA-8541-4CFA-95D1-7946355A3C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C3EB-B223-4C8A-AE82-944F2AF37B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C29A-0047-43AA-BFEE-DE25A46C27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8CD2-86AC-4ACC-B78B-CDC5C92821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F760-8CA3-415B-BAF4-9CE3FD6564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4623-78DD-4EEF-BF1E-C343D1E65B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B8E0-E0DA-430B-B34C-48686F6453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8141-B6E3-456D-87A7-6A95E21E20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C602-DC8C-406D-95C1-2400C06737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2AE8-DA38-4651-B0CC-8A6647A19A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3D6F-C1A0-45BB-848F-3C72F7CEF8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7921-6501-48DB-AFFE-48EAA2F39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E9A1B9-6A55-4EC3-AF2C-721215269E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2160588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000" smtClean="0"/>
              <a:t>고분자 </a:t>
            </a:r>
            <a:r>
              <a:rPr lang="ko-KR" altLang="en-US" sz="4000" dirty="0" smtClean="0"/>
              <a:t>합성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요소수지</a:t>
            </a:r>
            <a:endParaRPr lang="en-US" altLang="ko-KR" sz="2000" b="1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요소와 포름알데히드로 제조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endParaRPr lang="en-US" altLang="ko-KR" sz="180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멜라민수지</a:t>
            </a:r>
            <a:endParaRPr lang="en-US" altLang="ko-KR" sz="2000" b="1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멜라민과 포름알데히드로 제조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smtClean="0"/>
              <a:t>부가중합의 개요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이중결합을 갖는 </a:t>
            </a:r>
            <a:r>
              <a:rPr lang="ko-KR" altLang="en-US" sz="1800" dirty="0" err="1" smtClean="0"/>
              <a:t>모노머가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라디칼</a:t>
            </a:r>
            <a:r>
              <a:rPr lang="ko-KR" altLang="en-US" sz="1800" dirty="0" smtClean="0"/>
              <a:t> 또는 이온과 같은 </a:t>
            </a:r>
            <a:r>
              <a:rPr lang="ko-KR" altLang="en-US" sz="1800" dirty="0" err="1" smtClean="0"/>
              <a:t>활성점을</a:t>
            </a:r>
            <a:r>
              <a:rPr lang="ko-KR" altLang="en-US" sz="1800" dirty="0" smtClean="0"/>
              <a:t> 매개로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대표적인 비닐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(CH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=CHX)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대표적인 </a:t>
            </a:r>
            <a:r>
              <a:rPr lang="ko-KR" altLang="en-US" sz="1800" dirty="0" err="1" smtClean="0"/>
              <a:t>개시제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아조화합물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azobisisobutyronitrile</a:t>
            </a:r>
            <a:r>
              <a:rPr lang="en-US" altLang="ko-KR" sz="1800" dirty="0" smtClean="0"/>
              <a:t>, AIBN), </a:t>
            </a:r>
            <a:r>
              <a:rPr lang="ko-KR" altLang="en-US" sz="1800" dirty="0" err="1" smtClean="0"/>
              <a:t>과산화물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benzoyl</a:t>
            </a:r>
            <a:r>
              <a:rPr lang="en-US" altLang="ko-KR" sz="1800" dirty="0" smtClean="0"/>
              <a:t> peroxide, BPO, hydrogen peroxide), potassium </a:t>
            </a:r>
            <a:r>
              <a:rPr lang="en-US" altLang="ko-KR" sz="1800" dirty="0" err="1" smtClean="0"/>
              <a:t>persulfate</a:t>
            </a:r>
            <a:r>
              <a:rPr lang="en-US" altLang="ko-KR" sz="1800" dirty="0" smtClean="0"/>
              <a:t> (KPS), </a:t>
            </a:r>
            <a:r>
              <a:rPr lang="en-US" altLang="ko-KR" sz="1800" dirty="0" err="1" smtClean="0"/>
              <a:t>Redox</a:t>
            </a:r>
            <a:r>
              <a:rPr lang="ko-KR" altLang="en-US" sz="1800" dirty="0" smtClean="0"/>
              <a:t>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광증감제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Benzophenone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Benzoin</a:t>
            </a:r>
            <a:r>
              <a:rPr lang="en-US" altLang="ko-KR" sz="1800" dirty="0" smtClean="0"/>
              <a:t> methyl ether, </a:t>
            </a:r>
            <a:r>
              <a:rPr lang="en-US" altLang="ko-KR" sz="1800" dirty="0" err="1" smtClean="0"/>
              <a:t>Tetraethylthiuram</a:t>
            </a:r>
            <a:r>
              <a:rPr lang="en-US" altLang="ko-KR" sz="1800" dirty="0" smtClean="0"/>
              <a:t> disulfide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2866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719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9274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38576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143512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143512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라디칼공중합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b="1" dirty="0" err="1" smtClean="0"/>
              <a:t>폴리머</a:t>
            </a:r>
            <a:r>
              <a:rPr lang="ko-KR" altLang="en-US" sz="2000" b="1" dirty="0" smtClean="0"/>
              <a:t> 조성에 의한 분류 </a:t>
            </a:r>
            <a:endParaRPr lang="en-US" altLang="ko-KR" sz="2000" b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호모폴리머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단일모노머의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중합체</a:t>
            </a:r>
            <a:endParaRPr lang="ko-KR" altLang="en-US" sz="18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코포리머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두가지</a:t>
            </a:r>
            <a:r>
              <a:rPr lang="ko-KR" altLang="en-US" sz="1800" dirty="0" smtClean="0"/>
              <a:t> 이상의 </a:t>
            </a:r>
            <a:r>
              <a:rPr lang="ko-KR" altLang="en-US" sz="1800" dirty="0" err="1" smtClean="0"/>
              <a:t>모노머의</a:t>
            </a:r>
            <a:r>
              <a:rPr lang="ko-KR" altLang="en-US" sz="1800" dirty="0" smtClean="0"/>
              <a:t> 공중합체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폴리머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블랜드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호모 또는 코 </a:t>
            </a:r>
            <a:r>
              <a:rPr lang="ko-KR" altLang="en-US" sz="1800" dirty="0" err="1" smtClean="0"/>
              <a:t>폴리머의</a:t>
            </a:r>
            <a:r>
              <a:rPr lang="ko-KR" altLang="en-US" sz="1800" dirty="0" smtClean="0"/>
              <a:t> 혼합물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공중합이나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블랜드는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호모폴리머에서</a:t>
            </a:r>
            <a:r>
              <a:rPr lang="ko-KR" altLang="en-US" sz="1800" dirty="0" smtClean="0"/>
              <a:t> 얻을 수 없는 성질을 갖는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제조하기 위한 목적으로 사용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실용적으로 중요한 가공성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염색성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제반 물성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내마모성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유연성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내충격성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투명성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흡습성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용해성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의 개선을 목적으로 사용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 </a:t>
            </a:r>
            <a:r>
              <a:rPr lang="en-US" altLang="ko-KR" sz="1800" dirty="0" smtClean="0"/>
              <a:t>1: </a:t>
            </a:r>
            <a:r>
              <a:rPr lang="ko-KR" altLang="en-US" sz="1800" dirty="0" smtClean="0"/>
              <a:t>합성고무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가황이</a:t>
            </a:r>
            <a:r>
              <a:rPr lang="ko-KR" altLang="en-US" sz="1800" dirty="0" smtClean="0"/>
              <a:t> 불필요한 고무 제품의 제조</a:t>
            </a:r>
            <a:r>
              <a:rPr lang="en-US" altLang="ko-KR" sz="1800" dirty="0" smtClean="0"/>
              <a:t>): </a:t>
            </a:r>
            <a:r>
              <a:rPr lang="ko-KR" altLang="en-US" sz="1800" dirty="0" err="1" smtClean="0"/>
              <a:t>스틸렌</a:t>
            </a:r>
            <a:r>
              <a:rPr lang="en-US" altLang="ko-KR" sz="1800" dirty="0" smtClean="0"/>
              <a:t>-</a:t>
            </a:r>
            <a:r>
              <a:rPr lang="ko-KR" altLang="en-US" sz="1800" dirty="0" err="1" smtClean="0"/>
              <a:t>부타디엔</a:t>
            </a:r>
            <a:r>
              <a:rPr lang="ko-KR" altLang="en-US" sz="1800" dirty="0" smtClean="0"/>
              <a:t> 고무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스틸렌</a:t>
            </a:r>
            <a:r>
              <a:rPr lang="en-US" altLang="ko-KR" sz="1800" dirty="0" smtClean="0"/>
              <a:t>/</a:t>
            </a:r>
            <a:r>
              <a:rPr lang="ko-KR" altLang="en-US" sz="1800" dirty="0" err="1" smtClean="0"/>
              <a:t>부타디엔의</a:t>
            </a:r>
            <a:r>
              <a:rPr lang="ko-KR" altLang="en-US" sz="1800" dirty="0" smtClean="0"/>
              <a:t> 공중합체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이온중합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166052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p </a:t>
            </a:r>
            <a:r>
              <a:rPr lang="ko-KR" altLang="en-US" sz="1800" dirty="0" smtClean="0"/>
              <a:t>궤도에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개의 전자가 들어가 있는 </a:t>
            </a:r>
            <a:r>
              <a:rPr lang="en-US" altLang="ko-KR" sz="1800" dirty="0" err="1" smtClean="0"/>
              <a:t>carbanion</a:t>
            </a:r>
            <a:r>
              <a:rPr lang="en-US" altLang="ko-KR" sz="1800" dirty="0" smtClean="0"/>
              <a:t> (C</a:t>
            </a:r>
            <a:r>
              <a:rPr lang="en-US" altLang="ko-KR" sz="1800" baseline="30000" dirty="0" smtClean="0"/>
              <a:t>-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탄소 음이온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전자가 들어있지 않은 </a:t>
            </a:r>
            <a:r>
              <a:rPr lang="en-US" altLang="ko-KR" sz="1800" dirty="0" err="1" smtClean="0"/>
              <a:t>carbocation</a:t>
            </a:r>
            <a:r>
              <a:rPr lang="en-US" altLang="ko-KR" sz="1800" dirty="0" smtClean="0"/>
              <a:t> (C</a:t>
            </a:r>
            <a:r>
              <a:rPr lang="en-US" altLang="ko-KR" sz="1800" baseline="30000" dirty="0" smtClean="0"/>
              <a:t>+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탄소 양이온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연쇄 활성점으로 하는 중합을 각각 음이온 중합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양이온중합이라 함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75724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이온중합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이온중합의 특징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이온쌍을 형성 </a:t>
            </a:r>
            <a:r>
              <a:rPr lang="en-US" altLang="ko-KR" sz="1800" smtClean="0"/>
              <a:t>(</a:t>
            </a:r>
            <a:r>
              <a:rPr lang="ko-KR" altLang="en-US" sz="1800" smtClean="0"/>
              <a:t>이온은 홀로 존재하지 않음</a:t>
            </a:r>
            <a:r>
              <a:rPr lang="en-US" altLang="ko-KR" sz="1800" smtClean="0"/>
              <a:t>.)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연쇄의 활성점 간에는 결코 반응하지 않음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반응속도가 빠르고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고분자량의 폴리머를 생성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표 </a:t>
            </a:r>
            <a:r>
              <a:rPr lang="en-US" altLang="ko-KR" sz="1800" smtClean="0"/>
              <a:t>3-5: </a:t>
            </a:r>
            <a:r>
              <a:rPr lang="ko-KR" altLang="en-US" sz="1800" smtClean="0"/>
              <a:t>이온 중합 메카니즘에 의해서 중합되는 모노머의 대표적인 예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연쇄 중합 메카니즘은 모노머의 반응성과 개시제의 성질에 따라 결정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이온중합 개시제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양이온 중합 개시제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양자성 산 </a:t>
            </a:r>
            <a:r>
              <a:rPr lang="en-US" altLang="ko-KR" sz="1800" smtClean="0"/>
              <a:t>(</a:t>
            </a:r>
            <a:r>
              <a:rPr lang="ko-KR" altLang="en-US" sz="1800" smtClean="0"/>
              <a:t>황산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인산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염산 등의 수소산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루이스산 </a:t>
            </a:r>
            <a:r>
              <a:rPr lang="en-US" altLang="ko-KR" sz="1800" smtClean="0"/>
              <a:t>(BF</a:t>
            </a:r>
            <a:r>
              <a:rPr lang="en-US" altLang="ko-KR" sz="1800" baseline="-25000" smtClean="0"/>
              <a:t>3</a:t>
            </a:r>
            <a:r>
              <a:rPr lang="en-US" altLang="ko-KR" sz="1800" smtClean="0"/>
              <a:t>, ALCl</a:t>
            </a:r>
            <a:r>
              <a:rPr lang="en-US" altLang="ko-KR" sz="1800" baseline="-25000" smtClean="0"/>
              <a:t>3</a:t>
            </a:r>
            <a:r>
              <a:rPr lang="en-US" altLang="ko-KR" sz="1800" smtClean="0"/>
              <a:t>, SnCl</a:t>
            </a:r>
            <a:r>
              <a:rPr lang="en-US" altLang="ko-KR" sz="1800" baseline="-25000" smtClean="0"/>
              <a:t>4</a:t>
            </a:r>
            <a:r>
              <a:rPr lang="en-US" altLang="ko-KR" sz="1800" smtClean="0"/>
              <a:t>, TiCl</a:t>
            </a:r>
            <a:r>
              <a:rPr lang="en-US" altLang="ko-KR" sz="1800" baseline="-25000" smtClean="0"/>
              <a:t>4</a:t>
            </a:r>
            <a:r>
              <a:rPr lang="en-US" altLang="ko-KR" sz="1800" smtClean="0"/>
              <a:t>, SbCl</a:t>
            </a:r>
            <a:r>
              <a:rPr lang="en-US" altLang="ko-KR" sz="1800" baseline="-25000" smtClean="0"/>
              <a:t>5</a:t>
            </a:r>
            <a:r>
              <a:rPr lang="en-US" altLang="ko-KR" sz="1800" smtClean="0"/>
              <a:t>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기타 </a:t>
            </a:r>
            <a:r>
              <a:rPr lang="en-US" altLang="ko-KR" sz="1800" smtClean="0"/>
              <a:t>(</a:t>
            </a:r>
            <a:r>
              <a:rPr lang="ko-KR" altLang="en-US" sz="1800" smtClean="0"/>
              <a:t>요오드 등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음이온 중합 개시제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알칼리 금속 </a:t>
            </a:r>
            <a:r>
              <a:rPr lang="en-US" altLang="ko-KR" sz="1800" smtClean="0"/>
              <a:t>(Li, Na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유기금속화합물 </a:t>
            </a:r>
            <a:r>
              <a:rPr lang="en-US" altLang="ko-KR" sz="1800" smtClean="0"/>
              <a:t>(</a:t>
            </a:r>
            <a:r>
              <a:rPr lang="ko-KR" altLang="en-US" sz="1800" smtClean="0"/>
              <a:t>알킬화 알칼리 금속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n-BuLi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Grignard </a:t>
            </a:r>
            <a:r>
              <a:rPr lang="ko-KR" altLang="en-US" sz="1800" smtClean="0"/>
              <a:t>시약</a:t>
            </a:r>
            <a:r>
              <a:rPr lang="en-US" altLang="ko-KR" sz="1800" smtClean="0"/>
              <a:t> (</a:t>
            </a:r>
            <a:r>
              <a:rPr lang="ru-RU" altLang="ko-KR" sz="1800" smtClean="0"/>
              <a:t>Ф</a:t>
            </a:r>
            <a:r>
              <a:rPr lang="en-US" altLang="ko-KR" sz="1800" smtClean="0"/>
              <a:t>MgBr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기타 </a:t>
            </a: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개환중합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130333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dirty="0" smtClean="0"/>
              <a:t>개요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산소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질소 등의 </a:t>
            </a:r>
            <a:r>
              <a:rPr lang="en-US" altLang="ko-KR" sz="1800" dirty="0" smtClean="0"/>
              <a:t>hetero </a:t>
            </a:r>
            <a:r>
              <a:rPr lang="ko-KR" altLang="en-US" sz="1800" dirty="0" smtClean="0"/>
              <a:t>원자를 함유한 </a:t>
            </a:r>
            <a:r>
              <a:rPr lang="ko-KR" altLang="en-US" sz="1800" dirty="0" err="1" smtClean="0"/>
              <a:t>고리형</a:t>
            </a:r>
            <a:r>
              <a:rPr lang="ko-KR" altLang="en-US" sz="1800" dirty="0" smtClean="0"/>
              <a:t> 화합물의 끊어지기 쉬운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결합이 </a:t>
            </a:r>
            <a:r>
              <a:rPr lang="ko-KR" altLang="en-US" sz="1800" dirty="0" err="1" smtClean="0"/>
              <a:t>끈어져</a:t>
            </a:r>
            <a:r>
              <a:rPr lang="ko-KR" altLang="en-US" sz="1800" dirty="0" smtClean="0"/>
              <a:t> 열리면서 부가되어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중합반응기구에 의한 분류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smtClean="0"/>
              <a:t>단계중합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중의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서로 반응하여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 말단에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남아 있음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중축합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관능기끼리</a:t>
            </a:r>
            <a:r>
              <a:rPr lang="ko-KR" altLang="en-US" sz="1800" dirty="0" smtClean="0"/>
              <a:t> 반응하여 </a:t>
            </a:r>
            <a:r>
              <a:rPr lang="ko-KR" altLang="en-US" sz="1800" dirty="0" err="1" smtClean="0"/>
              <a:t>고분자량화할</a:t>
            </a:r>
            <a:r>
              <a:rPr lang="ko-KR" altLang="en-US" sz="1800" dirty="0" smtClean="0"/>
              <a:t> 때 물이나 알코올 등의 </a:t>
            </a:r>
            <a:r>
              <a:rPr lang="ko-KR" altLang="en-US" sz="1800" dirty="0" err="1" smtClean="0"/>
              <a:t>저분자물이</a:t>
            </a:r>
            <a:r>
              <a:rPr lang="ko-KR" altLang="en-US" sz="1800" dirty="0" smtClean="0"/>
              <a:t> 제거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중부가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서로 반응할 때 원자가 이동하며 </a:t>
            </a:r>
            <a:r>
              <a:rPr lang="ko-KR" altLang="en-US" sz="1800" dirty="0" err="1" smtClean="0"/>
              <a:t>저분자물이</a:t>
            </a:r>
            <a:r>
              <a:rPr lang="ko-KR" altLang="en-US" sz="1800" dirty="0" smtClean="0"/>
              <a:t> 생성되지 않고 </a:t>
            </a:r>
            <a:r>
              <a:rPr lang="ko-KR" altLang="en-US" sz="1800" dirty="0" err="1" smtClean="0"/>
              <a:t>고분자량화</a:t>
            </a:r>
            <a:r>
              <a:rPr lang="ko-KR" altLang="en-US" sz="1800" dirty="0" smtClean="0"/>
              <a:t> 됨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부가 </a:t>
            </a:r>
            <a:r>
              <a:rPr lang="ko-KR" altLang="en-US" sz="1800" dirty="0" err="1" smtClean="0"/>
              <a:t>축합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부가 반응과 </a:t>
            </a:r>
            <a:r>
              <a:rPr lang="ko-KR" altLang="en-US" sz="1800" dirty="0" err="1" smtClean="0"/>
              <a:t>축합반응이</a:t>
            </a:r>
            <a:r>
              <a:rPr lang="ko-KR" altLang="en-US" sz="1800" dirty="0" smtClean="0"/>
              <a:t> 반복되면서 </a:t>
            </a:r>
            <a:r>
              <a:rPr lang="ko-KR" altLang="en-US" sz="1800" dirty="0" err="1" smtClean="0"/>
              <a:t>고분자량화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dirty="0" smtClean="0"/>
              <a:t>중합반응기구에 의한 분류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연쇄중합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게시제로부터 파생된 활성종이 모노머에 부가됨으로써 반응이 개시되고 결합을 생성하는 것과 동시에 활성점이 모노머에 연쇄적으로 이동하면서 폴리머가 생성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부가중합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비닐</a:t>
            </a:r>
            <a:r>
              <a:rPr lang="en-US" altLang="ko-KR" sz="1800" smtClean="0"/>
              <a:t>, </a:t>
            </a:r>
            <a:r>
              <a:rPr lang="ko-KR" altLang="en-US" sz="1800" smtClean="0"/>
              <a:t>디엔 화합물과 같이 부가반응이 반복되어 고분자량화 함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부가 중합은 라디칼 중합 </a:t>
            </a:r>
            <a:r>
              <a:rPr lang="en-US" altLang="ko-KR" sz="1800" smtClean="0"/>
              <a:t>(</a:t>
            </a:r>
            <a:r>
              <a:rPr lang="ko-KR" altLang="en-US" sz="1800" smtClean="0"/>
              <a:t>활성점이 라디칼</a:t>
            </a:r>
            <a:r>
              <a:rPr lang="en-US" altLang="ko-KR" sz="1800" smtClean="0"/>
              <a:t>)</a:t>
            </a:r>
            <a:r>
              <a:rPr lang="ko-KR" altLang="en-US" sz="1800" smtClean="0"/>
              <a:t>과 이온중합 </a:t>
            </a:r>
            <a:r>
              <a:rPr lang="en-US" altLang="ko-KR" sz="1800" smtClean="0"/>
              <a:t>(</a:t>
            </a:r>
            <a:r>
              <a:rPr lang="ko-KR" altLang="en-US" sz="1800" smtClean="0"/>
              <a:t>양이온 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활성점이 양이온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음이온 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활성점이 음이온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개환중합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고리형의 모노머가 개환하면서 고분자량화되며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라디칼 또는 이온의 활성점을 매개로 진행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배위중합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특수한 촉매에 모노머가 배위되어 중합이 진행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단계중합 </a:t>
            </a:r>
            <a:r>
              <a:rPr lang="en-US" altLang="ko-KR" sz="4000" b="1" smtClean="0"/>
              <a:t>- </a:t>
            </a:r>
            <a:r>
              <a:rPr lang="ko-KR" altLang="en-US" sz="4000" b="1" smtClean="0"/>
              <a:t>중축합</a:t>
            </a:r>
            <a:endParaRPr lang="en-US" altLang="ko-KR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중축합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polycondensation</a:t>
            </a:r>
            <a:r>
              <a:rPr lang="en-US" altLang="ko-KR" sz="2000" b="1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서로 반응하는 </a:t>
            </a:r>
            <a:r>
              <a:rPr lang="ko-KR" altLang="en-US" sz="1800" dirty="0" err="1" smtClean="0"/>
              <a:t>관능기를</a:t>
            </a:r>
            <a:r>
              <a:rPr lang="ko-KR" altLang="en-US" sz="1800" dirty="0" smtClean="0"/>
              <a:t> 하나의 화합물에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 이상 또는 다른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개의 화합물에 각각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 이상 갖고 있을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단계적으로 반응하여 저분자화합물을 부산물로 내어 놓으면서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en-US" altLang="ko-KR" sz="1800" dirty="0" err="1" smtClean="0"/>
              <a:t>nX</a:t>
            </a:r>
            <a:r>
              <a:rPr lang="en-US" altLang="ko-KR" sz="1800" dirty="0" smtClean="0"/>
              <a:t>-A-X + </a:t>
            </a:r>
            <a:r>
              <a:rPr lang="en-US" altLang="ko-KR" sz="1800" dirty="0" err="1" smtClean="0"/>
              <a:t>nH</a:t>
            </a:r>
            <a:r>
              <a:rPr lang="en-US" altLang="ko-KR" sz="1800" dirty="0" smtClean="0"/>
              <a:t>-B-H ↔ -[ A – B ]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- + 2n HX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   </a:t>
            </a:r>
            <a:r>
              <a:rPr lang="en-US" altLang="ko-KR" sz="1800" dirty="0" err="1" smtClean="0"/>
              <a:t>nX</a:t>
            </a:r>
            <a:r>
              <a:rPr lang="en-US" altLang="ko-KR" sz="1800" dirty="0" smtClean="0"/>
              <a:t> – A – H ↔ - [A]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 - + </a:t>
            </a:r>
            <a:r>
              <a:rPr lang="en-US" altLang="ko-KR" sz="1800" dirty="0" err="1" smtClean="0"/>
              <a:t>nHX</a:t>
            </a:r>
            <a:endParaRPr lang="en-US" altLang="ko-KR" sz="18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폴리아미드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나이론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폴리에스터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실리콘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내열성고분자 등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단계중합 </a:t>
            </a:r>
            <a:r>
              <a:rPr lang="en-US" altLang="ko-KR" sz="4000" b="1" smtClean="0"/>
              <a:t>- </a:t>
            </a:r>
            <a:r>
              <a:rPr lang="ko-KR" altLang="en-US" sz="4000" b="1" smtClean="0"/>
              <a:t>중축합</a:t>
            </a:r>
            <a:endParaRPr lang="en-US" altLang="ko-KR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46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중축합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polycondensation</a:t>
            </a:r>
            <a:r>
              <a:rPr lang="en-US" altLang="ko-KR" sz="2000" b="1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알키드수지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불포화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폴리에스터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중부가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중에 이중결합과 활성수소를 갖는 </a:t>
            </a:r>
            <a:r>
              <a:rPr lang="ko-KR" altLang="en-US" sz="1800" dirty="0" err="1" smtClean="0"/>
              <a:t>관능기</a:t>
            </a:r>
            <a:r>
              <a:rPr lang="ko-KR" altLang="en-US" sz="1800" dirty="0" smtClean="0"/>
              <a:t> 사이에 수소원자의 이동을 동반하면서 부가반응을 반복하여 </a:t>
            </a:r>
            <a:r>
              <a:rPr lang="ko-KR" altLang="en-US" sz="1800" dirty="0" err="1" smtClean="0"/>
              <a:t>폴리너를</a:t>
            </a:r>
            <a:r>
              <a:rPr lang="ko-KR" altLang="en-US" sz="1800" dirty="0" smtClean="0"/>
              <a:t> 생성하는 반응으로 이 반응에서는 </a:t>
            </a:r>
            <a:r>
              <a:rPr lang="ko-KR" altLang="en-US" sz="1800" dirty="0" err="1" smtClean="0"/>
              <a:t>저분자가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제저되지</a:t>
            </a:r>
            <a:r>
              <a:rPr lang="ko-KR" altLang="en-US" sz="1800" dirty="0" smtClean="0"/>
              <a:t> 않음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디이소시아네이트</a:t>
            </a:r>
            <a:r>
              <a:rPr lang="ko-KR" altLang="en-US" sz="1800" dirty="0" smtClean="0"/>
              <a:t> 성분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헥사메틸렌디아민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디페닐메탄디이소시아네이트</a:t>
            </a:r>
            <a:r>
              <a:rPr lang="en-US" altLang="ko-KR" sz="1800" dirty="0" smtClean="0"/>
              <a:t>, 2,4- </a:t>
            </a:r>
            <a:r>
              <a:rPr lang="ko-KR" altLang="en-US" sz="1800" dirty="0" smtClean="0"/>
              <a:t>및 </a:t>
            </a:r>
            <a:r>
              <a:rPr lang="en-US" altLang="ko-KR" sz="1800" dirty="0" smtClean="0"/>
              <a:t>2,6-</a:t>
            </a:r>
            <a:r>
              <a:rPr lang="ko-KR" altLang="en-US" sz="1800" dirty="0" err="1" smtClean="0"/>
              <a:t>톨루엔디이소시아네이트</a:t>
            </a:r>
            <a:r>
              <a:rPr lang="ko-KR" altLang="en-US" sz="1800" dirty="0" smtClean="0"/>
              <a:t> 혼합물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디올성분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중에 활성수소 </a:t>
            </a:r>
            <a:r>
              <a:rPr lang="ko-KR" altLang="en-US" sz="1800" dirty="0" err="1" smtClean="0"/>
              <a:t>관능기를</a:t>
            </a:r>
            <a:r>
              <a:rPr lang="ko-KR" altLang="en-US" sz="1800" dirty="0" smtClean="0"/>
              <a:t> 갖는 분자량 약 </a:t>
            </a:r>
            <a:r>
              <a:rPr lang="en-US" altLang="ko-KR" sz="1800" dirty="0" smtClean="0"/>
              <a:t>1,000</a:t>
            </a:r>
            <a:r>
              <a:rPr lang="ko-KR" altLang="en-US" sz="1800" dirty="0" smtClean="0"/>
              <a:t>의 올리고머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HO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(R)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OH: - C - O - C - (</a:t>
            </a:r>
            <a:r>
              <a:rPr lang="ko-KR" altLang="en-US" sz="1800" dirty="0" smtClean="0"/>
              <a:t>폴리에테르</a:t>
            </a:r>
            <a:r>
              <a:rPr lang="en-US" altLang="ko-KR" sz="1800" dirty="0" smtClean="0"/>
              <a:t>), - COO - C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(</a:t>
            </a:r>
            <a:r>
              <a:rPr lang="ko-KR" altLang="en-US" sz="1800" dirty="0" err="1" smtClean="0"/>
              <a:t>폴리에스터</a:t>
            </a:r>
            <a:r>
              <a:rPr lang="en-US" altLang="ko-KR" sz="1800" dirty="0" smtClean="0"/>
              <a:t>)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중부가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175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부가반응과 </a:t>
            </a:r>
            <a:r>
              <a:rPr lang="ko-KR" altLang="en-US" sz="1800" dirty="0" err="1" smtClean="0"/>
              <a:t>축합반응을</a:t>
            </a:r>
            <a:r>
              <a:rPr lang="ko-KR" altLang="en-US" sz="1800" dirty="0" smtClean="0"/>
              <a:t> 반복해가면서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열경화성</a:t>
            </a:r>
            <a:r>
              <a:rPr lang="ko-KR" altLang="en-US" sz="1800" dirty="0" smtClean="0"/>
              <a:t> 수지의 생성반응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페놀수지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노볼락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Novolac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리졸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Resol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페놀수지의 전구체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초기 </a:t>
            </a:r>
            <a:r>
              <a:rPr lang="ko-KR" altLang="en-US" sz="1800" dirty="0" err="1" smtClean="0"/>
              <a:t>축합물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인 올리고머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노볼락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포름알데히드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페놀 비율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F/Ph = 0.8~1.0, </a:t>
            </a:r>
            <a:r>
              <a:rPr lang="ko-KR" altLang="en-US" sz="1800" dirty="0" smtClean="0"/>
              <a:t>산성촉매</a:t>
            </a:r>
            <a:r>
              <a:rPr lang="en-US" altLang="ko-KR" sz="1800" dirty="0" smtClean="0"/>
              <a:t>, MW=dir 700~1,000, </a:t>
            </a:r>
            <a:r>
              <a:rPr lang="ko-KR" altLang="en-US" sz="1800" dirty="0" smtClean="0"/>
              <a:t>송진상의 무른 고체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성형용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리졸</a:t>
            </a:r>
            <a:r>
              <a:rPr lang="en-US" altLang="ko-KR" sz="1800" dirty="0" smtClean="0"/>
              <a:t>: F/Ph = 1.0~2.5, </a:t>
            </a:r>
            <a:r>
              <a:rPr lang="ko-KR" altLang="en-US" sz="1800" dirty="0" smtClean="0"/>
              <a:t>염기성 촉매</a:t>
            </a:r>
            <a:r>
              <a:rPr lang="en-US" altLang="ko-KR" sz="1800" dirty="0" smtClean="0"/>
              <a:t>, MW = 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200~300, </a:t>
            </a:r>
            <a:r>
              <a:rPr lang="ko-KR" altLang="en-US" sz="1800" dirty="0" smtClean="0"/>
              <a:t>점성의 </a:t>
            </a:r>
            <a:r>
              <a:rPr lang="ko-KR" altLang="en-US" sz="1800" dirty="0" err="1" smtClean="0"/>
              <a:t>액상물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접착용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페놀수지는 첨가물 </a:t>
            </a:r>
            <a:r>
              <a:rPr lang="en-US" altLang="ko-KR" sz="1800" dirty="0" smtClean="0"/>
              <a:t>(filler, </a:t>
            </a:r>
            <a:r>
              <a:rPr lang="ko-KR" altLang="en-US" sz="1800" dirty="0" smtClean="0"/>
              <a:t>종이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나무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같이 가열 압축시켜 성형하고 삼차원 구조의 불융불용의 </a:t>
            </a:r>
            <a:r>
              <a:rPr lang="ko-KR" altLang="en-US" sz="1800" dirty="0" err="1" smtClean="0"/>
              <a:t>성형물이</a:t>
            </a:r>
            <a:r>
              <a:rPr lang="ko-KR" altLang="en-US" sz="1800" dirty="0" smtClean="0"/>
              <a:t> 됨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페놀수지</a:t>
            </a:r>
            <a:endParaRPr lang="en-US" altLang="ko-K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4295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1552</TotalTime>
  <Words>819</Words>
  <Application>Microsoft Office PowerPoint</Application>
  <PresentationFormat>화면 슬라이드 쇼(4:3)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점과 선</vt:lpstr>
      <vt:lpstr>고분자 합성</vt:lpstr>
      <vt:lpstr>중합반응기구에 의한 분류</vt:lpstr>
      <vt:lpstr>중합반응기구에 의한 분류</vt:lpstr>
      <vt:lpstr>단계중합 - 중축합</vt:lpstr>
      <vt:lpstr>단계중합 - 중축합</vt:lpstr>
      <vt:lpstr>단계중합 - 중부가</vt:lpstr>
      <vt:lpstr>단계중합 - 중부가</vt:lpstr>
      <vt:lpstr>단계중합 - 부가축합</vt:lpstr>
      <vt:lpstr>단계중합 - 부가축합</vt:lpstr>
      <vt:lpstr>단계중합 - 부가축합</vt:lpstr>
      <vt:lpstr>연쇄중합 (chain polymerization)</vt:lpstr>
      <vt:lpstr>연쇄중합 (chain polymerization)</vt:lpstr>
      <vt:lpstr>연쇄중합 (chain polymerization)</vt:lpstr>
      <vt:lpstr>라디칼공중합</vt:lpstr>
      <vt:lpstr>이온중합</vt:lpstr>
      <vt:lpstr>이온중합</vt:lpstr>
      <vt:lpstr>개환중합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55</cp:revision>
  <dcterms:created xsi:type="dcterms:W3CDTF">2005-09-01T06:05:51Z</dcterms:created>
  <dcterms:modified xsi:type="dcterms:W3CDTF">2012-09-15T07:13:26Z</dcterms:modified>
</cp:coreProperties>
</file>