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5" r:id="rId3"/>
    <p:sldId id="263" r:id="rId4"/>
    <p:sldId id="264" r:id="rId5"/>
    <p:sldId id="276" r:id="rId6"/>
    <p:sldId id="265" r:id="rId7"/>
    <p:sldId id="269" r:id="rId8"/>
    <p:sldId id="277" r:id="rId9"/>
    <p:sldId id="270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41068-0D88-4397-863A-C01738511BB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A3B8F2-FEEF-4D71-9759-DBDC63A8FFD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F8DE1D-7B39-4F09-BE29-435F19F8471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DD076A-D526-46A1-9AC9-F0E29FA2C49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E25266-CBC4-4C9E-A60B-AA9863B0BFA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0D4A13-5F82-4772-8AD0-E6B68AC1AD1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C318BE-C7FF-41B5-8E19-926EFD8EE7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A6CA1-A9EC-4AFB-9DD5-797452129DB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B4CD37-2F27-4A50-BB05-85AC7B2CC14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6CB795-F63F-4437-9EF1-93F5DE85AB6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44950-986F-433F-9D64-131087B4B44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ED038B9-54B8-438B-8E42-23754550F18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천연도료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옻나무는 중앙아시아 고원지대가 원산지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옻나무의 껍질은 초기에 회백색이며 광택이 있으나 후에 세로로 쪼개지는데 이때 껍질에서 이생작용에 의해 형성 발육하는 옻액구를 가짐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껍질에 상처를 내어 옻액을 채취하며 이 액은 백색의 점성을 지닌 액체이며 공기와 접촉을 하면 갈색으로 변색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옻액의 주성분은 </a:t>
            </a:r>
            <a:r>
              <a:rPr lang="en-US" altLang="ko-KR" sz="1800"/>
              <a:t>urushiol (</a:t>
            </a:r>
            <a:r>
              <a:rPr lang="ko-KR" altLang="en-US" sz="1800"/>
              <a:t>페놀성 물질로 전체의 </a:t>
            </a:r>
            <a:r>
              <a:rPr lang="en-US" altLang="ko-KR" sz="1800"/>
              <a:t>60~80% </a:t>
            </a:r>
            <a:r>
              <a:rPr lang="ko-KR" altLang="en-US" sz="1800"/>
              <a:t>차지</a:t>
            </a:r>
            <a:r>
              <a:rPr lang="en-US" altLang="ko-KR" sz="1800"/>
              <a:t>)</a:t>
            </a:r>
            <a:r>
              <a:rPr lang="ko-KR" altLang="en-US" sz="1800"/>
              <a:t>이며 고무질</a:t>
            </a:r>
            <a:r>
              <a:rPr lang="en-US" altLang="ko-KR" sz="1800"/>
              <a:t>, </a:t>
            </a:r>
            <a:r>
              <a:rPr lang="ko-KR" altLang="en-US" sz="1800"/>
              <a:t>함질소물질</a:t>
            </a:r>
            <a:r>
              <a:rPr lang="en-US" altLang="ko-KR" sz="1800"/>
              <a:t>, </a:t>
            </a:r>
            <a:r>
              <a:rPr lang="ko-KR" altLang="en-US" sz="1800"/>
              <a:t>수분도 함유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내구력이 필요한 모든 기물에 사용되었으며 이를 기초로 칠기문화가 형성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채취법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살목채취법</a:t>
            </a:r>
            <a:r>
              <a:rPr lang="en-US" altLang="ko-KR" sz="1800"/>
              <a:t>:</a:t>
            </a:r>
            <a:r>
              <a:rPr lang="ko-KR" altLang="en-US" sz="1800"/>
              <a:t>옻액을 채취하는 그 해에 나무전체 옻액을 빼놓고 벌채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생채취법</a:t>
            </a:r>
            <a:r>
              <a:rPr lang="en-US" altLang="ko-KR" sz="1800"/>
              <a:t>: </a:t>
            </a:r>
            <a:r>
              <a:rPr lang="ko-KR" altLang="en-US" sz="1800"/>
              <a:t>옻을 채취하면서 나무를 고사시키지 않고 적당히 채취하면서 또는 격년제로 채취하여 완전히 옻나무의 기능을 회복시키게 하는 방법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쌍긁기법</a:t>
            </a:r>
            <a:r>
              <a:rPr lang="en-US" altLang="ko-KR" sz="1800"/>
              <a:t>: </a:t>
            </a:r>
            <a:r>
              <a:rPr lang="ko-KR" altLang="en-US" sz="1800"/>
              <a:t>살목채취법과 유사하나 흠을 상하양쪽으로 수평하게 줄을 그어 흠을 내는 방법이며 한여름인 점이 살목채취법과 차이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화칠</a:t>
            </a:r>
            <a:r>
              <a:rPr lang="en-US" altLang="ko-KR" sz="1800"/>
              <a:t>: </a:t>
            </a:r>
            <a:r>
              <a:rPr lang="ko-KR" altLang="en-US" sz="1800"/>
              <a:t>한국 고유의 채취법으로 어린나무 </a:t>
            </a:r>
            <a:r>
              <a:rPr lang="en-US" altLang="ko-KR" sz="1800"/>
              <a:t>(4~5</a:t>
            </a:r>
            <a:r>
              <a:rPr lang="ko-KR" altLang="en-US" sz="1800"/>
              <a:t>년</a:t>
            </a:r>
            <a:r>
              <a:rPr lang="en-US" altLang="ko-KR" sz="1800"/>
              <a:t>)</a:t>
            </a:r>
            <a:r>
              <a:rPr lang="ko-KR" altLang="en-US" sz="1800"/>
              <a:t>를 벌채하여 물에 담근 후 끓여 채취하는 방법으로 품질이 약간 저하되는게 단점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고광택 투명옻</a:t>
            </a:r>
            <a:r>
              <a:rPr lang="en-US" altLang="ko-KR" sz="1800"/>
              <a:t>: </a:t>
            </a:r>
            <a:r>
              <a:rPr lang="ko-KR" altLang="en-US" sz="1800"/>
              <a:t>투명도가 높은데 양호한 생옻을 선택하여 고무질을 고르게 분산시켜 정제옻의 건조피막에 광택과 살오름성을 부여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투명 납색옻</a:t>
            </a:r>
            <a:r>
              <a:rPr lang="en-US" altLang="ko-KR" sz="1800"/>
              <a:t>: </a:t>
            </a:r>
            <a:r>
              <a:rPr lang="ko-KR" altLang="en-US" sz="1800"/>
              <a:t>양질과 저질의 옻을 적당히 배합하여 교반한 후 정제작업을 하고 건성유 또는 수지</a:t>
            </a:r>
            <a:r>
              <a:rPr lang="en-US" altLang="ko-KR" sz="1800"/>
              <a:t>, </a:t>
            </a:r>
            <a:r>
              <a:rPr lang="ko-KR" altLang="en-US" sz="1800"/>
              <a:t>보조제의 분량을 적절히 첨가하면서 유분의 양을 줄여 납색을 띠게 제조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흑옻</a:t>
            </a:r>
            <a:r>
              <a:rPr lang="en-US" altLang="ko-KR" sz="1800"/>
              <a:t>: </a:t>
            </a:r>
            <a:r>
              <a:rPr lang="ko-KR" altLang="en-US" sz="1800"/>
              <a:t>옻 자체의 색이 흑색이 아니며 옻을 검게하는 철</a:t>
            </a:r>
            <a:r>
              <a:rPr lang="en-US" altLang="ko-KR" sz="1800"/>
              <a:t>, </a:t>
            </a:r>
            <a:r>
              <a:rPr lang="ko-KR" altLang="en-US" sz="1800"/>
              <a:t>구리</a:t>
            </a:r>
            <a:r>
              <a:rPr lang="en-US" altLang="ko-KR" sz="1800"/>
              <a:t>, </a:t>
            </a:r>
            <a:r>
              <a:rPr lang="ko-KR" altLang="en-US" sz="1800"/>
              <a:t>알루미늄 등의 금속과 </a:t>
            </a:r>
            <a:r>
              <a:rPr lang="en-US" altLang="ko-KR" sz="1800"/>
              <a:t>urushiol</a:t>
            </a:r>
            <a:r>
              <a:rPr lang="ko-KR" altLang="en-US" sz="1800"/>
              <a:t>이 반응하여 변색 된 옻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생칠</a:t>
            </a:r>
            <a:r>
              <a:rPr lang="en-US" altLang="ko-KR" sz="1800"/>
              <a:t>: </a:t>
            </a:r>
            <a:r>
              <a:rPr lang="ko-KR" altLang="en-US" sz="1800"/>
              <a:t>옻나무에서 채취한 회백색의 수액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정제칠</a:t>
            </a:r>
            <a:r>
              <a:rPr lang="en-US" altLang="ko-KR" sz="1800"/>
              <a:t>: </a:t>
            </a:r>
            <a:r>
              <a:rPr lang="ko-KR" altLang="en-US" sz="1800"/>
              <a:t>생칠을 화학적으로 가공 처리한 것으로 흑칠</a:t>
            </a:r>
            <a:r>
              <a:rPr lang="en-US" altLang="ko-KR" sz="1800"/>
              <a:t>, </a:t>
            </a:r>
            <a:r>
              <a:rPr lang="ko-KR" altLang="en-US" sz="1800"/>
              <a:t>투명칠</a:t>
            </a:r>
            <a:r>
              <a:rPr lang="en-US" altLang="ko-KR" sz="1800"/>
              <a:t>, </a:t>
            </a:r>
            <a:r>
              <a:rPr lang="ko-KR" altLang="en-US" sz="1800"/>
              <a:t>색칠로 다시 구분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건조방법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소량의 밀랍</a:t>
            </a:r>
            <a:r>
              <a:rPr lang="en-US" altLang="ko-KR" sz="1800"/>
              <a:t>, </a:t>
            </a:r>
            <a:r>
              <a:rPr lang="ko-KR" altLang="en-US" sz="1800"/>
              <a:t>주정</a:t>
            </a:r>
            <a:r>
              <a:rPr lang="en-US" altLang="ko-KR" sz="1800"/>
              <a:t>, </a:t>
            </a:r>
            <a:r>
              <a:rPr lang="ko-KR" altLang="en-US" sz="1800"/>
              <a:t>글리세린</a:t>
            </a:r>
            <a:r>
              <a:rPr lang="en-US" altLang="ko-KR" sz="1800"/>
              <a:t>, </a:t>
            </a:r>
            <a:r>
              <a:rPr lang="ko-KR" altLang="en-US" sz="1800"/>
              <a:t>봉밀콩즙을 가하는 것이 전통적인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상온경화</a:t>
            </a:r>
            <a:r>
              <a:rPr lang="en-US" altLang="ko-KR" sz="1800"/>
              <a:t>: </a:t>
            </a:r>
            <a:r>
              <a:rPr lang="ko-KR" altLang="en-US" sz="1800"/>
              <a:t>옻액의 </a:t>
            </a:r>
            <a:r>
              <a:rPr lang="en-US" altLang="ko-KR" sz="1800"/>
              <a:t>laccase</a:t>
            </a:r>
            <a:r>
              <a:rPr lang="ko-KR" altLang="en-US" sz="1800"/>
              <a:t>의 산화중합으로 경화하며 습도는 </a:t>
            </a:r>
            <a:r>
              <a:rPr lang="en-US" altLang="ko-KR" sz="1800"/>
              <a:t>75~85%</a:t>
            </a:r>
            <a:r>
              <a:rPr lang="ko-KR" altLang="en-US" sz="1800"/>
              <a:t>가 적당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고온경화</a:t>
            </a:r>
            <a:r>
              <a:rPr lang="en-US" altLang="ko-KR" sz="1800"/>
              <a:t>: laccase</a:t>
            </a:r>
            <a:r>
              <a:rPr lang="ko-KR" altLang="en-US" sz="1800"/>
              <a:t>이 경화에 관여하지 않고 </a:t>
            </a:r>
            <a:r>
              <a:rPr lang="en-US" altLang="ko-KR" sz="1800"/>
              <a:t>urushiol</a:t>
            </a:r>
            <a:r>
              <a:rPr lang="ko-KR" altLang="en-US" sz="1800"/>
              <a:t>이 직접 산소와 열에 의해 경화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</a:t>
            </a:r>
            <a:r>
              <a:rPr lang="ko-KR" altLang="en-US" sz="1600"/>
              <a:t>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로진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소나무에 상처를 내어 수액을 모아서 증기로 증유하여 얻어진 송진을 가공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정제하여 얻어진 것을 고무로진이라 히며 황색에서 갈색이 있음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 로진은 아미에틴산을 수지산의 혼합물인 유용성 페놀수지</a:t>
            </a:r>
            <a:r>
              <a:rPr lang="en-US" altLang="ko-KR" sz="1800"/>
              <a:t>, </a:t>
            </a:r>
            <a:r>
              <a:rPr lang="ko-KR" altLang="en-US" sz="1800"/>
              <a:t>에스테르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고무의 제조에 사용되는 외에 석탄</a:t>
            </a:r>
            <a:r>
              <a:rPr lang="en-US" altLang="ko-KR" sz="1800"/>
              <a:t>, </a:t>
            </a:r>
            <a:r>
              <a:rPr lang="ko-KR" altLang="en-US" sz="1800"/>
              <a:t>산화아연 등으로 처리하여 경화로진을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제조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댐머 </a:t>
            </a:r>
            <a:r>
              <a:rPr lang="en-US" altLang="ko-KR" sz="2000" b="1"/>
              <a:t>(dammer)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남방산의 식물에서 채취하며 담색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 용제에 녹이면 담색 바니쉬 또는 에나멜로 제조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래커로 사용하려면 용제에 녹여서 알코올을 가하여 탈납 후 사용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코팔 </a:t>
            </a:r>
            <a:r>
              <a:rPr lang="en-US" altLang="ko-KR" sz="2000" b="1"/>
              <a:t>(copal)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천연수지 중에 가장 경질이며 수지액이 땅속에 뭍어 희석상태가 된 것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아프리카 및 남방에서 산출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기름이나 석유계 용제에 잘 용해가 되지 않아 </a:t>
            </a:r>
            <a:r>
              <a:rPr lang="en-US" altLang="ko-KR" sz="1800"/>
              <a:t>300~360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</a:t>
            </a:r>
            <a:r>
              <a:rPr lang="ko-KR" altLang="en-US" sz="1800"/>
              <a:t>로 가열하면 분해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유출되어 유용성이 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셀락 </a:t>
            </a:r>
            <a:r>
              <a:rPr lang="en-US" altLang="ko-KR" sz="2000" b="1"/>
              <a:t>(shellac)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수목에 부착하여 기생하는 혼충의 분비물을 정제한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인도</a:t>
            </a:r>
            <a:r>
              <a:rPr lang="en-US" altLang="ko-KR" sz="1800"/>
              <a:t>, </a:t>
            </a:r>
            <a:r>
              <a:rPr lang="ko-KR" altLang="en-US" sz="1800"/>
              <a:t>동남아시아에서 산출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나무에 그대로 부착한 것은 스틸락 </a:t>
            </a:r>
            <a:r>
              <a:rPr lang="en-US" altLang="ko-KR" sz="1800"/>
              <a:t>(styllac)</a:t>
            </a:r>
            <a:r>
              <a:rPr lang="ko-KR" altLang="en-US" sz="1800"/>
              <a:t>이라 하고 조제한 것은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시이틀락 </a:t>
            </a:r>
            <a:r>
              <a:rPr lang="en-US" altLang="ko-KR" sz="1800"/>
              <a:t>(sheetllac)</a:t>
            </a:r>
            <a:r>
              <a:rPr lang="ko-KR" altLang="en-US" sz="1800"/>
              <a:t>이라 함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알코올</a:t>
            </a:r>
            <a:r>
              <a:rPr lang="en-US" altLang="ko-KR" sz="1800"/>
              <a:t>, </a:t>
            </a:r>
            <a:r>
              <a:rPr lang="ko-KR" altLang="en-US" sz="1800"/>
              <a:t>케톤</a:t>
            </a:r>
            <a:r>
              <a:rPr lang="en-US" altLang="ko-KR" sz="1800"/>
              <a:t>, </a:t>
            </a:r>
            <a:r>
              <a:rPr lang="ko-KR" altLang="en-US" sz="1800"/>
              <a:t>에스테르계의 용제 녹인 것을 락니스 </a:t>
            </a:r>
            <a:r>
              <a:rPr lang="en-US" altLang="ko-KR" sz="1800"/>
              <a:t>(llacnish)</a:t>
            </a:r>
            <a:r>
              <a:rPr lang="ko-KR" altLang="en-US" sz="1800"/>
              <a:t>라 하며 옹이</a:t>
            </a:r>
            <a:r>
              <a:rPr lang="en-US" altLang="ko-KR" sz="1800"/>
              <a:t>,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   </a:t>
            </a:r>
            <a:r>
              <a:rPr lang="ko-KR" altLang="en-US" sz="1800"/>
              <a:t>목공가구의 도료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황갈색의 셀락을 소오다회 용액에 녹여서 표백한 것을 백락으로 사용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천연도료는 무공해</a:t>
            </a:r>
            <a:r>
              <a:rPr lang="en-US" altLang="ko-KR" sz="1800"/>
              <a:t>, </a:t>
            </a:r>
            <a:r>
              <a:rPr lang="ko-KR" altLang="en-US" sz="1800"/>
              <a:t>무독성</a:t>
            </a:r>
            <a:r>
              <a:rPr lang="en-US" altLang="ko-KR" sz="1800"/>
              <a:t>, </a:t>
            </a:r>
            <a:r>
              <a:rPr lang="ko-KR" altLang="en-US" sz="1800"/>
              <a:t>환경친화적 도료로 아마인유</a:t>
            </a:r>
            <a:r>
              <a:rPr lang="en-US" altLang="ko-KR" sz="1800"/>
              <a:t>, </a:t>
            </a:r>
            <a:r>
              <a:rPr lang="ko-KR" altLang="en-US" sz="1800"/>
              <a:t>오동나무유 등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   식물에서 추출한 무공해 천연원료를 이용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환경친화적 도료로 강도가 높고 내구성이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부피 고형분의 함유량이 일반 도료의 두배이므로 넓은 면적을 도포할 수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정전기를 일으키지 않고 천연 향기를 발산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일반도료에 비해 다소 길다는 단점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천연도료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4061</TotalTime>
  <Words>644</Words>
  <Application>Microsoft Office PowerPoint</Application>
  <PresentationFormat>화면 슬라이드 쇼(4:3)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천연도료</vt:lpstr>
      <vt:lpstr>옻칠도료</vt:lpstr>
      <vt:lpstr>옻칠도료</vt:lpstr>
      <vt:lpstr>옻칠도료</vt:lpstr>
      <vt:lpstr>옻칠도료</vt:lpstr>
      <vt:lpstr>옻칠도료</vt:lpstr>
      <vt:lpstr>식물성 천연수지도료</vt:lpstr>
      <vt:lpstr>식물성 천연수지도료</vt:lpstr>
      <vt:lpstr>천연도료 – 식물성 천연수지도료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67</cp:revision>
  <dcterms:created xsi:type="dcterms:W3CDTF">2005-09-01T06:05:51Z</dcterms:created>
  <dcterms:modified xsi:type="dcterms:W3CDTF">2012-11-02T17:17:15Z</dcterms:modified>
</cp:coreProperties>
</file>