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12" r:id="rId1"/>
  </p:sldMasterIdLst>
  <p:notesMasterIdLst>
    <p:notesMasterId r:id="rId27"/>
  </p:notesMasterIdLst>
  <p:sldIdLst>
    <p:sldId id="256" r:id="rId2"/>
    <p:sldId id="288" r:id="rId3"/>
    <p:sldId id="258" r:id="rId4"/>
    <p:sldId id="257" r:id="rId5"/>
    <p:sldId id="260" r:id="rId6"/>
    <p:sldId id="284" r:id="rId7"/>
    <p:sldId id="278" r:id="rId8"/>
    <p:sldId id="261" r:id="rId9"/>
    <p:sldId id="279" r:id="rId10"/>
    <p:sldId id="268" r:id="rId11"/>
    <p:sldId id="277" r:id="rId12"/>
    <p:sldId id="285" r:id="rId13"/>
    <p:sldId id="272" r:id="rId14"/>
    <p:sldId id="286" r:id="rId15"/>
    <p:sldId id="273" r:id="rId16"/>
    <p:sldId id="287" r:id="rId17"/>
    <p:sldId id="274" r:id="rId18"/>
    <p:sldId id="270" r:id="rId19"/>
    <p:sldId id="262" r:id="rId20"/>
    <p:sldId id="263" r:id="rId21"/>
    <p:sldId id="264" r:id="rId22"/>
    <p:sldId id="281" r:id="rId23"/>
    <p:sldId id="282" r:id="rId24"/>
    <p:sldId id="289" r:id="rId25"/>
    <p:sldId id="283" r:id="rId2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044A27-3322-4743-B1C4-A7D2FD643251}" type="datetimeFigureOut">
              <a:rPr lang="ko-KR" altLang="en-US" smtClean="0"/>
              <a:pPr/>
              <a:t>2011-12-07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0E418E-C984-4FC5-9B53-A77E118DBF6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E418E-C984-4FC5-9B53-A77E118DBF60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각 삼각형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제목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7" name="부제목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grpSp>
        <p:nvGrpSpPr>
          <p:cNvPr id="2" name="그룹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자유형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자유형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자유형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직선 연결선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날짜 개체 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BB24CDD-D52C-4A7F-99C4-91F5BFC31636}" type="datetimeFigureOut">
              <a:rPr lang="ko-KR" altLang="en-US" smtClean="0"/>
              <a:pPr/>
              <a:t>2011-12-07</a:t>
            </a:fld>
            <a:endParaRPr lang="ko-KR" altLang="en-US"/>
          </a:p>
        </p:txBody>
      </p:sp>
      <p:sp>
        <p:nvSpPr>
          <p:cNvPr id="19" name="바닥글 개체 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27" name="슬라이드 번호 개체 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674D441-1602-4466-AD3B-39303B3A3BC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B24CDD-D52C-4A7F-99C4-91F5BFC31636}" type="datetimeFigureOut">
              <a:rPr lang="ko-KR" altLang="en-US" smtClean="0"/>
              <a:pPr/>
              <a:t>2011-12-07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74D441-1602-4466-AD3B-39303B3A3BC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B24CDD-D52C-4A7F-99C4-91F5BFC31636}" type="datetimeFigureOut">
              <a:rPr lang="ko-KR" altLang="en-US" smtClean="0"/>
              <a:pPr/>
              <a:t>2011-12-07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74D441-1602-4466-AD3B-39303B3A3BC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B24CDD-D52C-4A7F-99C4-91F5BFC31636}" type="datetimeFigureOut">
              <a:rPr lang="ko-KR" altLang="en-US" smtClean="0"/>
              <a:pPr/>
              <a:t>2011-12-07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74D441-1602-4466-AD3B-39303B3A3BC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B24CDD-D52C-4A7F-99C4-91F5BFC31636}" type="datetimeFigureOut">
              <a:rPr lang="ko-KR" altLang="en-US" smtClean="0"/>
              <a:pPr/>
              <a:t>2011-12-07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74D441-1602-4466-AD3B-39303B3A3BC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7" name="갈매기형 수장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갈매기형 수장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B24CDD-D52C-4A7F-99C4-91F5BFC31636}" type="datetimeFigureOut">
              <a:rPr lang="ko-KR" altLang="en-US" smtClean="0"/>
              <a:pPr/>
              <a:t>2011-12-07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74D441-1602-4466-AD3B-39303B3A3BC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제목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B24CDD-D52C-4A7F-99C4-91F5BFC31636}" type="datetimeFigureOut">
              <a:rPr lang="ko-KR" altLang="en-US" smtClean="0"/>
              <a:pPr/>
              <a:t>2011-12-07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74D441-1602-4466-AD3B-39303B3A3BC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B24CDD-D52C-4A7F-99C4-91F5BFC31636}" type="datetimeFigureOut">
              <a:rPr lang="ko-KR" altLang="en-US" smtClean="0"/>
              <a:pPr/>
              <a:t>2011-12-07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74D441-1602-4466-AD3B-39303B3A3BC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6" name="제목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B24CDD-D52C-4A7F-99C4-91F5BFC31636}" type="datetimeFigureOut">
              <a:rPr lang="ko-KR" altLang="en-US" smtClean="0"/>
              <a:pPr/>
              <a:t>2011-12-07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74D441-1602-4466-AD3B-39303B3A3BC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BB24CDD-D52C-4A7F-99C4-91F5BFC31636}" type="datetimeFigureOut">
              <a:rPr lang="ko-KR" altLang="en-US" smtClean="0"/>
              <a:pPr/>
              <a:t>2011-12-07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74D441-1602-4466-AD3B-39303B3A3BC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BB24CDD-D52C-4A7F-99C4-91F5BFC31636}" type="datetimeFigureOut">
              <a:rPr lang="ko-KR" altLang="en-US" smtClean="0"/>
              <a:pPr/>
              <a:t>2011-12-07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674D441-1602-4466-AD3B-39303B3A3BC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8" name="자유형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자유형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직각 삼각형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직선 연결선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갈매기형 수장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갈매기형 수장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자유형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자유형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직각 삼각형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직선 연결선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제목 개체 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0" name="텍스트 개체 틀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0" name="날짜 개체 틀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BB24CDD-D52C-4A7F-99C4-91F5BFC31636}" type="datetimeFigureOut">
              <a:rPr lang="ko-KR" altLang="en-US" smtClean="0"/>
              <a:pPr/>
              <a:t>2011-12-07</a:t>
            </a:fld>
            <a:endParaRPr lang="ko-KR" altLang="en-US"/>
          </a:p>
        </p:txBody>
      </p:sp>
      <p:sp>
        <p:nvSpPr>
          <p:cNvPr id="22" name="바닥글 개체 틀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18" name="슬라이드 번호 개체 틀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674D441-1602-4466-AD3B-39303B3A3BC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3" r:id="rId1"/>
    <p:sldLayoutId id="2147484214" r:id="rId2"/>
    <p:sldLayoutId id="2147484215" r:id="rId3"/>
    <p:sldLayoutId id="2147484216" r:id="rId4"/>
    <p:sldLayoutId id="2147484217" r:id="rId5"/>
    <p:sldLayoutId id="2147484218" r:id="rId6"/>
    <p:sldLayoutId id="2147484219" r:id="rId7"/>
    <p:sldLayoutId id="2147484220" r:id="rId8"/>
    <p:sldLayoutId id="2147484221" r:id="rId9"/>
    <p:sldLayoutId id="2147484222" r:id="rId10"/>
    <p:sldLayoutId id="2147484223" r:id="rId11"/>
  </p:sldLayoutIdLst>
  <p:txStyles>
    <p:titleStyle>
      <a:lvl1pPr algn="l" rtl="0" eaLnBrk="1" latinLnBrk="1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1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1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1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1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1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899592" y="188640"/>
            <a:ext cx="6768752" cy="2301240"/>
          </a:xfrm>
        </p:spPr>
        <p:txBody>
          <a:bodyPr>
            <a:normAutofit/>
          </a:bodyPr>
          <a:lstStyle/>
          <a:p>
            <a:r>
              <a:rPr lang="ko-KR" altLang="en-US" sz="6000" dirty="0" smtClean="0"/>
              <a:t>의료용 생체 접착제</a:t>
            </a:r>
            <a:endParaRPr lang="ko-KR" altLang="en-US" sz="6000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259632" y="3789040"/>
            <a:ext cx="6480048" cy="1752600"/>
          </a:xfrm>
        </p:spPr>
        <p:txBody>
          <a:bodyPr>
            <a:normAutofit/>
          </a:bodyPr>
          <a:lstStyle/>
          <a:p>
            <a:r>
              <a:rPr lang="en-US" altLang="ko-KR" sz="3600" dirty="0" smtClean="0">
                <a:solidFill>
                  <a:schemeClr val="tx1"/>
                </a:solidFill>
                <a:latin typeface="+mj-ea"/>
                <a:ea typeface="+mj-ea"/>
              </a:rPr>
              <a:t>4</a:t>
            </a:r>
            <a:r>
              <a:rPr lang="ko-KR" altLang="en-US" sz="3600" dirty="0" smtClean="0">
                <a:solidFill>
                  <a:schemeClr val="tx1"/>
                </a:solidFill>
                <a:latin typeface="+mj-ea"/>
                <a:ea typeface="+mj-ea"/>
              </a:rPr>
              <a:t>조</a:t>
            </a:r>
            <a:endParaRPr lang="en-US" altLang="ko-KR" sz="3600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r>
              <a:rPr lang="ko-KR" altLang="en-US" sz="3600" dirty="0" smtClean="0">
                <a:solidFill>
                  <a:schemeClr val="tx1"/>
                </a:solidFill>
                <a:latin typeface="+mj-ea"/>
                <a:ea typeface="+mj-ea"/>
              </a:rPr>
              <a:t>신경</a:t>
            </a:r>
            <a:r>
              <a:rPr lang="ko-KR" altLang="en-US" sz="3600" dirty="0">
                <a:solidFill>
                  <a:schemeClr val="tx1"/>
                </a:solidFill>
                <a:latin typeface="+mj-ea"/>
                <a:ea typeface="+mj-ea"/>
              </a:rPr>
              <a:t>희 </a:t>
            </a:r>
            <a:r>
              <a:rPr lang="ko-KR" altLang="en-US" sz="3600" dirty="0" err="1" smtClean="0">
                <a:solidFill>
                  <a:schemeClr val="tx1"/>
                </a:solidFill>
                <a:latin typeface="+mj-ea"/>
                <a:ea typeface="+mj-ea"/>
              </a:rPr>
              <a:t>박미린</a:t>
            </a:r>
            <a:r>
              <a:rPr lang="ko-KR" altLang="en-US" sz="3600" dirty="0" smtClean="0">
                <a:solidFill>
                  <a:schemeClr val="tx1"/>
                </a:solidFill>
                <a:latin typeface="+mj-ea"/>
                <a:ea typeface="+mj-ea"/>
              </a:rPr>
              <a:t> 서진혁 이상철</a:t>
            </a:r>
            <a:endParaRPr lang="en-US" altLang="ko-KR" sz="3600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67544" y="836712"/>
            <a:ext cx="7467600" cy="4896544"/>
          </a:xfrm>
        </p:spPr>
        <p:txBody>
          <a:bodyPr>
            <a:normAutofit/>
          </a:bodyPr>
          <a:lstStyle/>
          <a:p>
            <a:endParaRPr lang="en-US" altLang="ko-KR" dirty="0" smtClean="0"/>
          </a:p>
          <a:p>
            <a:r>
              <a:rPr lang="ko-KR" altLang="en-US" sz="3600" dirty="0" err="1" smtClean="0"/>
              <a:t>시아노아크릴레이트계</a:t>
            </a:r>
            <a:endParaRPr lang="en-US" altLang="ko-KR" sz="3600" dirty="0" smtClean="0"/>
          </a:p>
          <a:p>
            <a:endParaRPr lang="en-US" altLang="ko-KR" sz="3600" dirty="0" smtClean="0"/>
          </a:p>
          <a:p>
            <a:r>
              <a:rPr lang="ko-KR" altLang="en-US" sz="3600" dirty="0" err="1" smtClean="0"/>
              <a:t>피브린계</a:t>
            </a:r>
            <a:endParaRPr lang="en-US" altLang="ko-KR" sz="3600" dirty="0" smtClean="0"/>
          </a:p>
          <a:p>
            <a:endParaRPr lang="en-US" altLang="ko-KR" sz="3600" dirty="0"/>
          </a:p>
          <a:p>
            <a:r>
              <a:rPr lang="ko-KR" altLang="en-US" sz="3600" dirty="0" err="1" smtClean="0"/>
              <a:t>젤라틴계</a:t>
            </a:r>
            <a:endParaRPr lang="en-US" altLang="ko-KR" sz="3600" dirty="0" smtClean="0"/>
          </a:p>
          <a:p>
            <a:endParaRPr lang="en-US" altLang="ko-KR" sz="3600" dirty="0" smtClean="0"/>
          </a:p>
          <a:p>
            <a:r>
              <a:rPr lang="ko-KR" altLang="en-US" sz="3600" dirty="0" err="1" smtClean="0"/>
              <a:t>폴리우레탄계</a:t>
            </a:r>
            <a:endParaRPr lang="ko-KR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95536" y="1412776"/>
            <a:ext cx="7467600" cy="5257800"/>
          </a:xfrm>
        </p:spPr>
        <p:txBody>
          <a:bodyPr>
            <a:normAutofit/>
          </a:bodyPr>
          <a:lstStyle/>
          <a:p>
            <a:r>
              <a:rPr lang="ko-KR" altLang="en-US" dirty="0" smtClean="0"/>
              <a:t>가정용  약 </a:t>
            </a:r>
            <a:r>
              <a:rPr lang="en-US" altLang="ko-KR" dirty="0" smtClean="0"/>
              <a:t>20%, </a:t>
            </a:r>
            <a:r>
              <a:rPr lang="ko-KR" altLang="en-US" dirty="0" smtClean="0"/>
              <a:t>공업용 약 </a:t>
            </a:r>
            <a:r>
              <a:rPr lang="en-US" altLang="ko-KR" dirty="0" smtClean="0"/>
              <a:t>75%</a:t>
            </a:r>
          </a:p>
          <a:p>
            <a:endParaRPr lang="en-US" altLang="ko-KR" dirty="0" smtClean="0">
              <a:solidFill>
                <a:srgbClr val="FF0000"/>
              </a:solidFill>
            </a:endParaRPr>
          </a:p>
          <a:p>
            <a:r>
              <a:rPr lang="ko-KR" altLang="en-US" dirty="0" smtClean="0">
                <a:solidFill>
                  <a:srgbClr val="0070C0"/>
                </a:solidFill>
              </a:rPr>
              <a:t>의료용 전 세계적으로 </a:t>
            </a:r>
            <a:r>
              <a:rPr lang="en-US" altLang="ko-KR" dirty="0" smtClean="0">
                <a:solidFill>
                  <a:srgbClr val="0070C0"/>
                </a:solidFill>
              </a:rPr>
              <a:t>5% </a:t>
            </a:r>
            <a:r>
              <a:rPr lang="ko-KR" altLang="en-US" dirty="0" smtClean="0">
                <a:solidFill>
                  <a:srgbClr val="0070C0"/>
                </a:solidFill>
              </a:rPr>
              <a:t>이하</a:t>
            </a:r>
            <a:endParaRPr lang="en-US" altLang="ko-KR" dirty="0" smtClean="0">
              <a:solidFill>
                <a:srgbClr val="0070C0"/>
              </a:solidFill>
            </a:endParaRPr>
          </a:p>
          <a:p>
            <a:endParaRPr lang="en-US" altLang="ko-KR" dirty="0" smtClean="0"/>
          </a:p>
          <a:p>
            <a:r>
              <a:rPr lang="ko-KR" altLang="en-US" dirty="0" smtClean="0"/>
              <a:t>순간접착제와 성분이 유사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접착강도 크나 충격에 약하고 내열성</a:t>
            </a:r>
            <a:r>
              <a:rPr lang="en-US" altLang="ko-KR" dirty="0" smtClean="0"/>
              <a:t>, </a:t>
            </a:r>
            <a:r>
              <a:rPr lang="ko-KR" altLang="en-US" dirty="0" smtClean="0"/>
              <a:t>내수성이 떨어짐</a:t>
            </a: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r>
              <a:rPr lang="ko-KR" altLang="en-US" dirty="0" smtClean="0"/>
              <a:t>사용 후 자연 분해되지 않는 단점</a:t>
            </a:r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altLang="ko-KR" sz="4800" dirty="0" smtClean="0"/>
              <a:t/>
            </a:r>
            <a:br>
              <a:rPr lang="en-US" altLang="ko-KR" sz="4800" dirty="0" smtClean="0"/>
            </a:br>
            <a:r>
              <a:rPr lang="ko-KR" altLang="en-US" sz="4800" dirty="0" err="1" smtClean="0">
                <a:latin typeface="+mj-ea"/>
              </a:rPr>
              <a:t>시아노아크릴레이트계</a:t>
            </a:r>
            <a:r>
              <a:rPr lang="ko-KR" altLang="en-US" sz="4800" b="1" dirty="0" smtClean="0">
                <a:latin typeface="+mn-ea"/>
                <a:ea typeface="+mn-ea"/>
              </a:rPr>
              <a:t/>
            </a:r>
            <a:br>
              <a:rPr lang="ko-KR" altLang="en-US" sz="4800" b="1" dirty="0" smtClean="0">
                <a:latin typeface="+mn-ea"/>
                <a:ea typeface="+mn-ea"/>
              </a:rPr>
            </a:br>
            <a:endParaRPr lang="ko-KR" altLang="en-US" b="1" dirty="0"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ko-KR" altLang="en-US" sz="2800" dirty="0" smtClean="0"/>
              <a:t>상처의 외부에만 사용</a:t>
            </a:r>
            <a:endParaRPr lang="en-US" altLang="ko-KR" sz="2800" dirty="0" smtClean="0"/>
          </a:p>
          <a:p>
            <a:endParaRPr lang="en-US" altLang="ko-KR" sz="2800" dirty="0" smtClean="0"/>
          </a:p>
          <a:p>
            <a:r>
              <a:rPr lang="ko-KR" altLang="en-US" sz="2800" dirty="0" smtClean="0"/>
              <a:t>포름알데히드 발생→</a:t>
            </a:r>
            <a:r>
              <a:rPr lang="ko-KR" altLang="en-US" sz="2800" dirty="0" err="1" smtClean="0"/>
              <a:t>이소부틸</a:t>
            </a:r>
            <a:r>
              <a:rPr lang="en-US" altLang="ko-KR" sz="2800" dirty="0" smtClean="0"/>
              <a:t>, </a:t>
            </a:r>
            <a:r>
              <a:rPr lang="ko-KR" altLang="en-US" sz="2800" dirty="0" err="1" smtClean="0"/>
              <a:t>이소프로필</a:t>
            </a:r>
            <a:r>
              <a:rPr lang="en-US" altLang="ko-KR" sz="2800" dirty="0" smtClean="0"/>
              <a:t> </a:t>
            </a:r>
            <a:r>
              <a:rPr lang="ko-KR" altLang="en-US" sz="2800" dirty="0" smtClean="0"/>
              <a:t>등 바뀜</a:t>
            </a:r>
            <a:endParaRPr lang="en-US" altLang="ko-KR" sz="2800" dirty="0" smtClean="0"/>
          </a:p>
          <a:p>
            <a:endParaRPr lang="en-US" altLang="ko-KR" sz="2800" dirty="0" smtClean="0"/>
          </a:p>
          <a:p>
            <a:r>
              <a:rPr lang="ko-KR" altLang="en-US" sz="2800" dirty="0" smtClean="0"/>
              <a:t>초기에 주로 사용</a:t>
            </a:r>
            <a:r>
              <a:rPr lang="en-US" altLang="ko-KR" sz="2800" dirty="0" smtClean="0"/>
              <a:t>. </a:t>
            </a:r>
          </a:p>
          <a:p>
            <a:pPr>
              <a:buNone/>
            </a:pPr>
            <a:r>
              <a:rPr lang="en-US" altLang="ko-KR" sz="2800" dirty="0" smtClean="0"/>
              <a:t>    </a:t>
            </a:r>
            <a:r>
              <a:rPr lang="ko-KR" altLang="en-US" sz="2800" dirty="0" smtClean="0"/>
              <a:t>→조직 독성이 심해서 현재는 거의 사용 되지 않음</a:t>
            </a:r>
            <a:endParaRPr lang="en-US" altLang="ko-KR" sz="2800" dirty="0" smtClean="0"/>
          </a:p>
          <a:p>
            <a:endParaRPr lang="ko-KR" altLang="en-US" sz="2800" dirty="0" smtClean="0"/>
          </a:p>
          <a:p>
            <a:r>
              <a:rPr lang="en-US" altLang="ko-KR" sz="2800" dirty="0" smtClean="0"/>
              <a:t>n-</a:t>
            </a:r>
            <a:r>
              <a:rPr lang="ko-KR" altLang="en-US" sz="2800" dirty="0" smtClean="0"/>
              <a:t>부틸 </a:t>
            </a:r>
            <a:r>
              <a:rPr lang="ko-KR" altLang="en-US" sz="2800" dirty="0" err="1" smtClean="0"/>
              <a:t>시아노아크릴레이트가</a:t>
            </a:r>
            <a:r>
              <a:rPr lang="ko-KR" altLang="en-US" sz="2800" dirty="0" smtClean="0"/>
              <a:t>  미국을 제외한 다른 국가에서  부분적으로 사용</a:t>
            </a:r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67544" y="1340768"/>
            <a:ext cx="7992888" cy="468052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en-US" altLang="ko-KR" sz="11200" dirty="0" smtClean="0"/>
          </a:p>
          <a:p>
            <a:r>
              <a:rPr lang="ko-KR" altLang="en-US" sz="10800" dirty="0" err="1" smtClean="0"/>
              <a:t>트롬빈과</a:t>
            </a:r>
            <a:r>
              <a:rPr lang="ko-KR" altLang="en-US" sz="10800" dirty="0" smtClean="0"/>
              <a:t> </a:t>
            </a:r>
            <a:r>
              <a:rPr lang="ko-KR" altLang="en-US" sz="10800" dirty="0" err="1" smtClean="0"/>
              <a:t>피브리노겐이</a:t>
            </a:r>
            <a:r>
              <a:rPr lang="ko-KR" altLang="en-US" sz="10800" dirty="0" smtClean="0"/>
              <a:t> 피가 상처 등으로 공기에 노출 시 굳게 만드는 물질</a:t>
            </a:r>
            <a:endParaRPr lang="en-US" altLang="ko-KR" sz="10800" dirty="0" smtClean="0"/>
          </a:p>
          <a:p>
            <a:endParaRPr lang="ko-KR" altLang="en-US" sz="10800" dirty="0" smtClean="0"/>
          </a:p>
          <a:p>
            <a:r>
              <a:rPr lang="ko-KR" altLang="en-US" sz="10800" dirty="0" smtClean="0"/>
              <a:t>유럽 → 말초신경의 봉합</a:t>
            </a:r>
            <a:r>
              <a:rPr lang="en-US" altLang="ko-KR" sz="10800" dirty="0" smtClean="0"/>
              <a:t>, </a:t>
            </a:r>
            <a:r>
              <a:rPr lang="ko-KR" altLang="en-US" sz="10800" dirty="0" smtClean="0"/>
              <a:t>미소혈관의 봉합 등에 적용</a:t>
            </a:r>
            <a:endParaRPr lang="en-US" altLang="ko-KR" sz="10800" dirty="0" smtClean="0"/>
          </a:p>
          <a:p>
            <a:endParaRPr lang="en-US" altLang="ko-KR" sz="10800" dirty="0" smtClean="0"/>
          </a:p>
          <a:p>
            <a:r>
              <a:rPr lang="ko-KR" altLang="en-US" sz="10800" dirty="0" smtClean="0"/>
              <a:t>일본→ 수술용 접착제로 혈관 외과 영역</a:t>
            </a:r>
            <a:r>
              <a:rPr lang="en-US" altLang="ko-KR" sz="10800" dirty="0" smtClean="0"/>
              <a:t>,</a:t>
            </a:r>
            <a:r>
              <a:rPr lang="ko-KR" altLang="en-US" sz="10800" dirty="0" smtClean="0"/>
              <a:t>뇌신경 외과수술</a:t>
            </a:r>
            <a:r>
              <a:rPr lang="en-US" altLang="ko-KR" sz="10800" dirty="0" smtClean="0"/>
              <a:t>, </a:t>
            </a:r>
            <a:r>
              <a:rPr lang="ko-KR" altLang="en-US" sz="10800" dirty="0" smtClean="0"/>
              <a:t>뼈의 접착 등 정형외과 수술</a:t>
            </a:r>
            <a:r>
              <a:rPr lang="en-US" altLang="ko-KR" sz="10800" dirty="0" smtClean="0"/>
              <a:t> </a:t>
            </a:r>
            <a:r>
              <a:rPr lang="ko-KR" altLang="en-US" sz="10800" dirty="0" smtClean="0"/>
              <a:t>등에 이용</a:t>
            </a:r>
            <a:endParaRPr lang="en-US" altLang="ko-KR" sz="10800" dirty="0" smtClean="0"/>
          </a:p>
          <a:p>
            <a:endParaRPr lang="ko-KR" altLang="en-US" sz="10800" dirty="0" smtClean="0"/>
          </a:p>
          <a:p>
            <a:pPr>
              <a:buNone/>
            </a:pPr>
            <a:endParaRPr lang="ko-KR" altLang="en-US" sz="10800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sz="4800" b="1" dirty="0" smtClean="0"/>
              <a:t/>
            </a:r>
            <a:br>
              <a:rPr lang="en-US" altLang="ko-KR" sz="4800" b="1" dirty="0" smtClean="0"/>
            </a:br>
            <a:r>
              <a:rPr lang="ko-KR" altLang="en-US" sz="4800" dirty="0" err="1" smtClean="0">
                <a:latin typeface="+mj-ea"/>
              </a:rPr>
              <a:t>피브린</a:t>
            </a:r>
            <a:r>
              <a:rPr lang="ko-KR" altLang="en-US" sz="4800" dirty="0" smtClean="0">
                <a:latin typeface="+mj-ea"/>
              </a:rPr>
              <a:t> </a:t>
            </a:r>
            <a:r>
              <a:rPr lang="ko-KR" altLang="en-US" sz="4800" dirty="0" err="1" smtClean="0">
                <a:latin typeface="+mj-ea"/>
              </a:rPr>
              <a:t>글루</a:t>
            </a:r>
            <a:r>
              <a:rPr lang="en-US" altLang="ko-KR" sz="4800" b="1" dirty="0" smtClean="0"/>
              <a:t/>
            </a:r>
            <a:br>
              <a:rPr lang="en-US" altLang="ko-KR" sz="4800" b="1" dirty="0" smtClean="0"/>
            </a:br>
            <a:endParaRPr lang="ko-KR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7931224" cy="4525963"/>
          </a:xfrm>
        </p:spPr>
        <p:txBody>
          <a:bodyPr>
            <a:normAutofit/>
          </a:bodyPr>
          <a:lstStyle/>
          <a:p>
            <a:r>
              <a:rPr lang="ko-KR" altLang="en-US" dirty="0" smtClean="0">
                <a:latin typeface="+mn-ea"/>
              </a:rPr>
              <a:t>접착부위의 수분에 영향을 받지 않음</a:t>
            </a:r>
            <a:r>
              <a:rPr lang="en-US" altLang="ko-KR" dirty="0" smtClean="0">
                <a:latin typeface="+mn-ea"/>
              </a:rPr>
              <a:t>.</a:t>
            </a:r>
          </a:p>
          <a:p>
            <a:endParaRPr lang="en-US" altLang="ko-KR" dirty="0" smtClean="0">
              <a:latin typeface="+mn-ea"/>
            </a:endParaRPr>
          </a:p>
          <a:p>
            <a:r>
              <a:rPr lang="ko-KR" altLang="en-US" dirty="0" smtClean="0">
                <a:latin typeface="+mn-ea"/>
              </a:rPr>
              <a:t>혈소판과 응고장해가 없고</a:t>
            </a:r>
            <a:r>
              <a:rPr lang="en-US" altLang="ko-KR" dirty="0" smtClean="0">
                <a:latin typeface="+mn-ea"/>
              </a:rPr>
              <a:t>, </a:t>
            </a:r>
            <a:r>
              <a:rPr lang="ko-KR" altLang="en-US" dirty="0" smtClean="0">
                <a:latin typeface="+mn-ea"/>
              </a:rPr>
              <a:t>조직적합성이 우수</a:t>
            </a:r>
            <a:r>
              <a:rPr lang="en-US" altLang="ko-KR" dirty="0" smtClean="0">
                <a:latin typeface="+mn-ea"/>
              </a:rPr>
              <a:t>.</a:t>
            </a:r>
          </a:p>
          <a:p>
            <a:endParaRPr lang="en-US" altLang="ko-KR" dirty="0" smtClean="0">
              <a:latin typeface="+mn-ea"/>
            </a:endParaRPr>
          </a:p>
          <a:p>
            <a:r>
              <a:rPr lang="ko-KR" altLang="en-US" dirty="0" smtClean="0">
                <a:latin typeface="+mn-ea"/>
              </a:rPr>
              <a:t>접착력이 약함</a:t>
            </a:r>
            <a:endParaRPr lang="en-US" altLang="ko-KR" dirty="0" smtClean="0">
              <a:latin typeface="+mn-ea"/>
            </a:endParaRPr>
          </a:p>
          <a:p>
            <a:pPr>
              <a:buNone/>
            </a:pPr>
            <a:r>
              <a:rPr lang="ko-KR" altLang="en-US" dirty="0" smtClean="0">
                <a:latin typeface="+mn-ea"/>
              </a:rPr>
              <a:t>  → </a:t>
            </a:r>
            <a:r>
              <a:rPr lang="ko-KR" altLang="en-US" dirty="0" err="1" smtClean="0">
                <a:latin typeface="+mn-ea"/>
              </a:rPr>
              <a:t>피브린</a:t>
            </a:r>
            <a:r>
              <a:rPr lang="ko-KR" altLang="en-US" dirty="0" smtClean="0">
                <a:latin typeface="+mn-ea"/>
              </a:rPr>
              <a:t> </a:t>
            </a:r>
            <a:r>
              <a:rPr lang="ko-KR" altLang="en-US" dirty="0" err="1" smtClean="0">
                <a:latin typeface="+mn-ea"/>
              </a:rPr>
              <a:t>글루</a:t>
            </a:r>
            <a:r>
              <a:rPr lang="ko-KR" altLang="en-US" dirty="0" smtClean="0">
                <a:latin typeface="+mn-ea"/>
              </a:rPr>
              <a:t> </a:t>
            </a:r>
            <a:r>
              <a:rPr lang="ko-KR" altLang="en-US" dirty="0" err="1" smtClean="0">
                <a:latin typeface="+mn-ea"/>
              </a:rPr>
              <a:t>제조시</a:t>
            </a:r>
            <a:r>
              <a:rPr lang="ko-KR" altLang="en-US" dirty="0" smtClean="0">
                <a:latin typeface="+mn-ea"/>
              </a:rPr>
              <a:t> </a:t>
            </a:r>
            <a:r>
              <a:rPr lang="ko-KR" altLang="en-US" dirty="0" err="1" smtClean="0">
                <a:latin typeface="+mn-ea"/>
              </a:rPr>
              <a:t>피브로인</a:t>
            </a:r>
            <a:r>
              <a:rPr lang="en-US" altLang="ko-KR" dirty="0" smtClean="0">
                <a:latin typeface="+mn-ea"/>
              </a:rPr>
              <a:t>, </a:t>
            </a:r>
            <a:r>
              <a:rPr lang="ko-KR" altLang="en-US" dirty="0" smtClean="0">
                <a:latin typeface="+mn-ea"/>
              </a:rPr>
              <a:t>콜라겐 등</a:t>
            </a:r>
            <a:r>
              <a:rPr lang="en-US" altLang="ko-KR" dirty="0" smtClean="0">
                <a:latin typeface="+mn-ea"/>
              </a:rPr>
              <a:t> </a:t>
            </a:r>
            <a:r>
              <a:rPr lang="ko-KR" altLang="en-US" dirty="0" smtClean="0">
                <a:latin typeface="+mn-ea"/>
              </a:rPr>
              <a:t>혼합</a:t>
            </a:r>
            <a:endParaRPr lang="ko-KR" altLang="en-US" dirty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340768"/>
            <a:ext cx="7467600" cy="4785395"/>
          </a:xfrm>
        </p:spPr>
        <p:txBody>
          <a:bodyPr>
            <a:normAutofit/>
          </a:bodyPr>
          <a:lstStyle/>
          <a:p>
            <a:pPr>
              <a:buNone/>
            </a:pPr>
            <a:endParaRPr lang="ko-KR" altLang="en-US" dirty="0" smtClean="0"/>
          </a:p>
          <a:p>
            <a:r>
              <a:rPr lang="ko-KR" altLang="en-US" dirty="0" smtClean="0"/>
              <a:t>젤라틴</a:t>
            </a:r>
            <a:r>
              <a:rPr lang="en-US" altLang="ko-KR" dirty="0" smtClean="0"/>
              <a:t>(G), </a:t>
            </a:r>
            <a:r>
              <a:rPr lang="ko-KR" altLang="en-US" dirty="0" err="1" smtClean="0"/>
              <a:t>레조시놀</a:t>
            </a:r>
            <a:r>
              <a:rPr lang="en-US" altLang="ko-KR" dirty="0" smtClean="0"/>
              <a:t>(R), </a:t>
            </a:r>
            <a:r>
              <a:rPr lang="ko-KR" altLang="en-US" dirty="0" smtClean="0"/>
              <a:t>포름알데히드</a:t>
            </a:r>
            <a:r>
              <a:rPr lang="en-US" altLang="ko-KR" dirty="0" smtClean="0"/>
              <a:t>(F)</a:t>
            </a:r>
          </a:p>
          <a:p>
            <a:pPr>
              <a:buNone/>
            </a:pPr>
            <a:r>
              <a:rPr lang="en-US" altLang="ko-KR" dirty="0" smtClean="0"/>
              <a:t>   </a:t>
            </a:r>
            <a:r>
              <a:rPr lang="ko-KR" altLang="en-US" dirty="0" smtClean="0"/>
              <a:t>→가교</a:t>
            </a:r>
            <a:r>
              <a:rPr lang="en-US" altLang="ko-KR" dirty="0" smtClean="0"/>
              <a:t>(GRF)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조직 </a:t>
            </a:r>
            <a:r>
              <a:rPr lang="ko-KR" altLang="en-US" dirty="0" err="1" smtClean="0"/>
              <a:t>접착성이</a:t>
            </a:r>
            <a:r>
              <a:rPr lang="ko-KR" altLang="en-US" dirty="0" smtClean="0"/>
              <a:t> 높음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포름알데히드가 생체내의 단백질에 가교반응을 일으켜 독성을 나타냄</a:t>
            </a:r>
            <a:r>
              <a:rPr lang="en-US" altLang="ko-KR" dirty="0" smtClean="0"/>
              <a:t> </a:t>
            </a:r>
          </a:p>
          <a:p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sz="4800" dirty="0" smtClean="0">
                <a:latin typeface="+mj-ea"/>
              </a:rPr>
              <a:t>젤라틴 </a:t>
            </a:r>
            <a:r>
              <a:rPr lang="ko-KR" altLang="en-US" sz="4800" dirty="0" err="1" smtClean="0">
                <a:latin typeface="+mj-ea"/>
              </a:rPr>
              <a:t>글루</a:t>
            </a:r>
            <a:r>
              <a:rPr lang="ko-KR" altLang="en-US" dirty="0" smtClean="0"/>
              <a:t/>
            </a:r>
            <a:br>
              <a:rPr lang="ko-KR" altLang="en-US" dirty="0" smtClean="0"/>
            </a:b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젤라틴</a:t>
            </a:r>
            <a:r>
              <a:rPr lang="en-US" altLang="ko-KR" dirty="0" smtClean="0"/>
              <a:t>,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폴리글루타민산</a:t>
            </a:r>
            <a:r>
              <a:rPr lang="en-US" altLang="ko-KR" dirty="0" smtClean="0"/>
              <a:t>,</a:t>
            </a:r>
            <a:r>
              <a:rPr lang="ko-KR" altLang="en-US" dirty="0" smtClean="0"/>
              <a:t> 수용성 </a:t>
            </a:r>
            <a:r>
              <a:rPr lang="ko-KR" altLang="en-US" dirty="0" err="1" smtClean="0"/>
              <a:t>카르보디이미드의</a:t>
            </a:r>
            <a:r>
              <a:rPr lang="ko-KR" altLang="en-US" dirty="0" smtClean="0"/>
              <a:t> 가교반응을 이용한 새로운 접착제개발</a:t>
            </a:r>
          </a:p>
          <a:p>
            <a:endParaRPr lang="en-US" altLang="ko-KR" dirty="0" smtClean="0"/>
          </a:p>
          <a:p>
            <a:r>
              <a:rPr lang="ko-KR" altLang="en-US" dirty="0" err="1" smtClean="0"/>
              <a:t>피브린에</a:t>
            </a:r>
            <a:r>
              <a:rPr lang="ko-KR" altLang="en-US" dirty="0" smtClean="0"/>
              <a:t> 비해 </a:t>
            </a:r>
            <a:r>
              <a:rPr lang="ko-KR" altLang="en-US" dirty="0" err="1" smtClean="0"/>
              <a:t>접착시</a:t>
            </a:r>
            <a:r>
              <a:rPr lang="ko-KR" altLang="en-US" dirty="0" smtClean="0"/>
              <a:t> 결합강도가 낮지만</a:t>
            </a:r>
            <a:r>
              <a:rPr lang="en-US" altLang="ko-KR" dirty="0" smtClean="0"/>
              <a:t>,         </a:t>
            </a:r>
            <a:r>
              <a:rPr lang="ko-KR" altLang="en-US" dirty="0" smtClean="0"/>
              <a:t>시간이 지남에 따라 전단강도 증가로 </a:t>
            </a:r>
            <a:r>
              <a:rPr lang="ko-KR" altLang="en-US" dirty="0" err="1" smtClean="0"/>
              <a:t>피브린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글루의</a:t>
            </a:r>
            <a:r>
              <a:rPr lang="ko-KR" altLang="en-US" dirty="0" smtClean="0"/>
              <a:t> 접착력을 능가할 것으로 예상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생체 조직 표면의 물을 흡수하여 조직과의 </a:t>
            </a:r>
            <a:r>
              <a:rPr lang="ko-KR" altLang="en-US" dirty="0" err="1" smtClean="0"/>
              <a:t>밀착성을</a:t>
            </a:r>
            <a:r>
              <a:rPr lang="ko-KR" altLang="en-US" dirty="0" smtClean="0"/>
              <a:t> 높임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err="1" smtClean="0"/>
              <a:t>연조직</a:t>
            </a:r>
            <a:r>
              <a:rPr lang="ko-KR" altLang="en-US" dirty="0" smtClean="0"/>
              <a:t> 함몰 봉합부의 응력 집중이 경감하여</a:t>
            </a:r>
            <a:r>
              <a:rPr lang="en-US" altLang="ko-KR" dirty="0" smtClean="0"/>
              <a:t>,</a:t>
            </a:r>
            <a:r>
              <a:rPr lang="ko-KR" altLang="en-US" dirty="0" smtClean="0"/>
              <a:t>접착제의 경시적 안정성이 증가</a:t>
            </a:r>
            <a:r>
              <a:rPr lang="en-US" altLang="ko-KR" dirty="0" smtClean="0"/>
              <a:t> 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방향족 </a:t>
            </a:r>
            <a:r>
              <a:rPr lang="ko-KR" altLang="en-US" dirty="0" err="1" smtClean="0"/>
              <a:t>디이소시아네이트가</a:t>
            </a:r>
            <a:r>
              <a:rPr lang="ko-KR" altLang="en-US" dirty="0" smtClean="0"/>
              <a:t> 생체 독성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   </a:t>
            </a:r>
            <a:r>
              <a:rPr lang="ko-KR" altLang="en-US" dirty="0" smtClean="0"/>
              <a:t>→경화속도  지연시켜 </a:t>
            </a:r>
            <a:r>
              <a:rPr lang="ko-KR" altLang="en-US" dirty="0" err="1" smtClean="0"/>
              <a:t>무독성</a:t>
            </a:r>
            <a:r>
              <a:rPr lang="ko-KR" altLang="en-US" dirty="0" smtClean="0"/>
              <a:t> 불소화 </a:t>
            </a:r>
            <a:r>
              <a:rPr lang="ko-KR" altLang="en-US" dirty="0" err="1" smtClean="0"/>
              <a:t>지방족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디이소시아네이트를</a:t>
            </a:r>
            <a:r>
              <a:rPr lang="ko-KR" altLang="en-US" dirty="0" smtClean="0"/>
              <a:t> 사용 → 유용성이 기대</a:t>
            </a: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sz="4800" dirty="0" err="1" smtClean="0">
                <a:latin typeface="+mj-ea"/>
              </a:rPr>
              <a:t>폴리우레탄계</a:t>
            </a:r>
            <a:r>
              <a:rPr lang="ko-KR" altLang="en-US" dirty="0" smtClean="0"/>
              <a:t/>
            </a:r>
            <a:br>
              <a:rPr lang="ko-KR" altLang="en-US" dirty="0" smtClean="0"/>
            </a:b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ko-KR" altLang="en-US" dirty="0" smtClean="0"/>
              <a:t>수분이 존재하는 곳에서도 상온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상압에서</a:t>
            </a:r>
            <a:r>
              <a:rPr lang="ko-KR" altLang="en-US" dirty="0" smtClean="0"/>
              <a:t> 빠르게 접착해야 됨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멸균이 가능하고 독성이 없어야 함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err="1" smtClean="0"/>
              <a:t>창상면에</a:t>
            </a:r>
            <a:r>
              <a:rPr lang="ko-KR" altLang="en-US" dirty="0" smtClean="0"/>
              <a:t> 밀착해서 기계적 물성을 유지해야 함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err="1" smtClean="0"/>
              <a:t>생분해성이고</a:t>
            </a:r>
            <a:r>
              <a:rPr lang="ko-KR" altLang="en-US" dirty="0" smtClean="0"/>
              <a:t> 지혈효과가 있어야 함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생체의 치유가 방해되지 않아야 함</a:t>
            </a:r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400" dirty="0" err="1" smtClean="0">
                <a:latin typeface="+mj-ea"/>
              </a:rPr>
              <a:t>의료용접착제의</a:t>
            </a:r>
            <a:r>
              <a:rPr lang="ko-KR" altLang="en-US" sz="4400" dirty="0" smtClean="0">
                <a:latin typeface="+mj-ea"/>
              </a:rPr>
              <a:t> </a:t>
            </a:r>
            <a:r>
              <a:rPr lang="ko-KR" altLang="en-US" sz="4400" dirty="0" err="1" smtClean="0">
                <a:latin typeface="+mj-ea"/>
              </a:rPr>
              <a:t>기능적요구</a:t>
            </a:r>
            <a:endParaRPr lang="ko-KR" altLang="en-US" sz="4400" dirty="0">
              <a:latin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99792" y="1484784"/>
            <a:ext cx="6048672" cy="5256584"/>
          </a:xfrm>
        </p:spPr>
        <p:txBody>
          <a:bodyPr>
            <a:noAutofit/>
          </a:bodyPr>
          <a:lstStyle/>
          <a:p>
            <a:r>
              <a:rPr lang="ko-KR" altLang="en-US" sz="2300" dirty="0" err="1" smtClean="0"/>
              <a:t>게코도마뱀</a:t>
            </a:r>
            <a:r>
              <a:rPr lang="ko-KR" altLang="en-US" sz="2300" dirty="0" smtClean="0"/>
              <a:t> 발바닥의 </a:t>
            </a:r>
            <a:r>
              <a:rPr lang="ko-KR" altLang="en-US" sz="2300" dirty="0" err="1" smtClean="0"/>
              <a:t>나노</a:t>
            </a:r>
            <a:r>
              <a:rPr lang="ko-KR" altLang="en-US" sz="2300" dirty="0" smtClean="0"/>
              <a:t> 미세구조를 본떠 접착제가 없어도 피부에 붙는 건식 의료용 접착 패치</a:t>
            </a:r>
            <a:endParaRPr lang="en-US" altLang="ko-KR" sz="2300" dirty="0" smtClean="0"/>
          </a:p>
          <a:p>
            <a:endParaRPr lang="en-US" altLang="ko-KR" sz="2300" dirty="0" smtClean="0"/>
          </a:p>
          <a:p>
            <a:r>
              <a:rPr lang="ko-KR" altLang="en-US" sz="2300" dirty="0" smtClean="0"/>
              <a:t>의료용 패치는 </a:t>
            </a:r>
            <a:r>
              <a:rPr lang="ko-KR" altLang="en-US" sz="2300" dirty="0" err="1" smtClean="0"/>
              <a:t>아크릴레이트라는</a:t>
            </a:r>
            <a:r>
              <a:rPr lang="ko-KR" altLang="en-US" sz="2300" dirty="0" smtClean="0"/>
              <a:t> 끈끈한 화학물질을 이용</a:t>
            </a:r>
            <a:r>
              <a:rPr lang="en-US" altLang="ko-KR" sz="2300" dirty="0" smtClean="0"/>
              <a:t>. </a:t>
            </a:r>
            <a:r>
              <a:rPr lang="ko-KR" altLang="en-US" sz="2300" dirty="0" smtClean="0"/>
              <a:t>이 물질은 민감한 피부의 경우 피부 </a:t>
            </a:r>
            <a:r>
              <a:rPr lang="ko-KR" altLang="en-US" sz="2300" dirty="0" smtClean="0">
                <a:solidFill>
                  <a:srgbClr val="0070C0"/>
                </a:solidFill>
              </a:rPr>
              <a:t>트러블</a:t>
            </a:r>
            <a:r>
              <a:rPr lang="ko-KR" altLang="en-US" sz="2300" dirty="0" smtClean="0"/>
              <a:t>을 발생</a:t>
            </a:r>
            <a:r>
              <a:rPr lang="en-US" altLang="ko-KR" sz="2300" dirty="0" smtClean="0"/>
              <a:t> </a:t>
            </a:r>
          </a:p>
          <a:p>
            <a:r>
              <a:rPr lang="en-US" altLang="ko-KR" sz="2300" dirty="0" smtClean="0"/>
              <a:t/>
            </a:r>
            <a:br>
              <a:rPr lang="en-US" altLang="ko-KR" sz="2300" dirty="0" smtClean="0"/>
            </a:br>
            <a:r>
              <a:rPr lang="ko-KR" altLang="en-US" sz="2300" dirty="0" smtClean="0"/>
              <a:t>이를 이용한 의료용패치에는 </a:t>
            </a:r>
            <a:r>
              <a:rPr lang="ko-KR" altLang="en-US" sz="2300" dirty="0" err="1" smtClean="0"/>
              <a:t>아크릴레이트가</a:t>
            </a:r>
            <a:r>
              <a:rPr lang="ko-KR" altLang="en-US" sz="2300" dirty="0" smtClean="0"/>
              <a:t> 없음</a:t>
            </a:r>
            <a:r>
              <a:rPr lang="en-US" altLang="ko-KR" sz="2300" dirty="0" smtClean="0"/>
              <a:t> </a:t>
            </a:r>
          </a:p>
          <a:p>
            <a:r>
              <a:rPr lang="en-US" altLang="ko-KR" sz="2300" dirty="0" smtClean="0"/>
              <a:t/>
            </a:r>
            <a:br>
              <a:rPr lang="en-US" altLang="ko-KR" sz="2300" dirty="0" smtClean="0"/>
            </a:br>
            <a:r>
              <a:rPr lang="ko-KR" altLang="en-US" sz="2300" dirty="0" smtClean="0"/>
              <a:t>피부 부작용이 없고 </a:t>
            </a:r>
            <a:r>
              <a:rPr lang="ko-KR" altLang="en-US" sz="2300" dirty="0" smtClean="0">
                <a:solidFill>
                  <a:srgbClr val="0070C0"/>
                </a:solidFill>
              </a:rPr>
              <a:t>중금속</a:t>
            </a:r>
            <a:r>
              <a:rPr lang="ko-KR" altLang="en-US" sz="2300" dirty="0" smtClean="0"/>
              <a:t> 성분도 검출되지 않음</a:t>
            </a:r>
            <a:r>
              <a:rPr lang="en-US" altLang="ko-KR" sz="2300" dirty="0" smtClean="0"/>
              <a:t> </a:t>
            </a:r>
            <a:br>
              <a:rPr lang="en-US" altLang="ko-KR" sz="2300" dirty="0" smtClean="0"/>
            </a:br>
            <a:endParaRPr lang="ko-KR" altLang="en-US" sz="2300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접착제 없는 의료용 패치 개발 </a:t>
            </a:r>
            <a:endParaRPr lang="ko-KR" alt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56792"/>
            <a:ext cx="2592288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67544" y="1916832"/>
            <a:ext cx="4258816" cy="4525963"/>
          </a:xfrm>
        </p:spPr>
        <p:txBody>
          <a:bodyPr/>
          <a:lstStyle/>
          <a:p>
            <a:r>
              <a:rPr lang="ko-KR" altLang="en-US" dirty="0" smtClean="0"/>
              <a:t>의료용 생체 접착제를 선택한 이유</a:t>
            </a:r>
            <a:endParaRPr lang="en-US" altLang="ko-KR" dirty="0" smtClean="0"/>
          </a:p>
          <a:p>
            <a:r>
              <a:rPr lang="ko-KR" altLang="en-US" dirty="0" smtClean="0"/>
              <a:t>천연소재의 접착제가 각광받고 있어 </a:t>
            </a:r>
            <a:endParaRPr lang="en-US" altLang="ko-KR" dirty="0" smtClean="0"/>
          </a:p>
          <a:p>
            <a:pPr>
              <a:buNone/>
            </a:pPr>
            <a:r>
              <a:rPr lang="ko-KR" altLang="en-US" dirty="0" smtClean="0"/>
              <a:t>  선택하게 되었음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916832"/>
            <a:ext cx="3312368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131840" y="1628800"/>
            <a:ext cx="5868144" cy="4853136"/>
          </a:xfrm>
        </p:spPr>
        <p:txBody>
          <a:bodyPr>
            <a:noAutofit/>
          </a:bodyPr>
          <a:lstStyle/>
          <a:p>
            <a:r>
              <a:rPr lang="ko-KR" altLang="en-US" sz="2200" dirty="0" smtClean="0"/>
              <a:t>홍합의 접착 단백질이 여러 표면에 잘 붙는다는 점에서 착안</a:t>
            </a:r>
            <a:endParaRPr lang="en-US" altLang="ko-KR" sz="2200" dirty="0" smtClean="0"/>
          </a:p>
          <a:p>
            <a:r>
              <a:rPr lang="ko-KR" altLang="en-US" sz="2200" dirty="0" smtClean="0"/>
              <a:t>접착단백질 </a:t>
            </a:r>
            <a:r>
              <a:rPr lang="en-US" altLang="ko-KR" sz="2200" dirty="0" smtClean="0"/>
              <a:t>80%</a:t>
            </a:r>
            <a:r>
              <a:rPr lang="ko-KR" altLang="en-US" sz="2200" dirty="0" smtClean="0"/>
              <a:t> </a:t>
            </a:r>
            <a:r>
              <a:rPr lang="ko-KR" altLang="en-US" sz="2200" dirty="0" err="1" smtClean="0"/>
              <a:t>히알루론산</a:t>
            </a:r>
            <a:r>
              <a:rPr lang="ko-KR" altLang="en-US" sz="2200" dirty="0" smtClean="0"/>
              <a:t> </a:t>
            </a:r>
            <a:r>
              <a:rPr lang="en-US" altLang="ko-KR" sz="2200" dirty="0" smtClean="0"/>
              <a:t>20%</a:t>
            </a:r>
            <a:r>
              <a:rPr lang="ko-KR" altLang="en-US" sz="2200" dirty="0" smtClean="0"/>
              <a:t> 혼합→ 의료용 접착제</a:t>
            </a:r>
            <a:endParaRPr lang="en-US" altLang="ko-KR" sz="2200" dirty="0" smtClean="0"/>
          </a:p>
          <a:p>
            <a:r>
              <a:rPr lang="ko-KR" altLang="en-US" sz="2200" dirty="0" smtClean="0"/>
              <a:t>홍합이 </a:t>
            </a:r>
            <a:r>
              <a:rPr lang="ko-KR" altLang="en-US" sz="2200" dirty="0" err="1" smtClean="0"/>
              <a:t>족사</a:t>
            </a:r>
            <a:r>
              <a:rPr lang="ko-KR" altLang="en-US" sz="2200" dirty="0" smtClean="0"/>
              <a:t> 속 관을 이용해 단백질을 분비하는 원리</a:t>
            </a:r>
            <a:r>
              <a:rPr lang="en-US" altLang="ko-KR" sz="2200" dirty="0" smtClean="0"/>
              <a:t> </a:t>
            </a:r>
          </a:p>
          <a:p>
            <a:r>
              <a:rPr lang="ko-KR" altLang="en-US" sz="2200" dirty="0" smtClean="0"/>
              <a:t>두 성분이 뒤섞인 액체 상태로 </a:t>
            </a:r>
            <a:r>
              <a:rPr lang="ko-KR" altLang="en-US" sz="2200" dirty="0" err="1" smtClean="0"/>
              <a:t>히알루론산이</a:t>
            </a:r>
            <a:r>
              <a:rPr lang="ko-KR" altLang="en-US" sz="2200" dirty="0" smtClean="0"/>
              <a:t> 단백질을 물 밖으로 퍼지지 않게 해 주는 관 역할</a:t>
            </a:r>
            <a:endParaRPr lang="en-US" altLang="ko-KR" sz="2200" dirty="0" smtClean="0"/>
          </a:p>
          <a:p>
            <a:r>
              <a:rPr lang="en-US" altLang="ko-KR" sz="2200" dirty="0" smtClean="0"/>
              <a:t>40mg</a:t>
            </a:r>
            <a:r>
              <a:rPr lang="ko-KR" altLang="en-US" sz="2200" dirty="0" smtClean="0"/>
              <a:t>으로 </a:t>
            </a:r>
            <a:r>
              <a:rPr lang="en-US" altLang="ko-KR" sz="2200" dirty="0" smtClean="0"/>
              <a:t>20kg</a:t>
            </a:r>
            <a:r>
              <a:rPr lang="ko-KR" altLang="en-US" sz="2200" dirty="0" smtClean="0"/>
              <a:t>를 감당할 수 있는 접착 능력</a:t>
            </a:r>
            <a:endParaRPr lang="en-US" altLang="ko-KR" sz="2200" dirty="0" smtClean="0"/>
          </a:p>
          <a:p>
            <a:r>
              <a:rPr lang="ko-KR" altLang="en-US" sz="2200" b="1" dirty="0" smtClean="0">
                <a:solidFill>
                  <a:srgbClr val="0070C0"/>
                </a:solidFill>
              </a:rPr>
              <a:t>수술 부위를 실로 꿰매는 대신 그대로 붙일 수 있음</a:t>
            </a:r>
            <a:r>
              <a:rPr lang="en-US" altLang="ko-KR" sz="2200" b="1" dirty="0" smtClean="0">
                <a:solidFill>
                  <a:srgbClr val="002060"/>
                </a:solidFill>
              </a:rPr>
              <a:t/>
            </a:r>
            <a:br>
              <a:rPr lang="en-US" altLang="ko-KR" sz="2200" b="1" dirty="0" smtClean="0">
                <a:solidFill>
                  <a:srgbClr val="002060"/>
                </a:solidFill>
              </a:rPr>
            </a:br>
            <a:r>
              <a:rPr lang="en-US" altLang="ko-KR" sz="1800" b="1" dirty="0" smtClean="0"/>
              <a:t/>
            </a:r>
            <a:br>
              <a:rPr lang="en-US" altLang="ko-KR" sz="1800" b="1" dirty="0" smtClean="0"/>
            </a:br>
            <a:endParaRPr lang="ko-KR" altLang="en-US" sz="1800" b="1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b="1" dirty="0" smtClean="0"/>
              <a:t/>
            </a:r>
            <a:br>
              <a:rPr lang="en-US" altLang="ko-KR" b="1" dirty="0" smtClean="0"/>
            </a:br>
            <a:r>
              <a:rPr lang="ko-KR" altLang="en-US" sz="4400" dirty="0" smtClean="0"/>
              <a:t>홍합에서 의학의 재발견</a:t>
            </a:r>
            <a:r>
              <a:rPr lang="ko-KR" altLang="en-US" sz="4400" b="1" dirty="0" smtClean="0"/>
              <a:t/>
            </a:r>
            <a:br>
              <a:rPr lang="ko-KR" altLang="en-US" sz="4400" b="1" dirty="0" smtClean="0"/>
            </a:br>
            <a:endParaRPr lang="ko-KR" altLang="en-US" sz="4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1700808"/>
            <a:ext cx="3024336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843808" y="1196752"/>
            <a:ext cx="5842992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sz="2600" dirty="0" smtClean="0"/>
              <a:t>담쟁이덩굴이 분비하는 접착물질의 화학구조</a:t>
            </a:r>
            <a:endParaRPr lang="en-US" altLang="ko-KR" sz="2600" dirty="0" smtClean="0"/>
          </a:p>
          <a:p>
            <a:pPr>
              <a:buNone/>
            </a:pPr>
            <a:r>
              <a:rPr lang="ko-KR" altLang="en-US" sz="2600" dirty="0" smtClean="0"/>
              <a:t> → 당이 긴 사슬로 연결된 다당류</a:t>
            </a:r>
            <a:endParaRPr lang="en-US" altLang="ko-KR" sz="2600" dirty="0" smtClean="0"/>
          </a:p>
          <a:p>
            <a:pPr>
              <a:buNone/>
            </a:pPr>
            <a:r>
              <a:rPr lang="en-US" altLang="ko-KR" sz="2600" dirty="0" smtClean="0"/>
              <a:t> </a:t>
            </a:r>
            <a:r>
              <a:rPr lang="ko-KR" altLang="en-US" sz="2600" dirty="0" smtClean="0"/>
              <a:t>→ 아미노산 </a:t>
            </a:r>
            <a:r>
              <a:rPr lang="en-US" altLang="ko-KR" sz="2600" dirty="0" smtClean="0"/>
              <a:t>3</a:t>
            </a:r>
            <a:r>
              <a:rPr lang="ko-KR" altLang="en-US" sz="2600" dirty="0" smtClean="0"/>
              <a:t>개를 합한 </a:t>
            </a:r>
            <a:r>
              <a:rPr lang="ko-KR" altLang="en-US" sz="2600" dirty="0" err="1" smtClean="0"/>
              <a:t>저분자</a:t>
            </a:r>
            <a:r>
              <a:rPr lang="ko-KR" altLang="en-US" sz="2600" dirty="0" smtClean="0"/>
              <a:t> 물질</a:t>
            </a:r>
            <a:endParaRPr lang="en-US" altLang="ko-KR" sz="2600" dirty="0" smtClean="0"/>
          </a:p>
          <a:p>
            <a:pPr>
              <a:buNone/>
            </a:pPr>
            <a:r>
              <a:rPr lang="en-US" altLang="ko-KR" sz="2600" dirty="0" smtClean="0"/>
              <a:t/>
            </a:r>
            <a:br>
              <a:rPr lang="en-US" altLang="ko-KR" sz="2600" dirty="0" smtClean="0"/>
            </a:br>
            <a:r>
              <a:rPr lang="ko-KR" altLang="en-US" sz="2600" dirty="0" smtClean="0"/>
              <a:t>각각의 물질 자체로는 접착력이 없지만 둘을 합치면 접착제</a:t>
            </a:r>
            <a:r>
              <a:rPr lang="en-US" altLang="ko-KR" sz="2600" dirty="0" smtClean="0"/>
              <a:t> </a:t>
            </a:r>
          </a:p>
          <a:p>
            <a:pPr>
              <a:buNone/>
            </a:pPr>
            <a:r>
              <a:rPr lang="en-US" altLang="ko-KR" sz="2600" dirty="0" smtClean="0">
                <a:solidFill>
                  <a:srgbClr val="0070C0"/>
                </a:solidFill>
              </a:rPr>
              <a:t/>
            </a:r>
            <a:br>
              <a:rPr lang="en-US" altLang="ko-KR" sz="2600" dirty="0" smtClean="0">
                <a:solidFill>
                  <a:srgbClr val="0070C0"/>
                </a:solidFill>
              </a:rPr>
            </a:br>
            <a:r>
              <a:rPr lang="en-US" altLang="ko-KR" sz="2600" dirty="0" smtClean="0">
                <a:solidFill>
                  <a:srgbClr val="0070C0"/>
                </a:solidFill>
              </a:rPr>
              <a:t> </a:t>
            </a:r>
            <a:r>
              <a:rPr lang="en-US" altLang="ko-KR" sz="2600" b="1" dirty="0" smtClean="0">
                <a:solidFill>
                  <a:srgbClr val="0070C0"/>
                </a:solidFill>
              </a:rPr>
              <a:t>"</a:t>
            </a:r>
            <a:r>
              <a:rPr lang="ko-KR" altLang="en-US" sz="2600" b="1" dirty="0" smtClean="0">
                <a:solidFill>
                  <a:srgbClr val="0070C0"/>
                </a:solidFill>
              </a:rPr>
              <a:t>수분이 많은 인체의 상처를 봉합하는 의료용 접착제로 최적 조건</a:t>
            </a:r>
            <a:r>
              <a:rPr lang="en-US" altLang="ko-KR" sz="2600" b="1" dirty="0" smtClean="0">
                <a:solidFill>
                  <a:srgbClr val="0070C0"/>
                </a:solidFill>
              </a:rPr>
              <a:t>"</a:t>
            </a:r>
            <a:endParaRPr lang="ko-KR" altLang="en-US" sz="2600" b="1" dirty="0">
              <a:solidFill>
                <a:srgbClr val="0070C0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ko-KR" b="1" dirty="0" smtClean="0"/>
              <a:t/>
            </a:r>
            <a:br>
              <a:rPr lang="en-US" altLang="ko-KR" b="1" dirty="0" smtClean="0"/>
            </a:br>
            <a:r>
              <a:rPr lang="ko-KR" altLang="en-US" dirty="0" smtClean="0"/>
              <a:t>담쟁이덩굴의 접착원리로 상처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err="1" smtClean="0"/>
              <a:t>봉합제</a:t>
            </a:r>
            <a:r>
              <a:rPr lang="ko-KR" altLang="en-US" dirty="0" smtClean="0"/>
              <a:t> 만든다</a:t>
            </a:r>
            <a:r>
              <a:rPr lang="ko-KR" altLang="en-US" b="1" dirty="0" smtClean="0"/>
              <a:t/>
            </a:r>
            <a:br>
              <a:rPr lang="ko-KR" altLang="en-US" b="1" dirty="0" smtClean="0"/>
            </a:br>
            <a:endParaRPr lang="ko-KR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16832"/>
            <a:ext cx="2808312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67544" y="1412776"/>
            <a:ext cx="7787208" cy="4781128"/>
          </a:xfrm>
        </p:spPr>
        <p:txBody>
          <a:bodyPr>
            <a:noAutofit/>
          </a:bodyPr>
          <a:lstStyle/>
          <a:p>
            <a:pPr>
              <a:buNone/>
            </a:pPr>
            <a:endParaRPr lang="en-US" altLang="ko-KR" dirty="0" smtClean="0"/>
          </a:p>
          <a:p>
            <a:r>
              <a:rPr lang="ko-KR" altLang="en-US" dirty="0" smtClean="0"/>
              <a:t>국내 가정용 수요 증가율 낮아 시장정체를 보임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해외 선진국에서는 좋은 접착력 </a:t>
            </a:r>
            <a:r>
              <a:rPr lang="ko-KR" altLang="en-US" dirty="0" err="1" smtClean="0"/>
              <a:t>으로</a:t>
            </a:r>
            <a:r>
              <a:rPr lang="ko-KR" altLang="en-US" dirty="0" smtClean="0"/>
              <a:t> 인정</a:t>
            </a:r>
            <a:r>
              <a:rPr lang="en-US" altLang="ko-KR" dirty="0" smtClean="0"/>
              <a:t>.</a:t>
            </a:r>
          </a:p>
          <a:p>
            <a:pPr>
              <a:buNone/>
            </a:pPr>
            <a:endParaRPr lang="en-US" altLang="ko-KR" dirty="0" smtClean="0"/>
          </a:p>
          <a:p>
            <a:r>
              <a:rPr lang="ko-KR" altLang="en-US" dirty="0" smtClean="0"/>
              <a:t>잠재 시장의 규모는 크게 평가됨</a:t>
            </a:r>
            <a:r>
              <a:rPr lang="en-US" altLang="ko-KR" dirty="0" smtClean="0"/>
              <a:t>.</a:t>
            </a:r>
          </a:p>
          <a:p>
            <a:endParaRPr lang="en-US" altLang="ko-KR" sz="2800" dirty="0" smtClean="0"/>
          </a:p>
          <a:p>
            <a:pPr>
              <a:buNone/>
            </a:pPr>
            <a:r>
              <a:rPr lang="ko-KR" altLang="en-US" sz="2800" dirty="0" smtClean="0"/>
              <a:t>   </a:t>
            </a:r>
            <a:endParaRPr lang="ko-KR" altLang="en-US" sz="2800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의료용접착제</a:t>
            </a:r>
            <a:r>
              <a:rPr lang="ko-KR" altLang="en-US" dirty="0" smtClean="0"/>
              <a:t> 전망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ko-KR" altLang="en-US" sz="2800" dirty="0" smtClean="0"/>
              <a:t>상처</a:t>
            </a:r>
            <a:r>
              <a:rPr lang="en-US" altLang="ko-KR" sz="2800" dirty="0" smtClean="0"/>
              <a:t>·</a:t>
            </a:r>
            <a:r>
              <a:rPr lang="ko-KR" altLang="en-US" sz="2800" dirty="0" smtClean="0"/>
              <a:t>수술부위를  접착제로 봉합하는 방법이 향후 각광받게 될 것</a:t>
            </a:r>
            <a:r>
              <a:rPr lang="en-US" altLang="ko-KR" sz="2800" dirty="0" smtClean="0"/>
              <a:t>.</a:t>
            </a:r>
          </a:p>
          <a:p>
            <a:endParaRPr lang="en-US" altLang="ko-KR" sz="2800" dirty="0" smtClean="0"/>
          </a:p>
          <a:p>
            <a:r>
              <a:rPr lang="ko-KR" altLang="en-US" sz="2800" dirty="0" smtClean="0"/>
              <a:t>선진 접착제 기업들은 </a:t>
            </a:r>
            <a:r>
              <a:rPr lang="ko-KR" altLang="en-US" sz="2800" dirty="0" err="1" smtClean="0"/>
              <a:t>의료용접착제</a:t>
            </a:r>
            <a:r>
              <a:rPr lang="ko-KR" altLang="en-US" sz="2800" dirty="0" smtClean="0"/>
              <a:t> 연구개발 </a:t>
            </a:r>
            <a:r>
              <a:rPr lang="ko-KR" altLang="en-US" sz="2800" dirty="0" err="1" smtClean="0"/>
              <a:t>진행중</a:t>
            </a:r>
            <a:r>
              <a:rPr lang="en-US" altLang="ko-KR" sz="2800" dirty="0" smtClean="0"/>
              <a:t>.</a:t>
            </a:r>
          </a:p>
          <a:p>
            <a:endParaRPr lang="en-US" altLang="ko-KR" sz="2800" dirty="0" smtClean="0"/>
          </a:p>
          <a:p>
            <a:r>
              <a:rPr lang="ko-KR" altLang="en-US" sz="2800" dirty="0" smtClean="0"/>
              <a:t>한국접착제 업계는 미약하나 </a:t>
            </a:r>
            <a:r>
              <a:rPr lang="en-US" altLang="ko-KR" sz="2800" dirty="0" smtClean="0"/>
              <a:t>KIST</a:t>
            </a:r>
            <a:r>
              <a:rPr lang="ko-KR" altLang="en-US" sz="2800" dirty="0" smtClean="0"/>
              <a:t>등 연구소 중심으로 활발히 </a:t>
            </a:r>
            <a:r>
              <a:rPr lang="ko-KR" altLang="en-US" sz="2800" dirty="0" err="1" smtClean="0"/>
              <a:t>연구개발중</a:t>
            </a:r>
            <a:r>
              <a:rPr lang="en-US" altLang="ko-KR" sz="2800" dirty="0" smtClean="0"/>
              <a:t>.</a:t>
            </a:r>
          </a:p>
          <a:p>
            <a:endParaRPr lang="en-US" altLang="ko-KR" sz="2800" dirty="0" smtClean="0"/>
          </a:p>
          <a:p>
            <a:r>
              <a:rPr lang="ko-KR" altLang="en-US" sz="2800" dirty="0" smtClean="0"/>
              <a:t>고통이 적고</a:t>
            </a:r>
            <a:r>
              <a:rPr lang="en-US" altLang="ko-KR" sz="2800" dirty="0" smtClean="0"/>
              <a:t>, </a:t>
            </a:r>
            <a:r>
              <a:rPr lang="ko-KR" altLang="en-US" sz="2800" dirty="0" smtClean="0"/>
              <a:t>감염위험이 적으며</a:t>
            </a:r>
            <a:r>
              <a:rPr lang="en-US" altLang="ko-KR" sz="2800" dirty="0" smtClean="0"/>
              <a:t>, </a:t>
            </a:r>
            <a:r>
              <a:rPr lang="ko-KR" altLang="en-US" sz="2800" dirty="0" smtClean="0"/>
              <a:t>상처가 말끔히 아무는 이점으로 상용화가 본격화 될 것으로 전망</a:t>
            </a:r>
            <a:endParaRPr lang="en-US" altLang="ko-KR" sz="2800" dirty="0" smtClean="0"/>
          </a:p>
          <a:p>
            <a:endParaRPr lang="en-US" altLang="ko-KR" sz="2800" dirty="0" smtClean="0"/>
          </a:p>
          <a:p>
            <a:endParaRPr lang="en-US" altLang="ko-KR" sz="2800" dirty="0" smtClean="0"/>
          </a:p>
          <a:p>
            <a:endParaRPr lang="en-US" altLang="ko-KR" sz="2800" dirty="0" smtClean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http</a:t>
            </a:r>
            <a:r>
              <a:rPr lang="en-US" altLang="ko-KR" dirty="0" smtClean="0"/>
              <a:t>://gift.kisti.re.kr/data/IAC/files/KISTI_200401_JHS_adhesive.pdf</a:t>
            </a:r>
          </a:p>
          <a:p>
            <a:pPr>
              <a:buNone/>
            </a:pPr>
            <a:r>
              <a:rPr lang="en-US" altLang="ko-KR" dirty="0" smtClean="0"/>
              <a:t>  (</a:t>
            </a:r>
            <a:r>
              <a:rPr lang="ko-KR" altLang="en-US" dirty="0" smtClean="0"/>
              <a:t>한국과학기술정보연구원</a:t>
            </a:r>
            <a:r>
              <a:rPr lang="en-US" altLang="ko-KR" dirty="0" smtClean="0"/>
              <a:t>)</a:t>
            </a:r>
          </a:p>
          <a:p>
            <a:r>
              <a:rPr lang="en-US" altLang="ko-KR" dirty="0" smtClean="0"/>
              <a:t>http://news.chosun.com/site/data/html_dir/2009/09/0 -</a:t>
            </a:r>
            <a:r>
              <a:rPr lang="ko-KR" altLang="en-US" dirty="0" err="1" smtClean="0"/>
              <a:t>구글</a:t>
            </a:r>
            <a:endParaRPr lang="en-US" altLang="ko-KR" dirty="0" smtClean="0"/>
          </a:p>
          <a:p>
            <a: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http://www.patentkorea.co.kr</a:t>
            </a:r>
          </a:p>
          <a:p>
            <a: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http://wwwkisti.re.kr</a:t>
            </a:r>
          </a:p>
          <a:p>
            <a: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http://</a:t>
            </a:r>
            <a: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www.kipris.or.kr</a:t>
            </a:r>
            <a:endParaRPr lang="en-US" altLang="ko-KR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참고문헌</a:t>
            </a:r>
            <a:endParaRPr lang="ko-KR" alt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altLang="ko-KR" sz="6600" dirty="0" smtClean="0"/>
          </a:p>
          <a:p>
            <a:pPr algn="ctr">
              <a:buNone/>
            </a:pPr>
            <a:r>
              <a:rPr lang="ko-KR" altLang="en-US" sz="6600" dirty="0" smtClean="0"/>
              <a:t>감사합니다</a:t>
            </a:r>
            <a:endParaRPr lang="ko-KR" altLang="en-US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3600" dirty="0" smtClean="0">
                <a:latin typeface="+mn-ea"/>
              </a:rPr>
              <a:t>의료용 생체 접착제</a:t>
            </a:r>
            <a:endParaRPr lang="en-US" altLang="ko-KR" sz="3600" dirty="0" smtClean="0">
              <a:latin typeface="+mn-ea"/>
            </a:endParaRPr>
          </a:p>
          <a:p>
            <a:endParaRPr lang="en-US" altLang="ko-KR" sz="3600" dirty="0" smtClean="0">
              <a:latin typeface="+mn-ea"/>
            </a:endParaRPr>
          </a:p>
          <a:p>
            <a:r>
              <a:rPr lang="ko-KR" altLang="en-US" sz="3600" dirty="0" smtClean="0">
                <a:latin typeface="+mn-ea"/>
              </a:rPr>
              <a:t>의료용 생체 접착제 분류</a:t>
            </a:r>
            <a:endParaRPr lang="en-US" altLang="ko-KR" sz="3600" dirty="0" smtClean="0">
              <a:latin typeface="+mn-ea"/>
            </a:endParaRPr>
          </a:p>
          <a:p>
            <a:endParaRPr lang="en-US" altLang="ko-KR" sz="3600" dirty="0" smtClean="0">
              <a:latin typeface="+mn-ea"/>
            </a:endParaRPr>
          </a:p>
          <a:p>
            <a:r>
              <a:rPr lang="ko-KR" altLang="en-US" sz="3600" dirty="0" smtClean="0">
                <a:latin typeface="+mn-ea"/>
              </a:rPr>
              <a:t>의료용 생체 접착제 주성분</a:t>
            </a:r>
            <a:endParaRPr lang="en-US" altLang="ko-KR" sz="3600" dirty="0" smtClean="0">
              <a:latin typeface="+mn-ea"/>
            </a:endParaRPr>
          </a:p>
          <a:p>
            <a:endParaRPr lang="en-US" altLang="ko-KR" sz="3600" dirty="0" smtClean="0">
              <a:latin typeface="+mn-ea"/>
            </a:endParaRPr>
          </a:p>
          <a:p>
            <a:r>
              <a:rPr lang="ko-KR" altLang="en-US" sz="3600" dirty="0" smtClean="0">
                <a:latin typeface="+mn-ea"/>
              </a:rPr>
              <a:t>의료용  생체 접착제 전망 </a:t>
            </a:r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pPr>
              <a:buNone/>
            </a:pPr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latin typeface="+mj-ea"/>
              </a:rPr>
              <a:t>목차</a:t>
            </a:r>
            <a:endParaRPr lang="ko-KR" altLang="en-US" dirty="0">
              <a:latin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>
                <a:latin typeface="+mj-ea"/>
              </a:rPr>
              <a:t>두 생물학적 물질들 간의 접착</a:t>
            </a:r>
          </a:p>
          <a:p>
            <a:endParaRPr lang="en-US" altLang="ko-KR" dirty="0" smtClean="0">
              <a:latin typeface="+mj-ea"/>
            </a:endParaRPr>
          </a:p>
          <a:p>
            <a:endParaRPr lang="en-US" altLang="ko-KR" dirty="0" smtClean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latin typeface="+mj-ea"/>
              </a:rPr>
              <a:t>의료용 생체 접착제</a:t>
            </a:r>
            <a:endParaRPr lang="ko-KR" altLang="en-US" dirty="0">
              <a:latin typeface="+mj-e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492896"/>
            <a:ext cx="5688632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764704"/>
            <a:ext cx="7467600" cy="5361459"/>
          </a:xfrm>
        </p:spPr>
        <p:txBody>
          <a:bodyPr>
            <a:normAutofit/>
          </a:bodyPr>
          <a:lstStyle/>
          <a:p>
            <a:endParaRPr lang="en-US" altLang="ko-KR" sz="3900" b="1" dirty="0" smtClean="0">
              <a:latin typeface="+mj-ea"/>
            </a:endParaRPr>
          </a:p>
          <a:p>
            <a:r>
              <a:rPr lang="ko-KR" altLang="en-US" sz="3200" dirty="0" smtClean="0">
                <a:latin typeface="+mj-ea"/>
              </a:rPr>
              <a:t>의료용 접착제</a:t>
            </a:r>
            <a:endParaRPr lang="en-US" altLang="ko-KR" sz="3200" dirty="0" smtClean="0">
              <a:latin typeface="+mj-ea"/>
            </a:endParaRPr>
          </a:p>
          <a:p>
            <a:endParaRPr lang="en-US" altLang="ko-KR" sz="3600" b="1" dirty="0" smtClean="0">
              <a:latin typeface="+mj-ea"/>
            </a:endParaRPr>
          </a:p>
          <a:p>
            <a:r>
              <a:rPr lang="ko-KR" altLang="en-US" dirty="0" smtClean="0">
                <a:latin typeface="+mj-ea"/>
              </a:rPr>
              <a:t>수술에 의한 절개 손상에 대해 수복보조수단으로 사용</a:t>
            </a:r>
            <a:endParaRPr lang="en-US" altLang="ko-KR" dirty="0" smtClean="0">
              <a:latin typeface="+mj-ea"/>
            </a:endParaRPr>
          </a:p>
          <a:p>
            <a:endParaRPr lang="en-US" altLang="ko-KR" dirty="0" smtClean="0">
              <a:latin typeface="+mj-ea"/>
            </a:endParaRPr>
          </a:p>
          <a:p>
            <a:r>
              <a:rPr lang="ko-KR" altLang="en-US" dirty="0" smtClean="0">
                <a:latin typeface="+mj-ea"/>
              </a:rPr>
              <a:t>생체조직 혈관의 접합용 접착제로 </a:t>
            </a:r>
            <a:endParaRPr lang="en-US" altLang="ko-KR" dirty="0" smtClean="0">
              <a:latin typeface="+mj-ea"/>
            </a:endParaRPr>
          </a:p>
          <a:p>
            <a:pPr>
              <a:buNone/>
            </a:pPr>
            <a:r>
              <a:rPr lang="en-US" altLang="ko-KR" dirty="0" smtClean="0">
                <a:latin typeface="+mj-ea"/>
              </a:rPr>
              <a:t>   </a:t>
            </a:r>
            <a:r>
              <a:rPr lang="ko-KR" altLang="en-US" dirty="0" err="1" smtClean="0">
                <a:latin typeface="+mj-ea"/>
              </a:rPr>
              <a:t>시아노</a:t>
            </a:r>
            <a:r>
              <a:rPr lang="ko-KR" altLang="en-US" dirty="0" smtClean="0">
                <a:latin typeface="+mj-ea"/>
              </a:rPr>
              <a:t> </a:t>
            </a:r>
            <a:r>
              <a:rPr lang="ko-KR" altLang="en-US" dirty="0" err="1" smtClean="0">
                <a:latin typeface="+mj-ea"/>
              </a:rPr>
              <a:t>아크릴레이트계</a:t>
            </a:r>
            <a:r>
              <a:rPr lang="ko-KR" altLang="en-US" dirty="0" smtClean="0">
                <a:latin typeface="+mj-ea"/>
              </a:rPr>
              <a:t> 가 사용</a:t>
            </a:r>
            <a:endParaRPr lang="en-US" altLang="ko-KR" dirty="0" smtClean="0">
              <a:latin typeface="+mj-ea"/>
            </a:endParaRPr>
          </a:p>
          <a:p>
            <a:pPr>
              <a:buNone/>
            </a:pPr>
            <a:endParaRPr lang="en-US" altLang="ko-KR" dirty="0" smtClean="0">
              <a:latin typeface="+mj-ea"/>
            </a:endParaRPr>
          </a:p>
          <a:p>
            <a:r>
              <a:rPr lang="ko-KR" altLang="en-US" dirty="0" smtClean="0">
                <a:latin typeface="+mj-ea"/>
              </a:rPr>
              <a:t>인공관절</a:t>
            </a:r>
            <a:r>
              <a:rPr lang="en-US" altLang="ko-KR" dirty="0" smtClean="0">
                <a:latin typeface="+mj-ea"/>
              </a:rPr>
              <a:t>,</a:t>
            </a:r>
            <a:r>
              <a:rPr lang="ko-KR" altLang="en-US" dirty="0" smtClean="0">
                <a:latin typeface="+mj-ea"/>
              </a:rPr>
              <a:t> </a:t>
            </a:r>
            <a:r>
              <a:rPr lang="ko-KR" altLang="en-US" dirty="0" err="1" smtClean="0">
                <a:latin typeface="+mj-ea"/>
              </a:rPr>
              <a:t>경조직용</a:t>
            </a:r>
            <a:r>
              <a:rPr lang="ko-KR" altLang="en-US" dirty="0" smtClean="0">
                <a:latin typeface="+mj-ea"/>
              </a:rPr>
              <a:t> 에는 본 시멘트 사용</a:t>
            </a:r>
            <a:endParaRPr lang="en-US" altLang="ko-KR" dirty="0" smtClean="0">
              <a:latin typeface="+mj-ea"/>
            </a:endParaRPr>
          </a:p>
          <a:p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>
                <a:latin typeface="+mj-ea"/>
              </a:rPr>
              <a:t>의료용 생체 접착제 분류</a:t>
            </a:r>
            <a:r>
              <a:rPr lang="en-US" altLang="ko-KR" dirty="0" smtClean="0">
                <a:latin typeface="+mj-ea"/>
              </a:rPr>
              <a:t/>
            </a:r>
            <a:br>
              <a:rPr lang="en-US" altLang="ko-KR" dirty="0" smtClean="0">
                <a:latin typeface="+mj-ea"/>
              </a:rPr>
            </a:br>
            <a:endParaRPr lang="ko-KR" altLang="en-US" dirty="0">
              <a:latin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2800" dirty="0" smtClean="0">
                <a:latin typeface="+mj-ea"/>
              </a:rPr>
              <a:t>피부 및 뼈</a:t>
            </a:r>
            <a:r>
              <a:rPr lang="en-US" altLang="ko-KR" sz="2800" dirty="0" smtClean="0">
                <a:latin typeface="+mj-ea"/>
              </a:rPr>
              <a:t> </a:t>
            </a:r>
            <a:r>
              <a:rPr lang="ko-KR" altLang="en-US" sz="2800" dirty="0" smtClean="0">
                <a:latin typeface="+mj-ea"/>
              </a:rPr>
              <a:t>접착출혈방지</a:t>
            </a:r>
            <a:endParaRPr lang="en-US" altLang="ko-KR" sz="2800" dirty="0" smtClean="0">
              <a:latin typeface="+mj-ea"/>
            </a:endParaRPr>
          </a:p>
          <a:p>
            <a:endParaRPr lang="en-US" altLang="ko-KR" sz="2800" dirty="0" smtClean="0">
              <a:latin typeface="+mj-ea"/>
            </a:endParaRPr>
          </a:p>
          <a:p>
            <a:r>
              <a:rPr lang="ko-KR" altLang="en-US" sz="2800" dirty="0" smtClean="0">
                <a:latin typeface="+mj-ea"/>
              </a:rPr>
              <a:t>안과 수술</a:t>
            </a:r>
            <a:r>
              <a:rPr lang="en-US" altLang="ko-KR" sz="2800" dirty="0" smtClean="0">
                <a:latin typeface="+mj-ea"/>
              </a:rPr>
              <a:t>, </a:t>
            </a:r>
            <a:r>
              <a:rPr lang="ko-KR" altLang="en-US" sz="2800" dirty="0" smtClean="0">
                <a:latin typeface="+mj-ea"/>
              </a:rPr>
              <a:t>혈관</a:t>
            </a:r>
            <a:r>
              <a:rPr lang="en-US" altLang="ko-KR" sz="2800" dirty="0" smtClean="0">
                <a:latin typeface="+mj-ea"/>
              </a:rPr>
              <a:t>, </a:t>
            </a:r>
            <a:r>
              <a:rPr lang="ko-KR" altLang="en-US" sz="2800" dirty="0" smtClean="0">
                <a:latin typeface="+mj-ea"/>
              </a:rPr>
              <a:t>내장 연결</a:t>
            </a:r>
            <a:r>
              <a:rPr lang="en-US" altLang="ko-KR" sz="2800" dirty="0" smtClean="0">
                <a:latin typeface="+mj-ea"/>
              </a:rPr>
              <a:t> </a:t>
            </a:r>
          </a:p>
          <a:p>
            <a:endParaRPr lang="en-US" altLang="ko-KR" sz="2800" dirty="0" smtClean="0">
              <a:latin typeface="+mj-ea"/>
            </a:endParaRPr>
          </a:p>
          <a:p>
            <a:r>
              <a:rPr lang="ko-KR" altLang="en-US" sz="2800" dirty="0" smtClean="0">
                <a:latin typeface="+mj-ea"/>
              </a:rPr>
              <a:t>뼈 접착 및 밀봉</a:t>
            </a:r>
            <a:endParaRPr lang="en-US" altLang="ko-KR" sz="2800" dirty="0" smtClean="0">
              <a:latin typeface="+mj-ea"/>
            </a:endParaRPr>
          </a:p>
          <a:p>
            <a:endParaRPr lang="en-US" altLang="ko-KR" sz="2800" dirty="0" smtClean="0">
              <a:latin typeface="+mj-ea"/>
            </a:endParaRPr>
          </a:p>
          <a:p>
            <a:r>
              <a:rPr lang="ko-KR" altLang="en-US" sz="2800" dirty="0" smtClean="0">
                <a:latin typeface="+mj-ea"/>
              </a:rPr>
              <a:t>성형 수술</a:t>
            </a:r>
            <a:r>
              <a:rPr lang="en-US" altLang="ko-KR" sz="2800" dirty="0" smtClean="0">
                <a:latin typeface="+mj-ea"/>
              </a:rPr>
              <a:t>, </a:t>
            </a:r>
            <a:r>
              <a:rPr lang="ko-KR" altLang="en-US" sz="2800" dirty="0" smtClean="0">
                <a:latin typeface="+mj-ea"/>
              </a:rPr>
              <a:t>손톱 수술</a:t>
            </a:r>
          </a:p>
          <a:p>
            <a:endParaRPr lang="ko-KR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95536" y="692696"/>
            <a:ext cx="7467600" cy="5102027"/>
          </a:xfrm>
        </p:spPr>
        <p:txBody>
          <a:bodyPr/>
          <a:lstStyle/>
          <a:p>
            <a:r>
              <a:rPr lang="ko-KR" altLang="en-US" sz="3600" dirty="0" smtClean="0">
                <a:latin typeface="+mj-ea"/>
                <a:ea typeface="+mj-ea"/>
              </a:rPr>
              <a:t>치과용 접착제</a:t>
            </a:r>
            <a:endParaRPr lang="en-US" altLang="ko-KR" sz="3600" dirty="0" smtClean="0">
              <a:latin typeface="+mj-ea"/>
              <a:ea typeface="+mj-ea"/>
            </a:endParaRPr>
          </a:p>
          <a:p>
            <a:endParaRPr lang="en-US" altLang="ko-KR" dirty="0" smtClean="0">
              <a:latin typeface="+mj-ea"/>
            </a:endParaRPr>
          </a:p>
          <a:p>
            <a:r>
              <a:rPr lang="ko-KR" altLang="en-US" sz="2800" dirty="0" err="1" smtClean="0">
                <a:latin typeface="+mj-ea"/>
              </a:rPr>
              <a:t>연조직용</a:t>
            </a:r>
            <a:r>
              <a:rPr lang="en-US" altLang="ko-KR" sz="2800" dirty="0" smtClean="0">
                <a:latin typeface="+mj-ea"/>
              </a:rPr>
              <a:t>-</a:t>
            </a:r>
            <a:r>
              <a:rPr lang="ko-KR" altLang="en-US" sz="2800" dirty="0" err="1" smtClean="0">
                <a:latin typeface="+mj-ea"/>
              </a:rPr>
              <a:t>시아노아크릴레이트계</a:t>
            </a:r>
            <a:r>
              <a:rPr lang="ko-KR" altLang="en-US" sz="2800" dirty="0" smtClean="0">
                <a:latin typeface="+mj-ea"/>
              </a:rPr>
              <a:t> 접착제</a:t>
            </a:r>
            <a:endParaRPr lang="en-US" altLang="ko-KR" sz="2800" dirty="0" smtClean="0">
              <a:latin typeface="+mj-ea"/>
            </a:endParaRPr>
          </a:p>
          <a:p>
            <a:endParaRPr lang="en-US" altLang="ko-KR" sz="2800" dirty="0" smtClean="0">
              <a:latin typeface="+mj-ea"/>
            </a:endParaRPr>
          </a:p>
          <a:p>
            <a:r>
              <a:rPr lang="ko-KR" altLang="en-US" sz="2800" dirty="0" err="1" smtClean="0">
                <a:latin typeface="+mj-ea"/>
              </a:rPr>
              <a:t>경조직용</a:t>
            </a:r>
            <a:r>
              <a:rPr lang="en-US" altLang="ko-KR" sz="2800" dirty="0" smtClean="0">
                <a:latin typeface="+mj-ea"/>
              </a:rPr>
              <a:t>-</a:t>
            </a:r>
            <a:r>
              <a:rPr lang="ko-KR" altLang="en-US" sz="2800" dirty="0" smtClean="0">
                <a:latin typeface="+mj-ea"/>
              </a:rPr>
              <a:t> 치과용 시멘트</a:t>
            </a:r>
            <a:r>
              <a:rPr lang="en-US" altLang="ko-KR" sz="2800" dirty="0" smtClean="0">
                <a:latin typeface="+mj-ea"/>
              </a:rPr>
              <a:t>, </a:t>
            </a:r>
            <a:r>
              <a:rPr lang="ko-KR" altLang="en-US" sz="2800" dirty="0" smtClean="0">
                <a:latin typeface="+mj-ea"/>
              </a:rPr>
              <a:t>수복용 레진</a:t>
            </a:r>
            <a:endParaRPr lang="en-US" altLang="ko-KR" sz="2800" dirty="0" smtClean="0">
              <a:latin typeface="+mj-ea"/>
            </a:endParaRPr>
          </a:p>
          <a:p>
            <a:pPr>
              <a:buNone/>
            </a:pPr>
            <a:r>
              <a:rPr lang="ko-KR" altLang="en-US" sz="2800" dirty="0" smtClean="0"/>
              <a:t> </a:t>
            </a:r>
            <a:endParaRPr lang="en-US" altLang="ko-KR" sz="2800" dirty="0" smtClean="0"/>
          </a:p>
          <a:p>
            <a:endParaRPr lang="en-US" altLang="ko-KR" sz="2800" dirty="0" smtClean="0"/>
          </a:p>
          <a:p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/>
            </a:r>
            <a:br>
              <a:rPr lang="en-US" altLang="ko-KR" dirty="0" smtClean="0"/>
            </a:br>
            <a:endParaRPr lang="ko-KR" alt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861048"/>
            <a:ext cx="496855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3861048"/>
            <a:ext cx="293062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980728"/>
            <a:ext cx="7467600" cy="5145435"/>
          </a:xfrm>
        </p:spPr>
        <p:txBody>
          <a:bodyPr>
            <a:normAutofit/>
          </a:bodyPr>
          <a:lstStyle/>
          <a:p>
            <a:r>
              <a:rPr lang="ko-KR" altLang="en-US" sz="3600" dirty="0" smtClean="0">
                <a:latin typeface="+mj-ea"/>
                <a:ea typeface="+mj-ea"/>
              </a:rPr>
              <a:t>생물접착제</a:t>
            </a:r>
            <a:r>
              <a:rPr lang="ko-KR" altLang="en-US" dirty="0" smtClean="0">
                <a:latin typeface="+mj-ea"/>
                <a:ea typeface="+mj-ea"/>
              </a:rPr>
              <a:t> </a:t>
            </a:r>
            <a:endParaRPr lang="en-US" altLang="ko-KR" dirty="0" smtClean="0">
              <a:latin typeface="+mj-ea"/>
              <a:ea typeface="+mj-ea"/>
            </a:endParaRPr>
          </a:p>
          <a:p>
            <a:endParaRPr lang="en-US" altLang="ko-KR" dirty="0" smtClean="0">
              <a:latin typeface="+mj-ea"/>
            </a:endParaRPr>
          </a:p>
          <a:p>
            <a:r>
              <a:rPr lang="ko-KR" altLang="en-US" sz="2800" dirty="0" smtClean="0">
                <a:latin typeface="+mj-ea"/>
              </a:rPr>
              <a:t>물속에서도 강한 접착력을 가짐</a:t>
            </a:r>
            <a:endParaRPr lang="en-US" altLang="ko-KR" sz="2800" dirty="0" smtClean="0">
              <a:latin typeface="+mj-ea"/>
            </a:endParaRPr>
          </a:p>
          <a:p>
            <a:endParaRPr lang="en-US" altLang="ko-KR" sz="2800" dirty="0" smtClean="0">
              <a:latin typeface="+mj-ea"/>
            </a:endParaRPr>
          </a:p>
          <a:p>
            <a:r>
              <a:rPr lang="ko-KR" altLang="en-US" sz="2800" dirty="0" smtClean="0">
                <a:latin typeface="+mj-ea"/>
              </a:rPr>
              <a:t>바다 갈조류의 </a:t>
            </a:r>
            <a:r>
              <a:rPr lang="ko-KR" altLang="en-US" sz="2800" dirty="0" err="1" smtClean="0">
                <a:latin typeface="+mj-ea"/>
              </a:rPr>
              <a:t>접착성</a:t>
            </a:r>
            <a:r>
              <a:rPr lang="ko-KR" altLang="en-US" sz="2800" dirty="0" smtClean="0">
                <a:latin typeface="+mj-ea"/>
              </a:rPr>
              <a:t> 단백질 등을 주성분으로 한 접착제</a:t>
            </a:r>
            <a:endParaRPr lang="en-US" altLang="ko-KR" sz="2800" dirty="0" smtClean="0">
              <a:latin typeface="+mj-ea"/>
            </a:endParaRPr>
          </a:p>
          <a:p>
            <a:endParaRPr lang="en-US" altLang="ko-KR" sz="2800" dirty="0" smtClean="0">
              <a:latin typeface="+mj-ea"/>
            </a:endParaRPr>
          </a:p>
          <a:p>
            <a:r>
              <a:rPr lang="ko-KR" altLang="en-US" sz="2800" dirty="0" smtClean="0">
                <a:latin typeface="+mj-ea"/>
              </a:rPr>
              <a:t>봉합사의 대체</a:t>
            </a:r>
            <a:r>
              <a:rPr lang="en-US" altLang="ko-KR" sz="2800" dirty="0" smtClean="0">
                <a:latin typeface="+mj-ea"/>
              </a:rPr>
              <a:t>, </a:t>
            </a:r>
            <a:r>
              <a:rPr lang="ko-KR" altLang="en-US" sz="2800" dirty="0" smtClean="0">
                <a:latin typeface="+mj-ea"/>
              </a:rPr>
              <a:t>뼈 상처의 수복 등 에 사용</a:t>
            </a:r>
            <a:endParaRPr lang="en-US" altLang="ko-KR" sz="2800" dirty="0" smtClean="0">
              <a:latin typeface="+mj-ea"/>
            </a:endParaRPr>
          </a:p>
          <a:p>
            <a:pPr>
              <a:buNone/>
            </a:pP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>
                <a:latin typeface="+mj-ea"/>
              </a:rPr>
              <a:t>의료용 접착제 주성분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endParaRPr lang="ko-KR" altLang="en-US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251520" y="1223312"/>
          <a:ext cx="8568952" cy="530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4476"/>
                <a:gridCol w="4284476"/>
              </a:tblGrid>
              <a:tr h="11623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2400" dirty="0" smtClean="0">
                        <a:latin typeface="+mj-ea"/>
                        <a:ea typeface="+mj-ea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400" dirty="0" err="1" smtClean="0">
                          <a:latin typeface="+mj-ea"/>
                          <a:ea typeface="+mj-ea"/>
                        </a:rPr>
                        <a:t>경조직용</a:t>
                      </a:r>
                      <a:r>
                        <a:rPr lang="ko-KR" altLang="en-US" sz="2400" dirty="0" smtClean="0">
                          <a:latin typeface="+mj-ea"/>
                          <a:ea typeface="+mj-ea"/>
                        </a:rPr>
                        <a:t> 접착제</a:t>
                      </a:r>
                      <a:endParaRPr lang="en-US" altLang="ko-KR" sz="2400" dirty="0" smtClean="0">
                        <a:latin typeface="+mj-ea"/>
                        <a:ea typeface="+mj-ea"/>
                      </a:endParaRPr>
                    </a:p>
                    <a:p>
                      <a:pPr algn="ctr" latinLnBrk="1"/>
                      <a:endParaRPr lang="ko-KR" altLang="en-US" sz="24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2400" dirty="0" smtClean="0">
                        <a:latin typeface="+mj-ea"/>
                        <a:ea typeface="+mj-ea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400" dirty="0" err="1" smtClean="0">
                          <a:latin typeface="+mj-ea"/>
                          <a:ea typeface="+mj-ea"/>
                        </a:rPr>
                        <a:t>연조직용</a:t>
                      </a:r>
                      <a:r>
                        <a:rPr lang="ko-KR" altLang="en-US" sz="2400" dirty="0" smtClean="0">
                          <a:latin typeface="+mj-ea"/>
                          <a:ea typeface="+mj-ea"/>
                        </a:rPr>
                        <a:t> 접착제</a:t>
                      </a:r>
                      <a:endParaRPr lang="en-US" altLang="ko-KR" sz="2400" dirty="0" smtClean="0">
                        <a:latin typeface="+mj-ea"/>
                        <a:ea typeface="+mj-ea"/>
                      </a:endParaRPr>
                    </a:p>
                    <a:p>
                      <a:pPr algn="ctr" latinLnBrk="1"/>
                      <a:endParaRPr lang="ko-KR" altLang="en-US" sz="2400" dirty="0">
                        <a:latin typeface="+mj-ea"/>
                        <a:ea typeface="+mj-ea"/>
                      </a:endParaRPr>
                    </a:p>
                  </a:txBody>
                  <a:tcPr/>
                </a:tc>
              </a:tr>
              <a:tr h="11623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dirty="0" err="1" smtClean="0">
                          <a:latin typeface="+mj-ea"/>
                          <a:ea typeface="+mj-ea"/>
                        </a:rPr>
                        <a:t>메타크릴계</a:t>
                      </a:r>
                      <a:endParaRPr lang="en-US" altLang="ko-KR" dirty="0" smtClean="0">
                        <a:latin typeface="+mj-ea"/>
                        <a:ea typeface="+mj-ea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dirty="0" smtClean="0">
                          <a:latin typeface="+mj-ea"/>
                          <a:ea typeface="+mj-ea"/>
                        </a:rPr>
                        <a:t>본 시멘트 </a:t>
                      </a:r>
                      <a:r>
                        <a:rPr lang="en-US" altLang="ko-KR" dirty="0" smtClean="0">
                          <a:latin typeface="+mj-ea"/>
                          <a:ea typeface="+mj-ea"/>
                        </a:rPr>
                        <a:t>– </a:t>
                      </a:r>
                      <a:r>
                        <a:rPr lang="ko-KR" altLang="en-US" dirty="0" smtClean="0">
                          <a:latin typeface="+mj-ea"/>
                          <a:ea typeface="+mj-ea"/>
                        </a:rPr>
                        <a:t>뼈의 회복</a:t>
                      </a:r>
                      <a:r>
                        <a:rPr lang="en-US" altLang="ko-KR" dirty="0" smtClean="0"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dirty="0" smtClean="0">
                          <a:latin typeface="+mj-ea"/>
                          <a:ea typeface="+mj-ea"/>
                        </a:rPr>
                        <a:t>뼈의 접착제</a:t>
                      </a:r>
                      <a:endParaRPr lang="en-US" altLang="ko-KR" dirty="0" smtClean="0">
                        <a:latin typeface="+mj-ea"/>
                        <a:ea typeface="+mj-ea"/>
                      </a:endParaRPr>
                    </a:p>
                    <a:p>
                      <a:pPr algn="ctr" latinLnBrk="1"/>
                      <a:endParaRPr lang="ko-KR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dirty="0" err="1" smtClean="0">
                          <a:latin typeface="+mj-ea"/>
                          <a:ea typeface="+mj-ea"/>
                        </a:rPr>
                        <a:t>플라즈마계</a:t>
                      </a:r>
                      <a:r>
                        <a:rPr lang="ko-KR" altLang="en-US" dirty="0" smtClean="0">
                          <a:latin typeface="+mj-ea"/>
                          <a:ea typeface="+mj-ea"/>
                        </a:rPr>
                        <a:t> </a:t>
                      </a:r>
                      <a:endParaRPr lang="en-US" altLang="ko-KR" dirty="0" smtClean="0">
                        <a:latin typeface="+mj-ea"/>
                        <a:ea typeface="+mj-ea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dirty="0" smtClean="0">
                          <a:latin typeface="+mj-ea"/>
                          <a:ea typeface="+mj-ea"/>
                        </a:rPr>
                        <a:t>신경조직의 보호</a:t>
                      </a:r>
                      <a:r>
                        <a:rPr lang="en-US" altLang="ko-KR" dirty="0" smtClean="0"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dirty="0" smtClean="0">
                          <a:latin typeface="+mj-ea"/>
                          <a:ea typeface="+mj-ea"/>
                        </a:rPr>
                        <a:t>피부의 코팅</a:t>
                      </a:r>
                      <a:r>
                        <a:rPr lang="en-US" altLang="ko-KR" dirty="0" smtClean="0"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dirty="0" smtClean="0">
                          <a:latin typeface="+mj-ea"/>
                          <a:ea typeface="+mj-ea"/>
                        </a:rPr>
                        <a:t>지혈   등에 사용</a:t>
                      </a:r>
                      <a:endParaRPr lang="en-US" altLang="ko-KR" dirty="0" smtClean="0">
                        <a:latin typeface="+mj-ea"/>
                        <a:ea typeface="+mj-ea"/>
                      </a:endParaRPr>
                    </a:p>
                    <a:p>
                      <a:pPr algn="ctr" latinLnBrk="1"/>
                      <a:endParaRPr lang="ko-KR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</a:tr>
              <a:tr h="169888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dirty="0" smtClean="0">
                          <a:latin typeface="+mj-ea"/>
                          <a:ea typeface="+mj-ea"/>
                        </a:rPr>
                        <a:t>치과용 충전재료</a:t>
                      </a:r>
                      <a:endParaRPr lang="en-US" altLang="ko-KR" dirty="0" smtClean="0">
                        <a:latin typeface="+mj-ea"/>
                        <a:ea typeface="+mj-ea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dirty="0" err="1" smtClean="0">
                          <a:latin typeface="+mj-ea"/>
                          <a:ea typeface="+mj-ea"/>
                        </a:rPr>
                        <a:t>접착성</a:t>
                      </a:r>
                      <a:r>
                        <a:rPr lang="ko-KR" altLang="en-US" dirty="0" smtClean="0">
                          <a:latin typeface="+mj-ea"/>
                          <a:ea typeface="+mj-ea"/>
                        </a:rPr>
                        <a:t> 충전용 레진</a:t>
                      </a:r>
                      <a:r>
                        <a:rPr lang="en-US" altLang="ko-KR" dirty="0" smtClean="0">
                          <a:latin typeface="+mj-ea"/>
                          <a:ea typeface="+mj-ea"/>
                        </a:rPr>
                        <a:t>- </a:t>
                      </a:r>
                      <a:r>
                        <a:rPr lang="ko-KR" altLang="en-US" dirty="0" smtClean="0">
                          <a:latin typeface="+mj-ea"/>
                          <a:ea typeface="+mj-ea"/>
                        </a:rPr>
                        <a:t>충치의 충전 치료용</a:t>
                      </a:r>
                      <a:r>
                        <a:rPr lang="en-US" altLang="ko-KR" dirty="0" smtClean="0">
                          <a:latin typeface="+mj-ea"/>
                          <a:ea typeface="+mj-ea"/>
                        </a:rPr>
                        <a:t>,</a:t>
                      </a:r>
                      <a:r>
                        <a:rPr lang="ko-KR" altLang="en-US" dirty="0" smtClean="0">
                          <a:latin typeface="+mj-ea"/>
                          <a:ea typeface="+mj-ea"/>
                        </a:rPr>
                        <a:t>치질 접착</a:t>
                      </a:r>
                      <a:endParaRPr lang="en-US" altLang="ko-KR" dirty="0" smtClean="0">
                        <a:latin typeface="+mj-ea"/>
                        <a:ea typeface="+mj-ea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dirty="0" smtClean="0">
                          <a:latin typeface="+mj-ea"/>
                          <a:ea typeface="+mj-ea"/>
                        </a:rPr>
                        <a:t>충치예방용 </a:t>
                      </a:r>
                      <a:r>
                        <a:rPr lang="ko-KR" altLang="en-US" dirty="0" err="1" smtClean="0">
                          <a:latin typeface="+mj-ea"/>
                          <a:ea typeface="+mj-ea"/>
                        </a:rPr>
                        <a:t>실란트</a:t>
                      </a:r>
                      <a:r>
                        <a:rPr lang="en-US" altLang="ko-KR" dirty="0" smtClean="0">
                          <a:latin typeface="+mj-ea"/>
                          <a:ea typeface="+mj-ea"/>
                        </a:rPr>
                        <a:t>- </a:t>
                      </a:r>
                      <a:r>
                        <a:rPr lang="ko-KR" altLang="en-US" dirty="0" err="1" smtClean="0">
                          <a:latin typeface="+mj-ea"/>
                          <a:ea typeface="+mj-ea"/>
                        </a:rPr>
                        <a:t>구치교합면의</a:t>
                      </a:r>
                      <a:r>
                        <a:rPr lang="ko-KR" altLang="en-US" dirty="0" smtClean="0">
                          <a:latin typeface="+mj-ea"/>
                          <a:ea typeface="+mj-ea"/>
                        </a:rPr>
                        <a:t> 홈에 도표</a:t>
                      </a:r>
                      <a:endParaRPr lang="en-US" altLang="ko-KR" dirty="0" smtClean="0">
                        <a:latin typeface="+mj-ea"/>
                        <a:ea typeface="+mj-ea"/>
                      </a:endParaRPr>
                    </a:p>
                    <a:p>
                      <a:pPr algn="ctr" latinLnBrk="1"/>
                      <a:endParaRPr lang="ko-KR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dirty="0" err="1" smtClean="0">
                          <a:latin typeface="+mj-ea"/>
                          <a:ea typeface="+mj-ea"/>
                        </a:rPr>
                        <a:t>실리콘계</a:t>
                      </a:r>
                      <a:endParaRPr lang="en-US" altLang="ko-KR" dirty="0" smtClean="0">
                        <a:latin typeface="+mj-ea"/>
                        <a:ea typeface="+mj-ea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dirty="0" smtClean="0">
                          <a:latin typeface="+mj-ea"/>
                          <a:ea typeface="+mj-ea"/>
                        </a:rPr>
                        <a:t>피부</a:t>
                      </a:r>
                      <a:r>
                        <a:rPr lang="en-US" altLang="ko-KR" dirty="0" smtClean="0"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dirty="0" smtClean="0">
                          <a:latin typeface="+mj-ea"/>
                          <a:ea typeface="+mj-ea"/>
                        </a:rPr>
                        <a:t>인공피부의 표면보호용 접착제로 사용</a:t>
                      </a:r>
                      <a:endParaRPr lang="en-US" altLang="ko-KR" dirty="0" smtClean="0">
                        <a:latin typeface="+mj-ea"/>
                        <a:ea typeface="+mj-ea"/>
                      </a:endParaRPr>
                    </a:p>
                    <a:p>
                      <a:pPr algn="ctr" latinLnBrk="1"/>
                      <a:endParaRPr lang="ko-KR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</a:tr>
              <a:tr h="11623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dirty="0" smtClean="0">
                        <a:latin typeface="+mj-ea"/>
                        <a:ea typeface="+mj-ea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dirty="0" err="1" smtClean="0">
                          <a:latin typeface="+mj-ea"/>
                          <a:ea typeface="+mj-ea"/>
                        </a:rPr>
                        <a:t>폴리우레탄계</a:t>
                      </a:r>
                      <a:endParaRPr lang="en-US" altLang="ko-KR" dirty="0" smtClean="0">
                        <a:latin typeface="+mj-ea"/>
                        <a:ea typeface="+mj-ea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dirty="0" err="1" smtClean="0">
                          <a:latin typeface="+mj-ea"/>
                          <a:ea typeface="+mj-ea"/>
                        </a:rPr>
                        <a:t>에폭시계</a:t>
                      </a:r>
                      <a:r>
                        <a:rPr lang="en-US" altLang="ko-KR" dirty="0" smtClean="0">
                          <a:latin typeface="+mj-ea"/>
                          <a:ea typeface="+mj-ea"/>
                        </a:rPr>
                        <a:t> </a:t>
                      </a:r>
                    </a:p>
                    <a:p>
                      <a:pPr algn="ctr" latinLnBrk="1"/>
                      <a:endParaRPr lang="ko-KR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dirty="0" err="1" smtClean="0">
                          <a:latin typeface="+mj-ea"/>
                          <a:ea typeface="+mj-ea"/>
                        </a:rPr>
                        <a:t>젤라틴계</a:t>
                      </a:r>
                      <a:r>
                        <a:rPr lang="en-US" altLang="ko-KR" dirty="0" smtClean="0">
                          <a:latin typeface="+mj-ea"/>
                          <a:ea typeface="+mj-ea"/>
                        </a:rPr>
                        <a:t> </a:t>
                      </a:r>
                    </a:p>
                    <a:p>
                      <a:pPr algn="ctr"/>
                      <a:r>
                        <a:rPr lang="ko-KR" altLang="en-US" dirty="0" smtClean="0">
                          <a:latin typeface="+mj-ea"/>
                          <a:ea typeface="+mj-ea"/>
                        </a:rPr>
                        <a:t>콜라겐 고정</a:t>
                      </a:r>
                      <a:r>
                        <a:rPr lang="en-US" altLang="ko-KR" dirty="0" smtClean="0"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dirty="0" smtClean="0">
                          <a:latin typeface="+mj-ea"/>
                          <a:ea typeface="+mj-ea"/>
                        </a:rPr>
                        <a:t>접착  </a:t>
                      </a:r>
                      <a:endParaRPr lang="en-US" altLang="ko-KR" dirty="0" smtClean="0">
                        <a:latin typeface="+mj-ea"/>
                        <a:ea typeface="+mj-ea"/>
                      </a:endParaRPr>
                    </a:p>
                    <a:p>
                      <a:pPr algn="ctr">
                        <a:buNone/>
                      </a:pPr>
                      <a:r>
                        <a:rPr lang="en-US" altLang="ko-KR" dirty="0" smtClean="0">
                          <a:latin typeface="+mj-ea"/>
                          <a:ea typeface="+mj-ea"/>
                        </a:rPr>
                        <a:t>     </a:t>
                      </a:r>
                      <a:r>
                        <a:rPr lang="ko-KR" altLang="en-US" dirty="0" smtClean="0">
                          <a:latin typeface="+mj-ea"/>
                          <a:ea typeface="+mj-ea"/>
                        </a:rPr>
                        <a:t>피부 점막의 접착 </a:t>
                      </a:r>
                      <a:r>
                        <a:rPr lang="en-US" altLang="ko-KR" dirty="0" smtClean="0">
                          <a:latin typeface="+mj-ea"/>
                          <a:ea typeface="+mj-ea"/>
                        </a:rPr>
                        <a:t>,</a:t>
                      </a:r>
                      <a:r>
                        <a:rPr lang="ko-KR" altLang="en-US" dirty="0" smtClean="0">
                          <a:latin typeface="+mj-ea"/>
                          <a:ea typeface="+mj-ea"/>
                        </a:rPr>
                        <a:t>코팅에 사용</a:t>
                      </a:r>
                      <a:endParaRPr lang="en-US" altLang="ko-KR" dirty="0" smtClean="0">
                        <a:latin typeface="+mj-ea"/>
                        <a:ea typeface="+mj-ea"/>
                      </a:endParaRPr>
                    </a:p>
                    <a:p>
                      <a:pPr algn="ctr" latinLnBrk="1"/>
                      <a:endParaRPr lang="ko-KR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광장">
  <a:themeElements>
    <a:clrScheme name="광장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광장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596</TotalTime>
  <Words>626</Words>
  <Application>Microsoft Office PowerPoint</Application>
  <PresentationFormat>화면 슬라이드 쇼(4:3)</PresentationFormat>
  <Paragraphs>184</Paragraphs>
  <Slides>25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25</vt:i4>
      </vt:variant>
    </vt:vector>
  </HeadingPairs>
  <TitlesOfParts>
    <vt:vector size="26" baseType="lpstr">
      <vt:lpstr>광장</vt:lpstr>
      <vt:lpstr>의료용 생체 접착제</vt:lpstr>
      <vt:lpstr>슬라이드 2</vt:lpstr>
      <vt:lpstr>목차</vt:lpstr>
      <vt:lpstr>의료용 생체 접착제</vt:lpstr>
      <vt:lpstr> 의료용 생체 접착제 분류 </vt:lpstr>
      <vt:lpstr>슬라이드 6</vt:lpstr>
      <vt:lpstr> </vt:lpstr>
      <vt:lpstr>슬라이드 8</vt:lpstr>
      <vt:lpstr> 의료용 접착제 주성분 </vt:lpstr>
      <vt:lpstr>슬라이드 10</vt:lpstr>
      <vt:lpstr> 시아노아크릴레이트계 </vt:lpstr>
      <vt:lpstr>슬라이드 12</vt:lpstr>
      <vt:lpstr> 피브린 글루 </vt:lpstr>
      <vt:lpstr>슬라이드 14</vt:lpstr>
      <vt:lpstr> 젤라틴 글루 </vt:lpstr>
      <vt:lpstr>슬라이드 16</vt:lpstr>
      <vt:lpstr> 폴리우레탄계 </vt:lpstr>
      <vt:lpstr>의료용접착제의 기능적요구</vt:lpstr>
      <vt:lpstr>접착제 없는 의료용 패치 개발 </vt:lpstr>
      <vt:lpstr> 홍합에서 의학의 재발견 </vt:lpstr>
      <vt:lpstr> 담쟁이덩굴의 접착원리로 상처  봉합제 만든다 </vt:lpstr>
      <vt:lpstr>의료용접착제 전망</vt:lpstr>
      <vt:lpstr>슬라이드 23</vt:lpstr>
      <vt:lpstr>참고문헌</vt:lpstr>
      <vt:lpstr>슬라이드 25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user</dc:creator>
  <cp:lastModifiedBy>user</cp:lastModifiedBy>
  <cp:revision>84</cp:revision>
  <dcterms:created xsi:type="dcterms:W3CDTF">2011-11-15T16:13:37Z</dcterms:created>
  <dcterms:modified xsi:type="dcterms:W3CDTF">2011-12-07T12:37:33Z</dcterms:modified>
</cp:coreProperties>
</file>