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344" r:id="rId4"/>
    <p:sldId id="259" r:id="rId5"/>
    <p:sldId id="311" r:id="rId6"/>
    <p:sldId id="277" r:id="rId7"/>
    <p:sldId id="278" r:id="rId8"/>
    <p:sldId id="281" r:id="rId9"/>
    <p:sldId id="308" r:id="rId10"/>
    <p:sldId id="318" r:id="rId11"/>
    <p:sldId id="272" r:id="rId12"/>
    <p:sldId id="338" r:id="rId13"/>
    <p:sldId id="288" r:id="rId14"/>
    <p:sldId id="282" r:id="rId15"/>
    <p:sldId id="273" r:id="rId16"/>
    <p:sldId id="274" r:id="rId17"/>
    <p:sldId id="275" r:id="rId18"/>
    <p:sldId id="298" r:id="rId19"/>
    <p:sldId id="313" r:id="rId20"/>
    <p:sldId id="305" r:id="rId21"/>
    <p:sldId id="309" r:id="rId22"/>
    <p:sldId id="319" r:id="rId23"/>
    <p:sldId id="323" r:id="rId24"/>
    <p:sldId id="324" r:id="rId25"/>
    <p:sldId id="342" r:id="rId26"/>
    <p:sldId id="293" r:id="rId27"/>
    <p:sldId id="287" r:id="rId28"/>
    <p:sldId id="286" r:id="rId29"/>
    <p:sldId id="317" r:id="rId30"/>
    <p:sldId id="285" r:id="rId31"/>
    <p:sldId id="284" r:id="rId32"/>
    <p:sldId id="283" r:id="rId33"/>
    <p:sldId id="276" r:id="rId34"/>
    <p:sldId id="290" r:id="rId35"/>
    <p:sldId id="289" r:id="rId36"/>
    <p:sldId id="307" r:id="rId37"/>
    <p:sldId id="335" r:id="rId38"/>
    <p:sldId id="326" r:id="rId39"/>
    <p:sldId id="340" r:id="rId40"/>
    <p:sldId id="339" r:id="rId41"/>
    <p:sldId id="343" r:id="rId42"/>
    <p:sldId id="337" r:id="rId43"/>
    <p:sldId id="292" r:id="rId44"/>
    <p:sldId id="300" r:id="rId45"/>
    <p:sldId id="341" r:id="rId46"/>
    <p:sldId id="306" r:id="rId47"/>
    <p:sldId id="333" r:id="rId48"/>
    <p:sldId id="261" r:id="rId49"/>
  </p:sldIdLst>
  <p:sldSz cx="9144000" cy="6858000" type="screen4x3"/>
  <p:notesSz cx="9926638" cy="6797675"/>
  <p:embeddedFontLst>
    <p:embeddedFont>
      <p:font typeface="맑은 고딕" pitchFamily="50" charset="-127"/>
      <p:regular r:id="rId52"/>
      <p:bold r:id="rId53"/>
    </p:embeddedFont>
    <p:embeddedFont>
      <p:font typeface="Arial Unicode MS" pitchFamily="50" charset="-127"/>
      <p:regular r:id="rId54"/>
    </p:embeddedFont>
    <p:embeddedFont>
      <p:font typeface="나눔손글씨 펜" pitchFamily="66" charset="-127"/>
      <p:regular r:id="rId55"/>
    </p:embeddedFont>
    <p:embeddedFont>
      <p:font typeface="나눔고딕" pitchFamily="50" charset="-127"/>
      <p:regular r:id="rId56"/>
      <p:bold r:id="rId5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967648"/>
    <a:srgbClr val="B58D57"/>
    <a:srgbClr val="AD844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82" autoAdjust="0"/>
    <p:restoredTop sz="97101" autoAdjust="0"/>
  </p:normalViewPr>
  <p:slideViewPr>
    <p:cSldViewPr>
      <p:cViewPr varScale="1">
        <p:scale>
          <a:sx n="70" d="100"/>
          <a:sy n="70" d="100"/>
        </p:scale>
        <p:origin x="-15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39884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3374" y="1"/>
            <a:ext cx="4301543" cy="339884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0BBAE773-3716-4D02-A0E5-7534D6A1A549}" type="datetimeFigureOut">
              <a:rPr lang="ko-KR" altLang="en-US" smtClean="0"/>
              <a:pPr/>
              <a:t>2011-12-08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6456219"/>
            <a:ext cx="4301543" cy="339884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3374" y="6456219"/>
            <a:ext cx="4301543" cy="339884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D31A8EEE-01C7-4AC6-9995-5B45A685F3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39884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3" cy="339884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925008A0-6130-459F-9E7A-74D380BB7481}" type="datetimeFigureOut">
              <a:rPr lang="ko-KR" altLang="en-US" smtClean="0"/>
              <a:pPr/>
              <a:t>2011-12-08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8000"/>
            <a:ext cx="34020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665" y="3228897"/>
            <a:ext cx="7941310" cy="3058954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1543" cy="339884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800" y="6456613"/>
            <a:ext cx="4301543" cy="339884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A6317C71-F6AE-4B8B-A504-3D7629196B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90%</a:t>
            </a:r>
            <a:r>
              <a:rPr lang="ko-KR" altLang="en-US" dirty="0" err="1" smtClean="0"/>
              <a:t>이상차지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7533" indent="-537533" defTabSz="955613">
              <a:buSzPct val="80000"/>
              <a:defRPr/>
            </a:pPr>
            <a:r>
              <a:rPr lang="ko-KR" altLang="en-US" sz="1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유전자의 균등 분배 → </a:t>
            </a:r>
            <a:r>
              <a:rPr lang="ko-KR" altLang="en-US" sz="1300" dirty="0" smtClean="0"/>
              <a:t>유전자 양이 너무 많기 때문에 염색체라는 덩어리에 유전자를 담은 형태로 효과적으로 분배</a:t>
            </a:r>
            <a:endParaRPr lang="en-US" altLang="ko-KR" sz="1300" dirty="0" smtClean="0"/>
          </a:p>
          <a:p>
            <a:pPr marL="537533" indent="-537533" defTabSz="955613">
              <a:buSzPct val="80000"/>
              <a:defRPr/>
            </a:pPr>
            <a:r>
              <a:rPr lang="ko-KR" altLang="en-US" dirty="0" err="1" smtClean="0"/>
              <a:t>간기의</a:t>
            </a:r>
            <a:r>
              <a:rPr lang="ko-KR" altLang="en-US" dirty="0" smtClean="0"/>
              <a:t> 중요성 </a:t>
            </a:r>
            <a:r>
              <a:rPr lang="en-US" altLang="ko-KR" dirty="0" smtClean="0"/>
              <a:t>; </a:t>
            </a:r>
            <a:r>
              <a:rPr lang="ko-KR" altLang="en-US" dirty="0" smtClean="0"/>
              <a:t>세포가 분열을 계속해도 염색체 수와 크기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세포질량 등이 거의 변함이 없는 이유</a:t>
            </a:r>
            <a:r>
              <a:rPr lang="en-US" altLang="ko-KR" dirty="0" smtClean="0"/>
              <a:t>: DNA</a:t>
            </a:r>
            <a:r>
              <a:rPr lang="ko-KR" altLang="en-US" dirty="0" smtClean="0"/>
              <a:t>를 포함한 세포질 물질이 </a:t>
            </a:r>
            <a:r>
              <a:rPr lang="ko-KR" altLang="en-US" dirty="0" err="1" smtClean="0"/>
              <a:t>간기에</a:t>
            </a:r>
            <a:r>
              <a:rPr lang="ko-KR" altLang="en-US" dirty="0" smtClean="0"/>
              <a:t> 증가하기 때문이다</a:t>
            </a:r>
            <a:r>
              <a:rPr lang="en-US" altLang="ko-KR" dirty="0" smtClean="0"/>
              <a:t>.</a:t>
            </a:r>
            <a:endParaRPr lang="en-US" altLang="ko-KR" sz="1300" dirty="0" smtClean="0"/>
          </a:p>
          <a:p>
            <a:pPr defTabSz="955613">
              <a:defRPr/>
            </a:pPr>
            <a:r>
              <a:rPr lang="ko-KR" altLang="en-US" sz="1300" dirty="0" smtClean="0"/>
              <a:t>무성생식</a:t>
            </a:r>
            <a:r>
              <a:rPr lang="en-US" altLang="ko-KR" sz="1300" dirty="0" smtClean="0"/>
              <a:t>-</a:t>
            </a:r>
            <a:r>
              <a:rPr lang="ko-KR" altLang="en-US" sz="1300" dirty="0" smtClean="0"/>
              <a:t>체세포분열의 일종</a:t>
            </a:r>
            <a:r>
              <a:rPr lang="en-US" altLang="ko-KR" sz="1300" dirty="0" smtClean="0"/>
              <a:t>. </a:t>
            </a:r>
            <a:r>
              <a:rPr lang="ko-KR" altLang="en-US" sz="1300" dirty="0" smtClean="0"/>
              <a:t>일반적으로 </a:t>
            </a:r>
            <a:r>
              <a:rPr lang="ko-KR" altLang="en-US" sz="1300" b="1" dirty="0" err="1" smtClean="0"/>
              <a:t>원핵생물</a:t>
            </a:r>
            <a:r>
              <a:rPr lang="ko-KR" altLang="en-US" sz="1300" dirty="0" err="1" smtClean="0"/>
              <a:t>은</a:t>
            </a:r>
            <a:r>
              <a:rPr lang="ko-KR" altLang="en-US" sz="1300" dirty="0" smtClean="0"/>
              <a:t> </a:t>
            </a:r>
            <a:r>
              <a:rPr lang="ko-KR" altLang="en-US" sz="1300" b="1" dirty="0" smtClean="0"/>
              <a:t>이분법</a:t>
            </a:r>
            <a:r>
              <a:rPr lang="en-US" altLang="ko-KR" sz="1300" dirty="0" smtClean="0"/>
              <a:t>( </a:t>
            </a:r>
            <a:r>
              <a:rPr lang="ko-KR" altLang="en-US" sz="1300" dirty="0" smtClean="0"/>
              <a:t>같은 크기로 나누어진다</a:t>
            </a:r>
            <a:r>
              <a:rPr lang="en-US" altLang="ko-KR" sz="1300" dirty="0" smtClean="0"/>
              <a:t>)</a:t>
            </a:r>
            <a:r>
              <a:rPr lang="ko-KR" altLang="en-US" sz="1300" dirty="0" smtClean="0"/>
              <a:t>에 의해 번식</a:t>
            </a:r>
            <a:r>
              <a:rPr lang="en-US" altLang="ko-KR" sz="1300" dirty="0" smtClean="0"/>
              <a:t>,</a:t>
            </a:r>
            <a:r>
              <a:rPr lang="ko-KR" altLang="en-US" sz="1300" dirty="0" smtClean="0"/>
              <a:t>증식</a:t>
            </a:r>
            <a:endParaRPr lang="en-US" altLang="ko-KR" sz="1300" dirty="0" smtClean="0"/>
          </a:p>
          <a:p>
            <a:pPr defTabSz="955613">
              <a:defRPr/>
            </a:pPr>
            <a:r>
              <a:rPr lang="ko-KR" altLang="en-US" sz="1300" dirty="0" smtClean="0"/>
              <a:t>양적</a:t>
            </a:r>
            <a:r>
              <a:rPr lang="en-US" altLang="ko-KR" sz="1300" dirty="0" smtClean="0"/>
              <a:t>(DNA</a:t>
            </a:r>
            <a:r>
              <a:rPr lang="ko-KR" altLang="en-US" sz="1300" dirty="0" smtClean="0"/>
              <a:t>량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염색체 수 </a:t>
            </a:r>
            <a:r>
              <a:rPr lang="en-US" altLang="ko-KR" sz="1300" dirty="0" smtClean="0"/>
              <a:t>) </a:t>
            </a:r>
            <a:r>
              <a:rPr lang="ko-KR" altLang="en-US" sz="1300" dirty="0" smtClean="0"/>
              <a:t>공평하게</a:t>
            </a:r>
            <a:endParaRPr lang="en-US" altLang="ko-KR" sz="1300" dirty="0" smtClean="0"/>
          </a:p>
          <a:p>
            <a:pPr defTabSz="955613">
              <a:defRPr/>
            </a:pPr>
            <a:r>
              <a:rPr lang="ko-KR" altLang="en-US" sz="1300" dirty="0" smtClean="0"/>
              <a:t>세포분열이 일어나야 하는 이유는 부피가 커지면 단위부피당 표면적이 작아지게 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자매염색분체는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개의 염색체로 나뉘어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분리되어 두 </a:t>
            </a:r>
            <a:r>
              <a:rPr lang="ko-KR" altLang="en-US" dirty="0" err="1" smtClean="0"/>
              <a:t>딸세포로</a:t>
            </a:r>
            <a:r>
              <a:rPr lang="ko-KR" altLang="en-US" dirty="0" smtClean="0"/>
              <a:t> 분배</a:t>
            </a:r>
            <a:endParaRPr lang="en-US" altLang="ko-KR" dirty="0" smtClean="0"/>
          </a:p>
          <a:p>
            <a:r>
              <a:rPr lang="ko-KR" altLang="en-US" dirty="0" err="1" smtClean="0"/>
              <a:t>같은그림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전자현미경으로 관찰한 복제된 염색체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무성생식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재생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부</a:t>
            </a:r>
            <a:r>
              <a:rPr lang="ko-KR" altLang="en-US" baseline="0" dirty="0" smtClean="0"/>
              <a:t> 또는 모와 형질 완전 일치  예</a:t>
            </a:r>
            <a:r>
              <a:rPr lang="en-US" altLang="ko-KR" baseline="0" dirty="0" smtClean="0"/>
              <a:t>)</a:t>
            </a:r>
            <a:r>
              <a:rPr lang="ko-KR" altLang="en-US" baseline="0" dirty="0" smtClean="0"/>
              <a:t>아메바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불가사리</a:t>
            </a:r>
            <a:endParaRPr lang="en-US" altLang="ko-KR" baseline="0" dirty="0" smtClean="0"/>
          </a:p>
          <a:p>
            <a:r>
              <a:rPr lang="ko-KR" altLang="en-US" baseline="0" dirty="0" smtClean="0"/>
              <a:t>유성생식 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정자와 난자가 결합</a:t>
            </a:r>
            <a:endParaRPr lang="en-US" altLang="ko-KR" baseline="0" dirty="0" smtClean="0"/>
          </a:p>
          <a:p>
            <a:r>
              <a:rPr lang="ko-KR" altLang="en-US" baseline="0" dirty="0" smtClean="0"/>
              <a:t>노화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손상 세포의 재생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피부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상처 등</a:t>
            </a:r>
            <a:r>
              <a:rPr lang="en-US" altLang="ko-KR" baseline="0" dirty="0" smtClean="0"/>
              <a:t>)</a:t>
            </a:r>
          </a:p>
          <a:p>
            <a:r>
              <a:rPr lang="ko-KR" altLang="en-US" sz="13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핵상</a:t>
            </a:r>
            <a:r>
              <a:rPr lang="ko-KR" altLang="en-US" sz="1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 (</a:t>
            </a:r>
            <a:r>
              <a:rPr lang="ko-KR" altLang="en-US" sz="1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염색체수 유지</a:t>
            </a:r>
            <a:r>
              <a:rPr lang="en-US" altLang="ko-KR" sz="1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ko-KR" altLang="en-US" sz="1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체세포분열은 단세포 생물에서는 생식을</a:t>
            </a:r>
            <a:r>
              <a:rPr lang="en-US" altLang="ko-KR" sz="1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다세포 생물에서는 생장의 의미를 가진다</a:t>
            </a:r>
            <a:r>
              <a:rPr lang="en-US" altLang="ko-KR" sz="1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3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방추사</a:t>
            </a:r>
            <a:r>
              <a:rPr lang="en-US" altLang="ko-KR" sz="1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300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Spindle Fiber</a:t>
            </a:r>
            <a:r>
              <a:rPr lang="en-US" altLang="ko-KR" sz="1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300" dirty="0" smtClean="0"/>
              <a:t> </a:t>
            </a:r>
            <a:r>
              <a:rPr lang="en-US" altLang="ko-KR" sz="1300" dirty="0" smtClean="0"/>
              <a:t>: </a:t>
            </a:r>
            <a:r>
              <a:rPr lang="ko-KR" altLang="en-US" sz="1300" dirty="0" smtClean="0"/>
              <a:t>세포의 체세포분열 때 형성되는 가는 실 모양의 섬유질 단백질로</a:t>
            </a:r>
            <a:r>
              <a:rPr lang="en-US" altLang="ko-KR" sz="1300" dirty="0" smtClean="0"/>
              <a:t>, </a:t>
            </a:r>
          </a:p>
          <a:p>
            <a:r>
              <a:rPr lang="ko-KR" altLang="en-US" sz="1300" dirty="0" smtClean="0"/>
              <a:t>양쪽 극 사이 또는 양쪽 극과 염색체 사이를 연결해 주는 역할을 한다</a:t>
            </a:r>
            <a:r>
              <a:rPr lang="en-US" altLang="ko-KR" sz="1300" dirty="0" smtClean="0"/>
              <a:t>. </a:t>
            </a:r>
          </a:p>
          <a:p>
            <a:r>
              <a:rPr lang="ko-KR" altLang="en-US" sz="1300" dirty="0" smtClean="0"/>
              <a:t>구형 단백질로 이루어진 미세소관으로 </a:t>
            </a:r>
            <a:r>
              <a:rPr lang="ko-KR" altLang="en-US" sz="1300" dirty="0" err="1" smtClean="0"/>
              <a:t>염색분체의</a:t>
            </a:r>
            <a:r>
              <a:rPr lang="ko-KR" altLang="en-US" sz="1300" dirty="0" smtClean="0"/>
              <a:t> </a:t>
            </a:r>
            <a:r>
              <a:rPr lang="ko-KR" altLang="en-US" sz="1300" dirty="0" err="1" smtClean="0"/>
              <a:t>동원체에</a:t>
            </a:r>
            <a:r>
              <a:rPr lang="ko-KR" altLang="en-US" sz="1300" dirty="0" smtClean="0"/>
              <a:t> 부착하여 길이가 짧아지면서 </a:t>
            </a:r>
            <a:r>
              <a:rPr lang="ko-KR" altLang="en-US" sz="1300" dirty="0" err="1" smtClean="0"/>
              <a:t>염색분체를</a:t>
            </a:r>
            <a:r>
              <a:rPr lang="ko-KR" altLang="en-US" sz="1300" dirty="0" smtClean="0"/>
              <a:t> 분리하여 양극으로 이동시킨다</a:t>
            </a:r>
            <a:r>
              <a:rPr lang="en-US" altLang="ko-KR" sz="1300" dirty="0" smtClean="0"/>
              <a:t>.</a:t>
            </a:r>
          </a:p>
          <a:p>
            <a:r>
              <a:rPr lang="ko-KR" altLang="en-US" sz="1300" dirty="0" smtClean="0"/>
              <a:t>세포가 분열할 때 염색체의 이동에 관여하는 미세소관</a:t>
            </a:r>
            <a:endParaRPr lang="en-US" altLang="ko-KR" sz="1300" dirty="0" smtClean="0"/>
          </a:p>
          <a:p>
            <a:pPr defTabSz="955613">
              <a:defRPr/>
            </a:pPr>
            <a:endParaRPr lang="en-US" altLang="ko-KR" sz="13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유전물질이 나누어진 후 세포질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세포소기관</a:t>
            </a:r>
            <a:r>
              <a:rPr lang="ko-KR" altLang="en-US" dirty="0" smtClean="0"/>
              <a:t> 등들 </a:t>
            </a:r>
            <a:r>
              <a:rPr lang="ko-KR" altLang="en-US" dirty="0" err="1" smtClean="0"/>
              <a:t>딸세포에</a:t>
            </a:r>
            <a:r>
              <a:rPr lang="ko-KR" altLang="en-US" dirty="0" smtClean="0"/>
              <a:t> 배분하는 분열</a:t>
            </a:r>
            <a:endParaRPr lang="en-US" altLang="ko-KR" dirty="0" smtClean="0"/>
          </a:p>
          <a:p>
            <a:r>
              <a:rPr lang="ko-KR" altLang="en-US" dirty="0" err="1" smtClean="0"/>
              <a:t>세포판은</a:t>
            </a:r>
            <a:r>
              <a:rPr lang="ko-KR" altLang="en-US" dirty="0" smtClean="0"/>
              <a:t> 세포벽이 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5613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z="1300" b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ko-KR" altLang="en-US" sz="13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유전자의 개념</a:t>
            </a:r>
            <a:endParaRPr lang="en-US" altLang="ko-KR" dirty="0" smtClean="0"/>
          </a:p>
          <a:p>
            <a:r>
              <a:rPr lang="ko-KR" altLang="en-US" dirty="0" smtClean="0"/>
              <a:t>염색체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염기성 색소에 염색 잘됨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현미경으로 관찰가능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세포분열시</a:t>
            </a:r>
            <a:r>
              <a:rPr lang="ko-KR" altLang="en-US" dirty="0" smtClean="0"/>
              <a:t> 나타남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엄청나게 꼬여있고 단단하게 뭉쳐있다가 </a:t>
            </a:r>
            <a:r>
              <a:rPr lang="ko-KR" altLang="en-US" dirty="0" err="1" smtClean="0"/>
              <a:t>간기에는</a:t>
            </a:r>
            <a:r>
              <a:rPr lang="ko-KR" altLang="en-US" dirty="0" smtClean="0"/>
              <a:t> 가는 실 모양의 </a:t>
            </a:r>
            <a:r>
              <a:rPr lang="ko-KR" altLang="en-US" dirty="0" err="1" smtClean="0"/>
              <a:t>염색사로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핵속에</a:t>
            </a:r>
            <a:r>
              <a:rPr lang="ko-KR" altLang="en-US" dirty="0" smtClean="0"/>
              <a:t> 고루 퍼져 있다가 </a:t>
            </a:r>
            <a:r>
              <a:rPr lang="ko-KR" altLang="en-US" dirty="0" err="1" smtClean="0"/>
              <a:t>분열기가</a:t>
            </a:r>
            <a:r>
              <a:rPr lang="ko-KR" altLang="en-US" dirty="0" smtClean="0"/>
              <a:t> 되면 </a:t>
            </a:r>
            <a:r>
              <a:rPr lang="ko-KR" altLang="en-US" dirty="0" err="1" smtClean="0"/>
              <a:t>염색사가</a:t>
            </a:r>
            <a:r>
              <a:rPr lang="ko-KR" altLang="en-US" dirty="0" smtClean="0"/>
              <a:t> 꼬이고</a:t>
            </a:r>
            <a:r>
              <a:rPr lang="ko-KR" altLang="en-US" baseline="0" dirty="0" smtClean="0"/>
              <a:t> 응축되어 염색체로 된다</a:t>
            </a:r>
            <a:endParaRPr lang="en-US" altLang="ko-KR" dirty="0" smtClean="0"/>
          </a:p>
          <a:p>
            <a:r>
              <a:rPr lang="ko-KR" altLang="en-US" dirty="0" err="1" smtClean="0"/>
              <a:t>염색사</a:t>
            </a:r>
            <a:r>
              <a:rPr lang="en-US" altLang="ko-KR" dirty="0" smtClean="0"/>
              <a:t>: DNA</a:t>
            </a:r>
            <a:r>
              <a:rPr lang="ko-KR" altLang="en-US" dirty="0" smtClean="0"/>
              <a:t>와 히스톤단백질로 구성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염색체 내부 구성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간기에</a:t>
            </a:r>
            <a:r>
              <a:rPr lang="ko-KR" altLang="en-US" dirty="0" smtClean="0"/>
              <a:t> 나타남</a:t>
            </a:r>
            <a:endParaRPr lang="en-US" altLang="ko-KR" dirty="0" smtClean="0"/>
          </a:p>
          <a:p>
            <a:pPr defTabSz="955613">
              <a:defRPr/>
            </a:pPr>
            <a:r>
              <a:rPr lang="ko-KR" altLang="en-US" dirty="0" err="1" smtClean="0"/>
              <a:t>동원체</a:t>
            </a:r>
            <a:r>
              <a:rPr lang="en-US" altLang="ko-KR" dirty="0" smtClean="0"/>
              <a:t>:</a:t>
            </a:r>
            <a:r>
              <a:rPr lang="en-US" altLang="ko-KR" baseline="0" dirty="0" smtClean="0"/>
              <a:t> </a:t>
            </a:r>
            <a:r>
              <a:rPr lang="ko-KR" altLang="en-US" dirty="0" err="1" smtClean="0"/>
              <a:t>염색분체가</a:t>
            </a:r>
            <a:r>
              <a:rPr lang="ko-KR" altLang="en-US" dirty="0" smtClean="0"/>
              <a:t> 연결되는 가운데가 잘록하게 들어간 부분을 말한다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세포분열시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방추사</a:t>
            </a:r>
            <a:r>
              <a:rPr lang="ko-KR" altLang="en-US" dirty="0" smtClean="0"/>
              <a:t> 붙음 끌려감 </a:t>
            </a:r>
            <a:endParaRPr lang="en-US" altLang="ko-KR" dirty="0" smtClean="0"/>
          </a:p>
          <a:p>
            <a:pPr defTabSz="882213">
              <a:defRPr/>
            </a:pPr>
            <a:r>
              <a:rPr lang="ko-KR" altLang="en-US" dirty="0" err="1" smtClean="0"/>
              <a:t>염색분체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간기에</a:t>
            </a:r>
            <a:r>
              <a:rPr lang="ko-KR" altLang="en-US" dirty="0" smtClean="0"/>
              <a:t>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가 복제되어 분열기에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개의 </a:t>
            </a:r>
            <a:r>
              <a:rPr lang="ko-KR" altLang="en-US" dirty="0" err="1" smtClean="0"/>
              <a:t>염색분체로</a:t>
            </a:r>
            <a:r>
              <a:rPr lang="ko-KR" altLang="en-US" dirty="0" smtClean="0"/>
              <a:t> 나타남  </a:t>
            </a:r>
            <a:r>
              <a:rPr lang="ko-KR" altLang="en-US" i="0" u="none" baseline="0" dirty="0" err="1" smtClean="0"/>
              <a:t>자매염색분체</a:t>
            </a:r>
            <a:r>
              <a:rPr lang="ko-KR" altLang="en-US" i="0" u="none" baseline="0" dirty="0" smtClean="0"/>
              <a:t> </a:t>
            </a:r>
            <a:r>
              <a:rPr lang="en-US" altLang="ko-KR" i="0" u="none" baseline="0" dirty="0" smtClean="0"/>
              <a:t>: </a:t>
            </a:r>
            <a:r>
              <a:rPr lang="ko-KR" altLang="en-US" i="0" u="none" baseline="0" dirty="0" err="1" smtClean="0"/>
              <a:t>동원체에</a:t>
            </a:r>
            <a:r>
              <a:rPr lang="ko-KR" altLang="en-US" i="0" u="none" baseline="0" dirty="0" smtClean="0"/>
              <a:t> 의해 잡혀있음</a:t>
            </a:r>
            <a:endParaRPr lang="en-US" altLang="ko-KR" i="0" u="none" dirty="0" smtClean="0"/>
          </a:p>
          <a:p>
            <a:pPr defTabSz="955613">
              <a:defRPr/>
            </a:pPr>
            <a:r>
              <a:rPr lang="ko-KR" altLang="en-US" i="0" dirty="0" smtClean="0"/>
              <a:t>염색체와 </a:t>
            </a:r>
            <a:r>
              <a:rPr lang="ko-KR" altLang="en-US" i="0" dirty="0" err="1" smtClean="0"/>
              <a:t>염색사</a:t>
            </a:r>
            <a:r>
              <a:rPr lang="ko-KR" altLang="en-US" i="0" dirty="0" smtClean="0"/>
              <a:t> </a:t>
            </a:r>
            <a:r>
              <a:rPr lang="en-US" altLang="ko-KR" i="0" dirty="0" smtClean="0"/>
              <a:t>: DNA</a:t>
            </a:r>
            <a:r>
              <a:rPr lang="en-US" altLang="ko-KR" i="0" baseline="0" dirty="0" smtClean="0"/>
              <a:t>+</a:t>
            </a:r>
            <a:r>
              <a:rPr lang="ko-KR" altLang="en-US" i="0" baseline="0" dirty="0" smtClean="0"/>
              <a:t>단백질</a:t>
            </a:r>
            <a:r>
              <a:rPr lang="en-US" altLang="ko-KR" i="0" baseline="0" dirty="0" smtClean="0"/>
              <a:t>, </a:t>
            </a:r>
            <a:r>
              <a:rPr lang="ko-KR" altLang="en-US" i="0" baseline="0" dirty="0" smtClean="0"/>
              <a:t>물리적인 상태만 다를 뿐</a:t>
            </a:r>
            <a:endParaRPr lang="en-US" altLang="ko-KR" i="0" baseline="0" dirty="0" smtClean="0"/>
          </a:p>
          <a:p>
            <a:r>
              <a:rPr lang="en-US" altLang="ko-KR" dirty="0" err="1" smtClean="0"/>
              <a:t>Dna</a:t>
            </a:r>
            <a:r>
              <a:rPr lang="en-US" altLang="ko-KR" dirty="0" smtClean="0"/>
              <a:t> : </a:t>
            </a:r>
            <a:r>
              <a:rPr lang="ko-KR" altLang="en-US" dirty="0" err="1" smtClean="0"/>
              <a:t>히스톤</a:t>
            </a:r>
            <a:r>
              <a:rPr lang="ko-KR" altLang="en-US" dirty="0" smtClean="0"/>
              <a:t> 단백질을 감아 </a:t>
            </a:r>
            <a:r>
              <a:rPr lang="ko-KR" altLang="en-US" dirty="0" err="1" smtClean="0"/>
              <a:t>뉴클레오</a:t>
            </a:r>
            <a:r>
              <a:rPr lang="ko-KR" altLang="en-US" dirty="0" smtClean="0"/>
              <a:t> 솜을 이루어 </a:t>
            </a:r>
            <a:r>
              <a:rPr lang="ko-KR" altLang="en-US" dirty="0" err="1" smtClean="0"/>
              <a:t>염색사로</a:t>
            </a:r>
            <a:r>
              <a:rPr lang="ko-KR" altLang="en-US" dirty="0" smtClean="0"/>
              <a:t> 된다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실모양의</a:t>
            </a:r>
            <a:r>
              <a:rPr lang="ko-KR" altLang="en-US" dirty="0" smtClean="0"/>
              <a:t> 분자 유전물질로 작용하는 분자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이중나선구조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유전정보</a:t>
            </a:r>
            <a:r>
              <a:rPr lang="en-US" altLang="ko-KR" dirty="0" smtClean="0"/>
              <a:t>/</a:t>
            </a:r>
            <a:r>
              <a:rPr lang="ko-KR" altLang="en-US" dirty="0" smtClean="0"/>
              <a:t>물질 저장</a:t>
            </a:r>
            <a:endParaRPr lang="en-US" altLang="ko-KR" dirty="0" smtClean="0"/>
          </a:p>
          <a:p>
            <a:pPr defTabSz="955613">
              <a:defRPr/>
            </a:pPr>
            <a:r>
              <a:rPr lang="ko-KR" altLang="en-US" dirty="0" smtClean="0"/>
              <a:t>유전자 참고로</a:t>
            </a:r>
            <a:endParaRPr lang="en-US" altLang="ko-KR" dirty="0" smtClean="0"/>
          </a:p>
          <a:p>
            <a:r>
              <a:rPr lang="ko-KR" altLang="en-US" b="1" dirty="0" err="1" smtClean="0"/>
              <a:t>염색사와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염색질은</a:t>
            </a:r>
            <a:r>
              <a:rPr lang="ko-KR" altLang="en-US" b="1" dirty="0" smtClean="0"/>
              <a:t> 거의 같은 뜻</a:t>
            </a:r>
            <a:endParaRPr lang="en-US" altLang="ko-KR" b="1" dirty="0" smtClean="0"/>
          </a:p>
          <a:p>
            <a:r>
              <a:rPr lang="ko-KR" alt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염색질</a:t>
            </a:r>
            <a:r>
              <a:rPr lang="ko-KR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ko-KR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세포분열을 하지 않는 세포에서는 염색체가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'</a:t>
            </a:r>
            <a:r>
              <a:rPr lang="ko-KR" alt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염색사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'</a:t>
            </a:r>
            <a:r>
              <a:rPr lang="ko-KR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라고 하는 가느다란 실모양으로 존재하는데 이 </a:t>
            </a:r>
            <a:r>
              <a:rPr lang="ko-KR" alt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염색사를</a:t>
            </a:r>
            <a:r>
              <a:rPr lang="ko-KR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구성하는 물질 중 염기용액에 염색이 잘되는 물질</a:t>
            </a:r>
            <a:endParaRPr lang="en-US" altLang="ko-KR" i="0" u="non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5613">
              <a:defRPr/>
            </a:pPr>
            <a:endParaRPr lang="ko-KR" altLang="en-US" sz="13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5613">
              <a:defRPr/>
            </a:pPr>
            <a:r>
              <a:rPr lang="ko-KR" altLang="en-US" sz="1300" dirty="0" smtClean="0"/>
              <a:t>이때 양극으로 끌려온 염색체는 풀어지지 않고 곧이어 제</a:t>
            </a:r>
            <a:r>
              <a:rPr lang="en-US" altLang="ko-KR" sz="1300" dirty="0" smtClean="0"/>
              <a:t>2</a:t>
            </a:r>
            <a:r>
              <a:rPr lang="ko-KR" altLang="en-US" sz="1300" dirty="0" smtClean="0"/>
              <a:t>분열이 시작된다</a:t>
            </a:r>
            <a:r>
              <a:rPr lang="en-US" altLang="ko-KR" sz="1300" dirty="0" smtClean="0"/>
              <a:t>.</a:t>
            </a:r>
          </a:p>
          <a:p>
            <a:r>
              <a:rPr lang="ko-KR" altLang="en-US" sz="1300" dirty="0" smtClean="0"/>
              <a:t>제</a:t>
            </a:r>
            <a:r>
              <a:rPr lang="en-US" altLang="ko-KR" sz="1300" dirty="0" smtClean="0"/>
              <a:t>1</a:t>
            </a:r>
            <a:r>
              <a:rPr lang="ko-KR" altLang="en-US" sz="1300" dirty="0" smtClean="0"/>
              <a:t>분열의 말기가 곧 제</a:t>
            </a:r>
            <a:r>
              <a:rPr lang="en-US" altLang="ko-KR" sz="1300" dirty="0" smtClean="0"/>
              <a:t>2</a:t>
            </a:r>
            <a:r>
              <a:rPr lang="ko-KR" altLang="en-US" sz="1300" dirty="0" smtClean="0"/>
              <a:t>분열의 전기에 해당된다</a:t>
            </a:r>
            <a:r>
              <a:rPr lang="en-US" altLang="ko-KR" sz="1300" dirty="0" smtClean="0"/>
              <a:t>. </a:t>
            </a:r>
            <a:endParaRPr lang="ko-KR" altLang="en-US" sz="13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b="0" dirty="0" smtClean="0">
                <a:latin typeface="신명조" charset="-127"/>
                <a:ea typeface="신명조" charset="-127"/>
              </a:rPr>
              <a:t>체세포분열과 동일한 분열</a:t>
            </a:r>
            <a:endParaRPr lang="en-US" altLang="ko-KR" b="0" dirty="0" smtClean="0">
              <a:latin typeface="신명조" charset="-127"/>
              <a:ea typeface="신명조" charset="-127"/>
            </a:endParaRPr>
          </a:p>
          <a:p>
            <a:r>
              <a:rPr lang="ko-KR" altLang="en-US" dirty="0" smtClean="0"/>
              <a:t>전기는 비교적 짧거나 없으며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5613">
              <a:defRPr/>
            </a:pPr>
            <a:endParaRPr lang="en-US" altLang="ko-KR" sz="13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baseline="0" dirty="0" smtClean="0"/>
              <a:t>복제함으로써 </a:t>
            </a:r>
            <a:r>
              <a:rPr lang="ko-KR" altLang="en-US" baseline="0" dirty="0" err="1" smtClean="0"/>
              <a:t>염색분체가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개가 됨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이 때 </a:t>
            </a:r>
            <a:r>
              <a:rPr lang="en-US" altLang="ko-KR" baseline="0" dirty="0" smtClean="0"/>
              <a:t>DNA</a:t>
            </a:r>
            <a:r>
              <a:rPr lang="ko-KR" altLang="en-US" baseline="0" dirty="0" smtClean="0"/>
              <a:t>량만 늘어남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염색분체</a:t>
            </a:r>
            <a:r>
              <a:rPr lang="ko-KR" altLang="en-US" baseline="0" dirty="0" smtClean="0"/>
              <a:t> 안에 들어있는 유전적 구성 동일</a:t>
            </a:r>
            <a:endParaRPr lang="en-US" altLang="ko-KR" baseline="0" dirty="0" smtClean="0"/>
          </a:p>
          <a:p>
            <a:r>
              <a:rPr lang="ko-KR" altLang="en-US" dirty="0" smtClean="0"/>
              <a:t>염색체수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1,1     DNA</a:t>
            </a:r>
            <a:r>
              <a:rPr lang="ko-KR" altLang="en-US" baseline="0" dirty="0" smtClean="0"/>
              <a:t>량</a:t>
            </a:r>
            <a:r>
              <a:rPr lang="en-US" altLang="ko-KR" baseline="0" dirty="0" smtClean="0"/>
              <a:t>(</a:t>
            </a:r>
            <a:r>
              <a:rPr lang="ko-KR" altLang="en-US" baseline="0" dirty="0" err="1" smtClean="0"/>
              <a:t>상대값</a:t>
            </a:r>
            <a:r>
              <a:rPr lang="en-US" altLang="ko-KR" baseline="0" dirty="0" smtClean="0"/>
              <a:t>, DNA</a:t>
            </a:r>
            <a:r>
              <a:rPr lang="ko-KR" altLang="en-US" baseline="0" dirty="0" smtClean="0"/>
              <a:t>는 너무 작기 때문에 수의 개념이 아니라 양의 개념</a:t>
            </a:r>
            <a:r>
              <a:rPr lang="en-US" altLang="ko-KR" baseline="0" dirty="0" smtClean="0"/>
              <a:t>) 1,2</a:t>
            </a:r>
          </a:p>
          <a:p>
            <a:r>
              <a:rPr lang="ko-KR" altLang="en-US" baseline="0" dirty="0" smtClean="0"/>
              <a:t>상동염색체 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모양과 크기가 같은 한 쌍의 염색체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유성생식을 하는 생물은 상동염색체 중 하나는 부계 하나는 모계로부터 물려받은 것으로 </a:t>
            </a:r>
            <a:r>
              <a:rPr lang="ko-KR" altLang="en-US" baseline="0" dirty="0" err="1" smtClean="0"/>
              <a:t>핵속에</a:t>
            </a:r>
            <a:r>
              <a:rPr lang="ko-KR" altLang="en-US" baseline="0" dirty="0" smtClean="0"/>
              <a:t> 염색체 수는 </a:t>
            </a:r>
            <a:r>
              <a:rPr lang="en-US" altLang="ko-KR" baseline="0" dirty="0" smtClean="0"/>
              <a:t>2n</a:t>
            </a:r>
            <a:r>
              <a:rPr lang="ko-KR" altLang="en-US" baseline="0" dirty="0" smtClean="0"/>
              <a:t>으로 표시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생식세포를 하나씩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받아서 유전적 구성은 달라</a:t>
            </a:r>
            <a:endParaRPr lang="en-US" altLang="ko-KR" baseline="0" dirty="0" smtClean="0"/>
          </a:p>
          <a:p>
            <a:r>
              <a:rPr lang="ko-KR" altLang="en-US" dirty="0" err="1" smtClean="0"/>
              <a:t>핵상</a:t>
            </a:r>
            <a:r>
              <a:rPr lang="en-US" altLang="ko-KR" dirty="0" smtClean="0"/>
              <a:t>: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염색체 수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염색체 상태  세트로 있으면 </a:t>
            </a:r>
            <a:r>
              <a:rPr lang="en-US" altLang="ko-KR" baseline="0" dirty="0" smtClean="0"/>
              <a:t>2n </a:t>
            </a:r>
            <a:r>
              <a:rPr lang="ko-KR" altLang="en-US" baseline="0" dirty="0" smtClean="0"/>
              <a:t>세트로 없으면 </a:t>
            </a:r>
            <a:r>
              <a:rPr lang="en-US" altLang="ko-KR" baseline="0" dirty="0" smtClean="0"/>
              <a:t>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47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5613">
              <a:defRPr/>
            </a:pP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G</a:t>
            </a:r>
            <a:r>
              <a:rPr lang="en-US" altLang="ko-KR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세포 분열이 일어나지 않는 상태 유지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defTabSz="955613">
              <a:defRPr/>
            </a:pPr>
            <a:r>
              <a:rPr lang="ko-KR" altLang="en-US" sz="1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세포의 종류와 환경 조건에 따라 다름</a:t>
            </a:r>
            <a:endParaRPr lang="en-US" altLang="ko-KR" sz="13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defTabSz="955613">
              <a:defRPr/>
            </a:pPr>
            <a:r>
              <a:rPr lang="ko-KR" altLang="en-US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기능을 수행하는 세포는 수명을 가지게 된다</a:t>
            </a:r>
            <a:r>
              <a:rPr lang="en-US" altLang="ko-KR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defTabSz="955613">
              <a:defRPr/>
            </a:pPr>
            <a:r>
              <a:rPr lang="ko-KR" altLang="en-US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암세포</a:t>
            </a:r>
            <a:r>
              <a:rPr lang="en-US" altLang="ko-KR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분화되지 않고 세포주기를 계속 도는 세포는 기능을 수행하지 않고 영원한 생명을 가지게 되며</a:t>
            </a:r>
            <a:r>
              <a:rPr lang="en-US" altLang="ko-KR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그 중 돌연변이가 된 것</a:t>
            </a:r>
            <a:endParaRPr lang="en-US" altLang="ko-KR" dirty="0" smtClean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분열을 끝낸 세포가 단백질과 </a:t>
            </a:r>
            <a:r>
              <a:rPr lang="ko-KR" altLang="en-US" dirty="0" err="1" smtClean="0"/>
              <a:t>여러가지</a:t>
            </a:r>
            <a:r>
              <a:rPr lang="ko-KR" altLang="en-US" dirty="0" smtClean="0"/>
              <a:t> 세포 구성 성분을 합성하고</a:t>
            </a:r>
            <a:r>
              <a:rPr lang="en-US" altLang="ko-KR" dirty="0" smtClean="0"/>
              <a:t>, </a:t>
            </a:r>
          </a:p>
          <a:p>
            <a:r>
              <a:rPr lang="ko-KR" altLang="en-US" dirty="0" err="1" smtClean="0"/>
              <a:t>미토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리보솜 같은 세포 </a:t>
            </a:r>
            <a:r>
              <a:rPr lang="ko-KR" altLang="en-US" dirty="0" err="1" smtClean="0"/>
              <a:t>소기관의</a:t>
            </a:r>
            <a:r>
              <a:rPr lang="ko-KR" altLang="en-US" dirty="0" smtClean="0"/>
              <a:t> 수를 늘려 세포가 성장한다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이때 합성되는 단백질은 </a:t>
            </a:r>
            <a:r>
              <a:rPr lang="en-US" altLang="ko-KR" dirty="0" smtClean="0"/>
              <a:t>s</a:t>
            </a:r>
            <a:r>
              <a:rPr lang="ko-KR" altLang="en-US" dirty="0" smtClean="0"/>
              <a:t>기에 쓰이는 </a:t>
            </a:r>
            <a:r>
              <a:rPr lang="en-US" altLang="ko-KR" dirty="0" err="1" smtClean="0"/>
              <a:t>dna</a:t>
            </a:r>
            <a:r>
              <a:rPr lang="ko-KR" altLang="en-US" dirty="0" smtClean="0"/>
              <a:t>의 자기복제가 이루어져 그 양이 </a:t>
            </a:r>
            <a:r>
              <a:rPr lang="en-US" altLang="ko-KR" dirty="0" smtClean="0"/>
              <a:t>2</a:t>
            </a:r>
            <a:r>
              <a:rPr lang="ko-KR" altLang="en-US" dirty="0" smtClean="0"/>
              <a:t>배가 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300" dirty="0" err="1" smtClean="0">
                <a:solidFill>
                  <a:schemeClr val="bg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염색사로</a:t>
            </a:r>
            <a:endParaRPr lang="en-US" altLang="ko-KR" sz="1300" dirty="0" smtClean="0">
              <a:solidFill>
                <a:schemeClr val="bg2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defTabSz="955613">
              <a:defRPr/>
            </a:pPr>
            <a:r>
              <a:rPr lang="en-US" altLang="ko-KR" sz="1300" dirty="0" smtClean="0"/>
              <a:t>DNA</a:t>
            </a:r>
            <a:r>
              <a:rPr lang="ko-KR" altLang="en-US" sz="1300" dirty="0" smtClean="0"/>
              <a:t>가 복제되어 유전물질의 양이 </a:t>
            </a:r>
            <a:r>
              <a:rPr lang="en-US" altLang="ko-KR" sz="1300" dirty="0" smtClean="0"/>
              <a:t>2</a:t>
            </a:r>
            <a:r>
              <a:rPr lang="ko-KR" altLang="en-US" sz="1300" dirty="0" smtClean="0"/>
              <a:t>배가 된다</a:t>
            </a:r>
            <a:r>
              <a:rPr lang="en-US" altLang="ko-KR" sz="1300" dirty="0" smtClean="0"/>
              <a:t>.</a:t>
            </a:r>
          </a:p>
          <a:p>
            <a:pPr defTabSz="955613">
              <a:defRPr/>
            </a:pPr>
            <a:endParaRPr lang="en-US" altLang="ko-KR" sz="13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5613">
              <a:defRPr/>
            </a:pPr>
            <a:r>
              <a:rPr lang="ko-KR" altLang="en-US" dirty="0" err="1" smtClean="0"/>
              <a:t>간기에</a:t>
            </a:r>
            <a:r>
              <a:rPr lang="ko-KR" altLang="en-US" dirty="0" smtClean="0"/>
              <a:t> 보이지 않던 염색체가 관찰되는 시기이다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간기</a:t>
            </a:r>
            <a:r>
              <a:rPr lang="en-US" altLang="ko-KR" dirty="0" smtClean="0"/>
              <a:t>-</a:t>
            </a:r>
            <a:r>
              <a:rPr lang="ko-KR" altLang="en-US" dirty="0" smtClean="0">
                <a:solidFill>
                  <a:srgbClr val="7030A0"/>
                </a:solidFill>
              </a:rPr>
              <a:t>염색사</a:t>
            </a:r>
            <a:r>
              <a:rPr lang="ko-KR" altLang="en-US" dirty="0" smtClean="0"/>
              <a:t>의 형태</a:t>
            </a:r>
            <a:r>
              <a:rPr lang="en-US" altLang="ko-KR" dirty="0" smtClean="0"/>
              <a:t>/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분열기</a:t>
            </a:r>
            <a:r>
              <a:rPr lang="en-US" altLang="ko-KR" baseline="0" dirty="0" smtClean="0"/>
              <a:t>-</a:t>
            </a:r>
            <a:r>
              <a:rPr lang="ko-KR" altLang="en-US" baseline="0" dirty="0" smtClean="0"/>
              <a:t>염색체의 형태</a:t>
            </a:r>
            <a:endParaRPr lang="ko-KR" altLang="en-US" dirty="0" smtClean="0"/>
          </a:p>
          <a:p>
            <a:r>
              <a:rPr lang="ko-KR" altLang="en-US" dirty="0" smtClean="0"/>
              <a:t>체세포 분열</a:t>
            </a:r>
            <a:r>
              <a:rPr lang="en-US" altLang="ko-KR" dirty="0" smtClean="0"/>
              <a:t>-</a:t>
            </a:r>
            <a:r>
              <a:rPr lang="ko-KR" altLang="en-US" dirty="0" smtClean="0"/>
              <a:t>염색체 분리</a:t>
            </a:r>
            <a:endParaRPr lang="en-US" altLang="ko-KR" dirty="0" smtClean="0"/>
          </a:p>
          <a:p>
            <a:r>
              <a:rPr lang="ko-KR" altLang="en-US" dirty="0" smtClean="0"/>
              <a:t>세포질 분열</a:t>
            </a:r>
            <a:r>
              <a:rPr lang="en-US" altLang="ko-KR" dirty="0" smtClean="0"/>
              <a:t>-</a:t>
            </a:r>
            <a:r>
              <a:rPr lang="ko-KR" altLang="en-US" dirty="0" smtClean="0"/>
              <a:t>세포막 분리</a:t>
            </a:r>
            <a:r>
              <a:rPr lang="en-US" altLang="ko-KR" dirty="0" smtClean="0"/>
              <a:t>,</a:t>
            </a:r>
            <a:r>
              <a:rPr lang="ko-KR" altLang="en-US" dirty="0" smtClean="0"/>
              <a:t>말기에 시작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7C71-F6AE-4B8B-A504-3D7629196B32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nhn\바탕 화면\칠판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3514110" y="6135687"/>
            <a:ext cx="228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/>
            </a:r>
            <a:b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</a:br>
            <a:endParaRPr lang="en-US" altLang="ko-KR" sz="800" spc="-2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9" name="그림 8" descr="분필타이틀라인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924200" y="2406641"/>
            <a:ext cx="3782169" cy="16664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899592" y="1509936"/>
            <a:ext cx="7632848" cy="1198984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8426" y="414189"/>
            <a:ext cx="7704856" cy="1143000"/>
          </a:xfrm>
        </p:spPr>
        <p:txBody>
          <a:bodyPr>
            <a:normAutofit/>
          </a:bodyPr>
          <a:lstStyle>
            <a:lvl1pPr algn="l">
              <a:defRPr sz="46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36688-D7E5-43CE-A0B9-183FE151E231}" type="datetimeFigureOut">
              <a:rPr lang="ko-KR" altLang="en-US" smtClean="0"/>
              <a:pPr/>
              <a:t>2011-12-08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525479-BFCE-4EB8-972F-F51A5FFACC2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 descr="분필제목라인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2128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36688-D7E5-43CE-A0B9-183FE151E231}" type="datetimeFigureOut">
              <a:rPr lang="ko-KR" altLang="en-US" smtClean="0"/>
              <a:pPr/>
              <a:t>2011-12-08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21288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2128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525479-BFCE-4EB8-972F-F51A5FFACC2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3" descr="C:\Documents and Settings\nhn\바탕 화면\칠판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36688-D7E5-43CE-A0B9-183FE151E231}" type="datetimeFigureOut">
              <a:rPr lang="ko-KR" altLang="en-US" smtClean="0"/>
              <a:pPr/>
              <a:t>2011-12-08</a:t>
            </a:fld>
            <a:endParaRPr lang="ko-KR" altLang="en-US"/>
          </a:p>
        </p:txBody>
      </p:sp>
      <p:sp>
        <p:nvSpPr>
          <p:cNvPr id="21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2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525479-BFCE-4EB8-972F-F51A5FFACC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36688-D7E5-43CE-A0B9-183FE151E231}" type="datetimeFigureOut">
              <a:rPr lang="ko-KR" altLang="en-US" smtClean="0"/>
              <a:pPr/>
              <a:t>2011-12-08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525479-BFCE-4EB8-972F-F51A5FFACC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36688-D7E5-43CE-A0B9-183FE151E231}" type="datetimeFigureOut">
              <a:rPr lang="ko-KR" altLang="en-US" smtClean="0"/>
              <a:pPr/>
              <a:t>2011-12-08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525479-BFCE-4EB8-972F-F51A5FFACC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칠판내지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2536688-D7E5-43CE-A0B9-183FE151E231}" type="datetimeFigureOut">
              <a:rPr lang="ko-KR" altLang="en-US" smtClean="0"/>
              <a:pPr/>
              <a:t>2011-12-08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B525479-BFCE-4EB8-972F-F51A5FFACC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6" r:id="rId2"/>
    <p:sldLayoutId id="2147483675" r:id="rId3"/>
    <p:sldLayoutId id="2147483674" r:id="rId4"/>
    <p:sldLayoutId id="2147483673" r:id="rId5"/>
    <p:sldLayoutId id="2147483649" r:id="rId6"/>
    <p:sldLayoutId id="2147483650" r:id="rId7"/>
  </p:sldLayoutIdLst>
  <p:txStyles>
    <p:titleStyle>
      <a:lvl1pPr algn="ctr" defTabSz="914400" rtl="0" eaLnBrk="1" latinLnBrk="1" hangingPunct="1"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Tx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Tx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Tx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2.jpe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nhn\바탕 화면\칠판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8" name="그림 7" descr="분필타이틀라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2348880"/>
            <a:ext cx="7200800" cy="317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815996" y="1713002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체세포의 분열과 감수분열</a:t>
            </a:r>
            <a:endParaRPr lang="en-US" altLang="ko-KR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3808" y="2636912"/>
            <a:ext cx="3312368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altLang="ko-KR" sz="3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&lt;</a:t>
            </a:r>
            <a:r>
              <a:rPr lang="ko-KR" altLang="en-US" sz="3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세포의 생식</a:t>
            </a:r>
            <a:r>
              <a:rPr lang="en-US" altLang="ko-KR" sz="3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&gt;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8" y="494116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3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조 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: 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홍나영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, 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김덕현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, 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김재훈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, 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손지은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, 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이재욱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, 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장정이</a:t>
            </a:r>
            <a:endParaRPr lang="en-US" altLang="ko-KR" sz="20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분필제목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pic>
        <p:nvPicPr>
          <p:cNvPr id="12" name="Picture 2"/>
          <p:cNvPicPr>
            <a:picLocks noChangeArrowheads="1"/>
          </p:cNvPicPr>
          <p:nvPr/>
        </p:nvPicPr>
        <p:blipFill>
          <a:blip r:embed="rId4" cstate="print">
            <a:lum/>
          </a:blip>
          <a:srcRect l="3130" t="6264" r="2974" b="6055"/>
          <a:stretch>
            <a:fillRect/>
          </a:stretch>
        </p:blipFill>
        <p:spPr bwMode="auto">
          <a:xfrm>
            <a:off x="1115616" y="1628800"/>
            <a:ext cx="6768752" cy="486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39552" y="5164450"/>
            <a:ext cx="2699792" cy="78483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Daughter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Cells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411760" y="2852936"/>
            <a:ext cx="936104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Cells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Mature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995936" y="1916832"/>
            <a:ext cx="936104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   copied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364088" y="2708920"/>
            <a:ext cx="1754088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Cells prepare for Division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995936" y="5590981"/>
            <a:ext cx="2007096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Cell Divides into Identical cells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584" y="764704"/>
            <a:ext cx="6552728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02.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세포주기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</a:t>
            </a:r>
            <a:r>
              <a:rPr lang="en-US" altLang="ko-KR" sz="33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Cell Cycle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분필제목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pic>
        <p:nvPicPr>
          <p:cNvPr id="7" name="그림 6" descr="icon_책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815480"/>
            <a:ext cx="619125" cy="533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600" y="2492896"/>
            <a:ext cx="741682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5"/>
              </a:buBlip>
              <a:defRPr/>
            </a:pP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정의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기존의 세포            새로운 세포 생성 </a:t>
            </a: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5"/>
              </a:buBlip>
              <a:defRPr/>
            </a:pPr>
            <a:r>
              <a:rPr lang="ko-KR" altLang="en-US" sz="22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원핵세포의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분열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이분법</a:t>
            </a: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ko-KR" altLang="en-US" sz="22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진핵세포의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분열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체세포분열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감수분열</a:t>
            </a: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5"/>
              </a:buBlip>
              <a:defRPr/>
            </a:pP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번 분열 시 모세포로부터 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개의 </a:t>
            </a:r>
            <a:r>
              <a:rPr lang="ko-KR" altLang="en-US" sz="22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딸세포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생성</a:t>
            </a: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5"/>
              </a:buBlip>
              <a:defRPr/>
            </a:pP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5"/>
              </a:buBlip>
              <a:defRPr/>
            </a:pPr>
            <a:r>
              <a:rPr lang="ko-KR" altLang="en-US" sz="22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딸세포로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분열 시 모세포와 유전적 내용은 동일하지 않을 수 있으나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양적으로 동일하게 분배</a:t>
            </a: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764704"/>
            <a:ext cx="6552728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03.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세포분열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</a:t>
            </a:r>
            <a:r>
              <a:rPr lang="en-US" altLang="ko-KR" sz="33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Cell Division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1772816"/>
            <a:ext cx="62646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특징</a:t>
            </a:r>
            <a:endParaRPr lang="en-US" altLang="ko-KR" sz="27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그림 10" descr="도형_선직사각형_화이트.png"/>
          <p:cNvPicPr>
            <a:picLocks noChangeAspect="1"/>
          </p:cNvPicPr>
          <p:nvPr/>
        </p:nvPicPr>
        <p:blipFill>
          <a:blip r:embed="rId6" cstate="print"/>
          <a:srcRect l="2204" t="84222"/>
          <a:stretch>
            <a:fillRect/>
          </a:stretch>
        </p:blipFill>
        <p:spPr>
          <a:xfrm rot="5400000">
            <a:off x="1133643" y="3482981"/>
            <a:ext cx="468002" cy="216025"/>
          </a:xfrm>
          <a:prstGeom prst="rect">
            <a:avLst/>
          </a:prstGeom>
        </p:spPr>
      </p:pic>
      <p:pic>
        <p:nvPicPr>
          <p:cNvPr id="12" name="그림 11" descr="도형_선직사각형_화이트.png"/>
          <p:cNvPicPr>
            <a:picLocks noChangeAspect="1"/>
          </p:cNvPicPr>
          <p:nvPr/>
        </p:nvPicPr>
        <p:blipFill>
          <a:blip r:embed="rId6" cstate="print"/>
          <a:srcRect l="2204" t="70698" r="97144"/>
          <a:stretch>
            <a:fillRect/>
          </a:stretch>
        </p:blipFill>
        <p:spPr>
          <a:xfrm rot="5400000">
            <a:off x="1403642" y="3284990"/>
            <a:ext cx="36000" cy="180004"/>
          </a:xfrm>
          <a:prstGeom prst="rect">
            <a:avLst/>
          </a:prstGeom>
        </p:spPr>
      </p:pic>
      <p:pic>
        <p:nvPicPr>
          <p:cNvPr id="13" name="그림 12" descr="도형_선직사각형_화이트.png"/>
          <p:cNvPicPr>
            <a:picLocks noChangeAspect="1"/>
          </p:cNvPicPr>
          <p:nvPr/>
        </p:nvPicPr>
        <p:blipFill>
          <a:blip r:embed="rId6" cstate="print"/>
          <a:srcRect l="2204" t="70698" r="97144"/>
          <a:stretch>
            <a:fillRect/>
          </a:stretch>
        </p:blipFill>
        <p:spPr>
          <a:xfrm rot="5400000">
            <a:off x="1403642" y="3717038"/>
            <a:ext cx="36000" cy="180004"/>
          </a:xfrm>
          <a:prstGeom prst="rect">
            <a:avLst/>
          </a:prstGeom>
        </p:spPr>
      </p:pic>
      <p:cxnSp>
        <p:nvCxnSpPr>
          <p:cNvPr id="15" name="직선 화살표 연결선 14"/>
          <p:cNvCxnSpPr/>
          <p:nvPr/>
        </p:nvCxnSpPr>
        <p:spPr>
          <a:xfrm>
            <a:off x="3923928" y="2708920"/>
            <a:ext cx="93610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95936" y="24115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분열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분필제목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764704"/>
            <a:ext cx="6552728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03.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세포분열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</a:t>
            </a:r>
            <a:r>
              <a:rPr lang="en-US" altLang="ko-KR" sz="33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Cell Division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pic>
        <p:nvPicPr>
          <p:cNvPr id="21506" name="Picture 2" descr="C:\Users\samsung\Desktop\DSFASDFFDA.png"/>
          <p:cNvPicPr>
            <a:picLocks noChangeAspect="1" noChangeArrowheads="1"/>
          </p:cNvPicPr>
          <p:nvPr/>
        </p:nvPicPr>
        <p:blipFill>
          <a:blip r:embed="rId4" cstate="print"/>
          <a:srcRect r="23996"/>
          <a:stretch>
            <a:fillRect/>
          </a:stretch>
        </p:blipFill>
        <p:spPr bwMode="auto">
          <a:xfrm>
            <a:off x="1835696" y="1611585"/>
            <a:ext cx="5400600" cy="4913759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8" name="TextBox 7"/>
          <p:cNvSpPr txBox="1"/>
          <p:nvPr/>
        </p:nvSpPr>
        <p:spPr>
          <a:xfrm>
            <a:off x="2339752" y="6021288"/>
            <a:ext cx="43924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염색체 복제 및 분리과정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5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분필제목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pic>
        <p:nvPicPr>
          <p:cNvPr id="15" name="그림 14" descr="icon_책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815480"/>
            <a:ext cx="619125" cy="533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71600" y="2492896"/>
            <a:ext cx="792088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5"/>
              </a:buBlip>
              <a:defRPr/>
            </a:pP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목적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무성생식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생장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재생</a:t>
            </a: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buSzPct val="80000"/>
              <a:buBlip>
                <a:blip r:embed="rId5"/>
              </a:buBlip>
              <a:defRPr/>
            </a:pP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구분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핵분열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전기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중기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후기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말기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514350" indent="-514350">
              <a:buSzPct val="80000"/>
              <a:defRPr/>
            </a:pP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           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세포질분열</a:t>
            </a: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buSzPct val="80000"/>
              <a:defRPr/>
            </a:pP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buSzPct val="80000"/>
              <a:buBlip>
                <a:blip r:embed="rId5"/>
              </a:buBlip>
              <a:defRPr/>
            </a:pPr>
            <a:r>
              <a:rPr lang="ko-KR" altLang="en-US" sz="22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핵상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 2n 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→ 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2n</a:t>
            </a:r>
          </a:p>
          <a:p>
            <a:pPr marL="514350" indent="-514350">
              <a:buSzPct val="80000"/>
              <a:defRPr/>
            </a:pPr>
            <a:endParaRPr lang="ko-KR" altLang="en-US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5"/>
              </a:buBlip>
              <a:defRPr/>
            </a:pP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개의 </a:t>
            </a:r>
            <a:r>
              <a:rPr lang="ko-KR" altLang="en-US" sz="22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딸세포에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모두 동일한 유전정보 전달</a:t>
            </a: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764704"/>
            <a:ext cx="7776864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03.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세포분열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 –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체세포분열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</a:t>
            </a:r>
            <a:r>
              <a:rPr lang="en-US" altLang="ko-KR" sz="33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Mitosis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1772816"/>
            <a:ext cx="62646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특징</a:t>
            </a:r>
            <a:endParaRPr lang="en-US" altLang="ko-KR" sz="27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6" descr="도형_선직사각형_화이트.png"/>
          <p:cNvPicPr>
            <a:picLocks noChangeAspect="1"/>
          </p:cNvPicPr>
          <p:nvPr/>
        </p:nvPicPr>
        <p:blipFill>
          <a:blip r:embed="rId6" cstate="print"/>
          <a:srcRect l="2204" t="84222"/>
          <a:stretch>
            <a:fillRect/>
          </a:stretch>
        </p:blipFill>
        <p:spPr>
          <a:xfrm rot="5400000">
            <a:off x="2069746" y="3482981"/>
            <a:ext cx="468002" cy="216025"/>
          </a:xfrm>
          <a:prstGeom prst="rect">
            <a:avLst/>
          </a:prstGeom>
        </p:spPr>
      </p:pic>
      <p:pic>
        <p:nvPicPr>
          <p:cNvPr id="10" name="그림 9" descr="도형_선직사각형_화이트.png"/>
          <p:cNvPicPr>
            <a:picLocks noChangeAspect="1"/>
          </p:cNvPicPr>
          <p:nvPr/>
        </p:nvPicPr>
        <p:blipFill>
          <a:blip r:embed="rId6" cstate="print"/>
          <a:srcRect l="2204" t="70698" r="97144"/>
          <a:stretch>
            <a:fillRect/>
          </a:stretch>
        </p:blipFill>
        <p:spPr>
          <a:xfrm rot="5400000">
            <a:off x="2339746" y="3284990"/>
            <a:ext cx="36000" cy="180004"/>
          </a:xfrm>
          <a:prstGeom prst="rect">
            <a:avLst/>
          </a:prstGeom>
        </p:spPr>
      </p:pic>
      <p:pic>
        <p:nvPicPr>
          <p:cNvPr id="11" name="그림 10" descr="도형_선직사각형_화이트.png"/>
          <p:cNvPicPr>
            <a:picLocks noChangeAspect="1"/>
          </p:cNvPicPr>
          <p:nvPr/>
        </p:nvPicPr>
        <p:blipFill>
          <a:blip r:embed="rId6" cstate="print"/>
          <a:srcRect l="2204" t="70698" r="97144"/>
          <a:stretch>
            <a:fillRect/>
          </a:stretch>
        </p:blipFill>
        <p:spPr>
          <a:xfrm rot="5400000">
            <a:off x="2339746" y="3717039"/>
            <a:ext cx="36000" cy="180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분필제목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888" y="2492896"/>
            <a:ext cx="53285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4"/>
              </a:buBlip>
              <a:defRPr/>
            </a:pP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전기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200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Prophase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7904" y="3212976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핵막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인 소실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염색사가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꼬여 염색체가 됨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0192" y="1785926"/>
            <a:ext cx="57893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과정 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핵분열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uclear Division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pic>
        <p:nvPicPr>
          <p:cNvPr id="16" name="Picture 4" descr="12-6-1"/>
          <p:cNvPicPr>
            <a:picLocks noChangeAspect="1" noChangeArrowheads="1"/>
          </p:cNvPicPr>
          <p:nvPr/>
        </p:nvPicPr>
        <p:blipFill>
          <a:blip r:embed="rId5" cstate="print"/>
          <a:srcRect l="66606" t="6259" r="13107" b="62555"/>
          <a:stretch>
            <a:fillRect/>
          </a:stretch>
        </p:blipFill>
        <p:spPr>
          <a:xfrm>
            <a:off x="683568" y="2571744"/>
            <a:ext cx="2664296" cy="259228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0" name="TextBox 9"/>
          <p:cNvSpPr txBox="1"/>
          <p:nvPr/>
        </p:nvSpPr>
        <p:spPr>
          <a:xfrm>
            <a:off x="827584" y="764704"/>
            <a:ext cx="7776864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03.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세포분열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 –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체세포분열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</a:t>
            </a:r>
            <a:r>
              <a:rPr lang="en-US" altLang="ko-KR" sz="33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Mitosis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pic>
        <p:nvPicPr>
          <p:cNvPr id="12" name="그림 11" descr="icon_책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1815480"/>
            <a:ext cx="619125" cy="533400"/>
          </a:xfrm>
          <a:prstGeom prst="rect">
            <a:avLst/>
          </a:prstGeom>
        </p:spPr>
      </p:pic>
      <p:pic>
        <p:nvPicPr>
          <p:cNvPr id="1029" name="Picture 5" descr="C:\Users\samsung\Desktop\zyzy.png"/>
          <p:cNvPicPr>
            <a:picLocks noChangeAspect="1" noChangeArrowheads="1"/>
          </p:cNvPicPr>
          <p:nvPr/>
        </p:nvPicPr>
        <p:blipFill>
          <a:blip r:embed="rId7" cstate="print"/>
          <a:srcRect l="22421" t="19718" r="41077" b="56265"/>
          <a:stretch>
            <a:fillRect/>
          </a:stretch>
        </p:blipFill>
        <p:spPr bwMode="auto">
          <a:xfrm>
            <a:off x="3851920" y="4221088"/>
            <a:ext cx="3384376" cy="1877009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63888" y="2492896"/>
            <a:ext cx="53285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3"/>
              </a:buBlip>
              <a:defRPr/>
            </a:pP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중기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200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Metaphase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7904" y="3212976"/>
            <a:ext cx="5112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분열기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중 가장 짧음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염색체가 </a:t>
            </a: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적도판에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일렬로 배열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→ 염색체 관찰이 가장 용이한 시기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양극에서 나온 </a:t>
            </a: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방추사가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동원체에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부착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</a:p>
        </p:txBody>
      </p:sp>
      <p:pic>
        <p:nvPicPr>
          <p:cNvPr id="13" name="그림 12" descr="분필제목라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pic>
        <p:nvPicPr>
          <p:cNvPr id="17" name="Picture 4" descr="12-6-2"/>
          <p:cNvPicPr>
            <a:picLocks noChangeAspect="1" noChangeArrowheads="1"/>
          </p:cNvPicPr>
          <p:nvPr/>
        </p:nvPicPr>
        <p:blipFill>
          <a:blip r:embed="rId5" cstate="print"/>
          <a:srcRect l="13217" t="6259" r="65829" b="62555"/>
          <a:stretch>
            <a:fillRect/>
          </a:stretch>
        </p:blipFill>
        <p:spPr>
          <a:xfrm>
            <a:off x="683568" y="2571744"/>
            <a:ext cx="2664296" cy="25920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827584" y="764704"/>
            <a:ext cx="7776864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03.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세포분열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 –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체세포분열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</a:t>
            </a:r>
            <a:r>
              <a:rPr lang="en-US" altLang="ko-KR" sz="33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Mitosis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0192" y="1785926"/>
            <a:ext cx="57893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과정 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핵분열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7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</a:t>
            </a:r>
            <a:r>
              <a:rPr lang="en-US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uclear Division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pic>
        <p:nvPicPr>
          <p:cNvPr id="14" name="그림 13" descr="icon_책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1815480"/>
            <a:ext cx="619125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분필제목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2492896"/>
            <a:ext cx="39604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4"/>
              </a:buBlip>
              <a:defRPr/>
            </a:pP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후기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200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Anaphase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7904" y="3212976"/>
            <a:ext cx="4464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염색체가 </a:t>
            </a:r>
            <a:r>
              <a:rPr lang="ko-KR" altLang="en-US" sz="2000" dirty="0" err="1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염색분체로</a:t>
            </a:r>
            <a:r>
              <a:rPr lang="ko-KR" altLang="en-US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분리</a:t>
            </a:r>
            <a:endParaRPr lang="en-US" altLang="ko-KR" sz="2000" dirty="0" smtClean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방추사에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의해 양극으로 이동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핵상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000" dirty="0" smtClean="0">
                <a:solidFill>
                  <a:srgbClr val="FFFF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</a:t>
            </a:r>
            <a:r>
              <a:rPr lang="en-US" altLang="ko-KR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→</a:t>
            </a:r>
            <a:r>
              <a:rPr lang="en-US" altLang="ko-KR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2</a:t>
            </a:r>
            <a:r>
              <a:rPr lang="en-US" altLang="ko-KR" sz="2000" dirty="0" smtClean="0">
                <a:solidFill>
                  <a:srgbClr val="FFFF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</a:t>
            </a:r>
            <a:endParaRPr lang="en-US" altLang="ko-KR" sz="2000" dirty="0" smtClean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" name="Picture 4" descr="12-6-2"/>
          <p:cNvPicPr>
            <a:picLocks noChangeAspect="1" noChangeArrowheads="1"/>
          </p:cNvPicPr>
          <p:nvPr/>
        </p:nvPicPr>
        <p:blipFill>
          <a:blip r:embed="rId5" cstate="print"/>
          <a:srcRect l="41183" t="6259" r="38115" b="62555"/>
          <a:stretch>
            <a:fillRect/>
          </a:stretch>
        </p:blipFill>
        <p:spPr>
          <a:xfrm>
            <a:off x="693258" y="2571744"/>
            <a:ext cx="2664296" cy="25920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827584" y="764704"/>
            <a:ext cx="7776864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03.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세포분열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 –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체세포분열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</a:t>
            </a:r>
            <a:r>
              <a:rPr lang="en-US" altLang="ko-KR" sz="33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Mitosis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0192" y="1785926"/>
            <a:ext cx="57893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과정 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핵분열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uclear Division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pic>
        <p:nvPicPr>
          <p:cNvPr id="15" name="그림 14" descr="icon_책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1815480"/>
            <a:ext cx="619125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분필제목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868" y="2492896"/>
            <a:ext cx="45365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4"/>
              </a:buBlip>
              <a:defRPr/>
            </a:pP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말기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200" dirty="0" err="1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Telophase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2396" y="3212976"/>
            <a:ext cx="4355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염색체가 풀려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염색사가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됨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방추사가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사라짐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핵막과 인이 다시 나타남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" name="Picture 4" descr="12-6-2"/>
          <p:cNvPicPr>
            <a:picLocks noChangeAspect="1" noChangeArrowheads="1"/>
          </p:cNvPicPr>
          <p:nvPr/>
        </p:nvPicPr>
        <p:blipFill>
          <a:blip r:embed="rId5" cstate="print"/>
          <a:srcRect l="69321" t="6259" r="10401" b="62555"/>
          <a:stretch>
            <a:fillRect/>
          </a:stretch>
        </p:blipFill>
        <p:spPr>
          <a:xfrm>
            <a:off x="714348" y="2571744"/>
            <a:ext cx="2664296" cy="25920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827584" y="764704"/>
            <a:ext cx="7776864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03.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세포분열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 –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체세포분열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</a:t>
            </a:r>
            <a:r>
              <a:rPr lang="en-US" altLang="ko-KR" sz="33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Mitosis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192" y="1785926"/>
            <a:ext cx="57893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과정 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핵분열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uclear Division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pic>
        <p:nvPicPr>
          <p:cNvPr id="14" name="그림 13" descr="icon_책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1815480"/>
            <a:ext cx="619125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분필제목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pic>
        <p:nvPicPr>
          <p:cNvPr id="3" name="그림 2" descr="icon_책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815480"/>
            <a:ext cx="619125" cy="533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1600" y="2492896"/>
            <a:ext cx="66967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5"/>
              </a:buBlip>
              <a:defRPr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핵분열 직후 일어남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5"/>
              </a:buBlip>
              <a:defRPr/>
            </a:pP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개의 </a:t>
            </a: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딸세포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생성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buSzPct val="80000"/>
              <a:buBlip>
                <a:blip r:embed="rId5"/>
              </a:buBlip>
              <a:defRPr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동물세포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밖 →  안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세포질 만입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5"/>
              </a:buBlip>
              <a:defRPr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식물세포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안 →  밖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세포판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형성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1772816"/>
            <a:ext cx="75243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과정 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세포질분열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</a:t>
            </a:r>
            <a:r>
              <a:rPr lang="en-US" altLang="ko-KR" sz="2700" b="1" dirty="0" err="1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Cytokinesis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764704"/>
            <a:ext cx="7776864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03.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세포분열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 –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체세포분열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</a:t>
            </a:r>
            <a:r>
              <a:rPr lang="en-US" altLang="ko-KR" sz="33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Mitosis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20688"/>
            <a:ext cx="9144000" cy="56166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487" t="26203" r="49365" b="18697"/>
          <a:stretch>
            <a:fillRect/>
          </a:stretch>
        </p:blipFill>
        <p:spPr bwMode="auto">
          <a:xfrm>
            <a:off x="467544" y="836712"/>
            <a:ext cx="8046458" cy="485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39752" y="5661248"/>
            <a:ext cx="43924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동물세포와 식물세포의 세포질분열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5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분필제목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3608" y="2159858"/>
            <a:ext cx="74168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01.  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주요 용어 정리</a:t>
            </a:r>
            <a:endParaRPr lang="ko-KR" altLang="en-US" sz="2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43608" y="2849161"/>
            <a:ext cx="74168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02.  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세포주기</a:t>
            </a:r>
            <a:endParaRPr lang="ko-KR" altLang="en-US" sz="2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43608" y="3569241"/>
            <a:ext cx="74168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03.  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세포분열 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체세포분열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감수분열</a:t>
            </a:r>
            <a:endParaRPr lang="ko-KR" altLang="en-US" sz="2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3608" y="4289321"/>
            <a:ext cx="74168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04.  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체세포분열과 감수분열의 비교</a:t>
            </a:r>
            <a:endParaRPr lang="ko-KR" altLang="en-US" sz="2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7584" y="764704"/>
            <a:ext cx="6552728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목차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분필제목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6900" y="548680"/>
            <a:ext cx="510526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5000" spc="-15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3.  </a:t>
            </a:r>
            <a:r>
              <a:rPr lang="ko-KR" altLang="en-US" sz="5000" spc="-15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세포 분열 </a:t>
            </a:r>
            <a:r>
              <a:rPr lang="en-US" altLang="ko-KR" sz="5000" spc="-15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– </a:t>
            </a:r>
            <a:r>
              <a:rPr lang="ko-KR" altLang="en-US" sz="5000" spc="-15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체세포 분열</a:t>
            </a:r>
            <a:endParaRPr kumimoji="0" lang="en-US" altLang="ko-KR" sz="5000" spc="-150" dirty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620688"/>
            <a:ext cx="9144000" cy="56166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290" name="Picture 2" descr="C:\Users\samsung\Desktop\d.png"/>
          <p:cNvPicPr>
            <a:picLocks noChangeAspect="1" noChangeArrowheads="1"/>
          </p:cNvPicPr>
          <p:nvPr/>
        </p:nvPicPr>
        <p:blipFill>
          <a:blip r:embed="rId4" cstate="print"/>
          <a:srcRect l="2806" t="3743" r="3213" b="19739"/>
          <a:stretch>
            <a:fillRect/>
          </a:stretch>
        </p:blipFill>
        <p:spPr bwMode="auto">
          <a:xfrm>
            <a:off x="593070" y="737596"/>
            <a:ext cx="8011378" cy="499565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39752" y="5661248"/>
            <a:ext cx="43924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동물세포와 식물세포의 체세포분열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5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amsung\Desktop\SDSDS.png"/>
          <p:cNvPicPr>
            <a:picLocks noChangeAspect="1" noChangeArrowheads="1"/>
          </p:cNvPicPr>
          <p:nvPr/>
        </p:nvPicPr>
        <p:blipFill>
          <a:blip r:embed="rId3" cstate="print"/>
          <a:srcRect l="3849" t="4600" r="3849" b="14517"/>
          <a:stretch>
            <a:fillRect/>
          </a:stretch>
        </p:blipFill>
        <p:spPr bwMode="auto">
          <a:xfrm>
            <a:off x="1" y="620688"/>
            <a:ext cx="9144000" cy="561600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-6-2"/>
          <p:cNvPicPr>
            <a:picLocks noChangeAspect="1" noChangeArrowheads="1"/>
          </p:cNvPicPr>
          <p:nvPr/>
        </p:nvPicPr>
        <p:blipFill>
          <a:blip r:embed="rId3" cstate="print"/>
          <a:srcRect l="7499" t="4022" r="6720" b="6862"/>
          <a:stretch>
            <a:fillRect/>
          </a:stretch>
        </p:blipFill>
        <p:spPr>
          <a:xfrm>
            <a:off x="0" y="620688"/>
            <a:ext cx="9143999" cy="561600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20688"/>
            <a:ext cx="9144000" cy="56166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190" y="692696"/>
            <a:ext cx="7995258" cy="504056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2339752" y="5661248"/>
            <a:ext cx="43924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동물세포의 체세포분열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5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-10"/>
          <p:cNvPicPr>
            <a:picLocks noChangeAspect="1" noChangeArrowheads="1"/>
          </p:cNvPicPr>
          <p:nvPr/>
        </p:nvPicPr>
        <p:blipFill>
          <a:blip r:embed="rId3" cstate="print"/>
          <a:srcRect l="1562" t="8276" r="1562" b="5115"/>
          <a:stretch>
            <a:fillRect/>
          </a:stretch>
        </p:blipFill>
        <p:spPr>
          <a:xfrm>
            <a:off x="-32" y="620688"/>
            <a:ext cx="9144032" cy="5616624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3" name="TextBox 2"/>
          <p:cNvSpPr txBox="1"/>
          <p:nvPr/>
        </p:nvSpPr>
        <p:spPr>
          <a:xfrm>
            <a:off x="2339752" y="5661248"/>
            <a:ext cx="43924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식물세포의 체세포분열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5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itosis_animation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296" y="2403372"/>
            <a:ext cx="5328000" cy="404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 descr="분필제목라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pic>
        <p:nvPicPr>
          <p:cNvPr id="5" name="그림 4" descr="icon_책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815480"/>
            <a:ext cx="619125" cy="53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1772816"/>
            <a:ext cx="75243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애니메이션</a:t>
            </a:r>
            <a:endParaRPr lang="en-US" altLang="ko-KR" sz="27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764704"/>
            <a:ext cx="7776864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03.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세포분열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 –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체세포분열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</a:t>
            </a:r>
            <a:r>
              <a:rPr lang="en-US" altLang="ko-KR" sz="33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Mitosis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icon_책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815480"/>
            <a:ext cx="619125" cy="533400"/>
          </a:xfrm>
          <a:prstGeom prst="rect">
            <a:avLst/>
          </a:prstGeom>
        </p:spPr>
      </p:pic>
      <p:pic>
        <p:nvPicPr>
          <p:cNvPr id="11" name="그림 10" descr="분필제목라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584" y="764704"/>
            <a:ext cx="7776864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03.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세포분열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 –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체세포분열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</a:t>
            </a:r>
            <a:r>
              <a:rPr lang="en-US" altLang="ko-KR" sz="33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Mitosis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1772816"/>
            <a:ext cx="75243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염색체수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lang="en-US" altLang="ko-KR" sz="27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DNA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량 변화</a:t>
            </a:r>
            <a:endParaRPr lang="en-US" altLang="ko-KR" sz="27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0" y="2492896"/>
            <a:ext cx="9144000" cy="374840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/>
          <p:cNvCxnSpPr/>
          <p:nvPr/>
        </p:nvCxnSpPr>
        <p:spPr>
          <a:xfrm rot="5400000" flipH="1" flipV="1">
            <a:off x="234953" y="4232864"/>
            <a:ext cx="2340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1404160" y="5421112"/>
            <a:ext cx="3168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rot="5400000" flipH="1" flipV="1">
            <a:off x="4260210" y="4232864"/>
            <a:ext cx="2340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>
            <a:off x="5429417" y="5421112"/>
            <a:ext cx="314327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5880" y="3051516"/>
            <a:ext cx="12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염색체수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6408" y="3063658"/>
            <a:ext cx="12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DNA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량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 rot="5400000" flipH="1" flipV="1">
            <a:off x="806457" y="4250318"/>
            <a:ext cx="2340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rot="5400000" flipH="1" flipV="1">
            <a:off x="1377961" y="4249524"/>
            <a:ext cx="2340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rot="5400000" flipH="1" flipV="1">
            <a:off x="1949465" y="4249524"/>
            <a:ext cx="2340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 rot="5400000" flipH="1" flipV="1">
            <a:off x="2520969" y="4249524"/>
            <a:ext cx="2340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 rot="5400000" flipH="1" flipV="1">
            <a:off x="3092473" y="4249524"/>
            <a:ext cx="2340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 rot="5400000" flipH="1" flipV="1">
            <a:off x="4830125" y="4250318"/>
            <a:ext cx="2340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rot="5400000" flipH="1" flipV="1">
            <a:off x="5401629" y="4249524"/>
            <a:ext cx="2340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rot="5400000" flipH="1" flipV="1">
            <a:off x="5973133" y="4249524"/>
            <a:ext cx="2340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 rot="5400000" flipH="1" flipV="1">
            <a:off x="6544637" y="4249524"/>
            <a:ext cx="2340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 rot="5400000" flipH="1" flipV="1">
            <a:off x="7116141" y="4249524"/>
            <a:ext cx="2340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57318" y="355158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n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=46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43598" y="355158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43598" y="440883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61" name="직선 연결선 60"/>
          <p:cNvCxnSpPr/>
          <p:nvPr/>
        </p:nvCxnSpPr>
        <p:spPr>
          <a:xfrm rot="10800000" flipH="1" flipV="1">
            <a:off x="1403808" y="3705011"/>
            <a:ext cx="28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 rot="10800000" flipH="1" flipV="1">
            <a:off x="5436272" y="4562267"/>
            <a:ext cx="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 flipV="1">
            <a:off x="5580272" y="3707740"/>
            <a:ext cx="288032" cy="8640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>
            <a:off x="5868304" y="3707740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>
            <a:off x="6012320" y="3707740"/>
            <a:ext cx="187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>
            <a:off x="7884528" y="3707740"/>
            <a:ext cx="0" cy="8640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7884576" y="4571836"/>
            <a:ext cx="396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331800" y="55079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간기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07864" y="55079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전기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83928" y="55079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중기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059992" y="55079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후</a:t>
            </a:r>
            <a:r>
              <a:rPr lang="ko-KR" altLang="en-US" b="1" smtClean="0">
                <a:latin typeface="맑은 고딕" pitchFamily="50" charset="-127"/>
                <a:ea typeface="맑은 고딕" pitchFamily="50" charset="-127"/>
              </a:rPr>
              <a:t>기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36056" y="55079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말</a:t>
            </a:r>
            <a:r>
              <a:rPr lang="ko-KR" altLang="en-US" b="1" smtClean="0">
                <a:latin typeface="맑은 고딕" pitchFamily="50" charset="-127"/>
                <a:ea typeface="맑은 고딕" pitchFamily="50" charset="-127"/>
              </a:rPr>
              <a:t>기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364248" y="55079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간기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940312" y="55079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전기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16376" y="55079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중기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092440" y="55079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후</a:t>
            </a:r>
            <a:r>
              <a:rPr lang="ko-KR" altLang="en-US" b="1" smtClean="0">
                <a:latin typeface="맑은 고딕" pitchFamily="50" charset="-127"/>
                <a:ea typeface="맑은 고딕" pitchFamily="50" charset="-127"/>
              </a:rPr>
              <a:t>기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668504" y="55079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말</a:t>
            </a:r>
            <a:r>
              <a:rPr lang="ko-KR" altLang="en-US" b="1" smtClean="0">
                <a:latin typeface="맑은 고딕" pitchFamily="50" charset="-127"/>
                <a:ea typeface="맑은 고딕" pitchFamily="50" charset="-127"/>
              </a:rPr>
              <a:t>기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3" name="타원 92"/>
          <p:cNvSpPr/>
          <p:nvPr/>
        </p:nvSpPr>
        <p:spPr>
          <a:xfrm>
            <a:off x="5508264" y="3995772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타원 93"/>
          <p:cNvSpPr/>
          <p:nvPr/>
        </p:nvSpPr>
        <p:spPr>
          <a:xfrm>
            <a:off x="7740512" y="3995772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5" name="직선 연결선 94"/>
          <p:cNvCxnSpPr>
            <a:stCxn id="93" idx="5"/>
          </p:cNvCxnSpPr>
          <p:nvPr/>
        </p:nvCxnSpPr>
        <p:spPr>
          <a:xfrm>
            <a:off x="5815577" y="4303085"/>
            <a:ext cx="340759" cy="576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직선 연결선 95"/>
          <p:cNvCxnSpPr/>
          <p:nvPr/>
        </p:nvCxnSpPr>
        <p:spPr>
          <a:xfrm flipV="1">
            <a:off x="7956376" y="3212976"/>
            <a:ext cx="144016" cy="7920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직사각형 96"/>
          <p:cNvSpPr/>
          <p:nvPr/>
        </p:nvSpPr>
        <p:spPr>
          <a:xfrm>
            <a:off x="7452320" y="2852936"/>
            <a:ext cx="1440000" cy="46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세포질 분열</a:t>
            </a:r>
            <a:endParaRPr lang="ko-KR" altLang="en-US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5724288" y="4715852"/>
            <a:ext cx="1440160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DNA</a:t>
            </a:r>
            <a:r>
              <a: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복제</a:t>
            </a:r>
            <a:endParaRPr lang="ko-KR" altLang="en-US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7" grpId="0" animBg="1"/>
      <p:bldP spid="9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icon_책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815480"/>
            <a:ext cx="619125" cy="53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2492896"/>
            <a:ext cx="77768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4"/>
              </a:buBlip>
              <a:defRPr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목적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유성생식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4"/>
              </a:buBlip>
              <a:defRPr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구분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감수 제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분열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감수 제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분열 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연속 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회 분열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4"/>
              </a:buBlip>
              <a:defRPr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감수 제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분열 시 </a:t>
            </a: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간기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없이 바로 시작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buSzPct val="80000"/>
              <a:buBlip>
                <a:blip r:embed="rId4"/>
              </a:buBlip>
              <a:defRPr/>
            </a:pP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핵상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 2n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→ 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n(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감수 제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분열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이형분열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514350" indent="-514350">
              <a:buSzPct val="80000"/>
              <a:defRPr/>
            </a:pP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         n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→ 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n(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감수 제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분열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동형분열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764704"/>
            <a:ext cx="7344816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03.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세포분열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 –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감수분열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</a:t>
            </a:r>
            <a:r>
              <a:rPr lang="en-US" altLang="ko-KR" sz="33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Meiosis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pic>
        <p:nvPicPr>
          <p:cNvPr id="14" name="그림 13" descr="분필제목라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9672" y="1772816"/>
            <a:ext cx="62646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특징</a:t>
            </a:r>
            <a:endParaRPr lang="en-US" altLang="ko-KR" sz="27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분필제목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pic>
        <p:nvPicPr>
          <p:cNvPr id="3" name="그림 2" descr="icon_책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815480"/>
            <a:ext cx="6191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212976"/>
            <a:ext cx="45730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핵막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인 소실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염색사가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꼬여 염색체가 됨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상동염색체의 접합</a:t>
            </a:r>
            <a:r>
              <a:rPr lang="en-US" altLang="ko-KR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r>
              <a:rPr lang="en-US" altLang="ko-KR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→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2</a:t>
            </a: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가염색체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(= 4</a:t>
            </a: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분염색체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형성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→  상동염색체의 교차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177281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과정 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감수 제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분열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Meiosis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Ⅰ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584" y="764704"/>
            <a:ext cx="7344816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03.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세포분열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 –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감수분열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</a:t>
            </a:r>
            <a:r>
              <a:rPr lang="en-US" altLang="ko-KR" sz="33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Meiosis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pic>
        <p:nvPicPr>
          <p:cNvPr id="5122" name="Picture 2" descr="H:\a285.jpg"/>
          <p:cNvPicPr>
            <a:picLocks noChangeAspect="1" noChangeArrowheads="1"/>
          </p:cNvPicPr>
          <p:nvPr/>
        </p:nvPicPr>
        <p:blipFill>
          <a:blip r:embed="rId5" cstate="print"/>
          <a:srcRect l="6398" t="16205" r="80064" b="72050"/>
          <a:stretch>
            <a:fillRect/>
          </a:stretch>
        </p:blipFill>
        <p:spPr bwMode="auto">
          <a:xfrm>
            <a:off x="1105615" y="2564904"/>
            <a:ext cx="2170241" cy="2520000"/>
          </a:xfrm>
          <a:prstGeom prst="rect">
            <a:avLst/>
          </a:prstGeom>
          <a:noFill/>
          <a:ln>
            <a:solidFill>
              <a:srgbClr val="292929"/>
            </a:solidFill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563888" y="2492896"/>
            <a:ext cx="53285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6"/>
              </a:buBlip>
              <a:defRPr/>
            </a:pP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전기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200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Prophase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icon_물음표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836712"/>
            <a:ext cx="619125" cy="53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836712"/>
            <a:ext cx="62646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교차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7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Crossing Over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1484784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감수 제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분열 전기에 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가염색체를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형성하고 있는 상동염색체 사이에서 </a:t>
            </a: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염색분체의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일부가 교환되는 현상</a:t>
            </a:r>
            <a:endParaRPr lang="ko-KR" altLang="en-US" sz="20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" name="Picture 4" descr="C:\Users\samsung\Desktop\헉.png"/>
          <p:cNvPicPr>
            <a:picLocks noChangeAspect="1" noChangeArrowheads="1"/>
          </p:cNvPicPr>
          <p:nvPr/>
        </p:nvPicPr>
        <p:blipFill>
          <a:blip r:embed="rId4" cstate="print"/>
          <a:srcRect l="4703" t="4403" r="28253" b="26281"/>
          <a:stretch>
            <a:fillRect/>
          </a:stretch>
        </p:blipFill>
        <p:spPr bwMode="auto">
          <a:xfrm>
            <a:off x="2123728" y="2348880"/>
            <a:ext cx="4922836" cy="4032448"/>
          </a:xfrm>
          <a:prstGeom prst="rect">
            <a:avLst/>
          </a:prstGeom>
          <a:noFill/>
          <a:effectLst>
            <a:softEdge rad="31750"/>
          </a:effectLst>
        </p:spPr>
      </p:pic>
      <p:cxnSp>
        <p:nvCxnSpPr>
          <p:cNvPr id="12" name="직선 화살표 연결선 11"/>
          <p:cNvCxnSpPr/>
          <p:nvPr/>
        </p:nvCxnSpPr>
        <p:spPr>
          <a:xfrm>
            <a:off x="4788024" y="3429000"/>
            <a:ext cx="0" cy="28803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4788024" y="4941168"/>
            <a:ext cx="0" cy="28803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분필제목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764704"/>
            <a:ext cx="6552728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01.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주요 용어 정리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5085184"/>
            <a:ext cx="39604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SzPct val="80000"/>
              <a:buBlip>
                <a:blip r:embed="rId4"/>
              </a:buBlip>
              <a:defRPr/>
            </a:pP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DNA</a:t>
            </a:r>
          </a:p>
          <a:p>
            <a:pPr marL="514350" indent="-514350">
              <a:buSzPct val="80000"/>
              <a:defRPr/>
            </a:pP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     (D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eoxyribonucleic Acid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)</a:t>
            </a:r>
          </a:p>
        </p:txBody>
      </p:sp>
      <p:pic>
        <p:nvPicPr>
          <p:cNvPr id="1026" name="Picture 2" descr="C:\Users\samsung\Desktop\dfdf.png"/>
          <p:cNvPicPr>
            <a:picLocks noChangeAspect="1" noChangeArrowheads="1"/>
          </p:cNvPicPr>
          <p:nvPr/>
        </p:nvPicPr>
        <p:blipFill>
          <a:blip r:embed="rId5" cstate="print"/>
          <a:srcRect r="21014" b="46885"/>
          <a:stretch>
            <a:fillRect/>
          </a:stretch>
        </p:blipFill>
        <p:spPr bwMode="auto">
          <a:xfrm>
            <a:off x="1043608" y="1772816"/>
            <a:ext cx="7105639" cy="3168352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0" name="TextBox 9"/>
          <p:cNvSpPr txBox="1"/>
          <p:nvPr/>
        </p:nvSpPr>
        <p:spPr>
          <a:xfrm>
            <a:off x="4644008" y="5085184"/>
            <a:ext cx="35283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SzPct val="80000"/>
              <a:buBlip>
                <a:blip r:embed="rId4"/>
              </a:buBlip>
              <a:defRPr/>
            </a:pP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염색사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Chromatin Fiber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514350" indent="-514350">
              <a:buSzPct val="80000"/>
              <a:defRPr/>
            </a:pP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염색체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Chromosome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염색분체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000" dirty="0" err="1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Chromatid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분필제목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pic>
        <p:nvPicPr>
          <p:cNvPr id="3" name="그림 2" descr="icon_책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815480"/>
            <a:ext cx="619125" cy="53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2494057"/>
            <a:ext cx="66967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5"/>
              </a:buBlip>
              <a:defRPr/>
            </a:pP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중기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200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Metaphase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3212976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가염색체가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적도판에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일렬로 배열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양극에서 나온 </a:t>
            </a: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방추사가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동원체에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부착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764704"/>
            <a:ext cx="7344816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03.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세포분열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 –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감수분열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</a:t>
            </a:r>
            <a:r>
              <a:rPr lang="en-US" altLang="ko-KR" sz="33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Meiosis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pic>
        <p:nvPicPr>
          <p:cNvPr id="6146" name="Picture 2" descr="H:\a285.jpg"/>
          <p:cNvPicPr>
            <a:picLocks noChangeAspect="1" noChangeArrowheads="1"/>
          </p:cNvPicPr>
          <p:nvPr/>
        </p:nvPicPr>
        <p:blipFill>
          <a:blip r:embed="rId6" cstate="print"/>
          <a:srcRect l="22066" t="16018" r="64493" b="72186"/>
          <a:stretch>
            <a:fillRect/>
          </a:stretch>
        </p:blipFill>
        <p:spPr bwMode="auto">
          <a:xfrm>
            <a:off x="1115616" y="2564904"/>
            <a:ext cx="2170241" cy="2520000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619672" y="177281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과정 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감수 제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분열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Meiosis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Ⅰ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분필제목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pic>
        <p:nvPicPr>
          <p:cNvPr id="3" name="그림 2" descr="icon_책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815480"/>
            <a:ext cx="619125" cy="53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2494057"/>
            <a:ext cx="66967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5"/>
              </a:buBlip>
              <a:defRPr/>
            </a:pP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후기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200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Anaphase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584" y="764704"/>
            <a:ext cx="7344816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03.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세포분열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 –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감수분열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</a:t>
            </a:r>
            <a:r>
              <a:rPr lang="en-US" altLang="ko-KR" sz="33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Meiosis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pic>
        <p:nvPicPr>
          <p:cNvPr id="7170" name="Picture 2" descr="H:\a285.jpg"/>
          <p:cNvPicPr>
            <a:picLocks noChangeAspect="1" noChangeArrowheads="1"/>
          </p:cNvPicPr>
          <p:nvPr/>
        </p:nvPicPr>
        <p:blipFill>
          <a:blip r:embed="rId6" cstate="print"/>
          <a:srcRect l="37619" t="16025" r="48761" b="72050"/>
          <a:stretch>
            <a:fillRect/>
          </a:stretch>
        </p:blipFill>
        <p:spPr bwMode="auto">
          <a:xfrm>
            <a:off x="1115617" y="2565184"/>
            <a:ext cx="2170240" cy="25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619672" y="177281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과정 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감수 제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분열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Meiosis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Ⅰ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07904" y="3212976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000" dirty="0" err="1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가염색체가</a:t>
            </a:r>
            <a:r>
              <a:rPr lang="ko-KR" altLang="en-US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상동염색체로 분리</a:t>
            </a:r>
            <a:endParaRPr lang="en-US" altLang="ko-KR" sz="2000" dirty="0" smtClean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방추사에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의해 양극으로 이동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핵상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2000" dirty="0" smtClean="0">
                <a:solidFill>
                  <a:srgbClr val="FFFF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</a:t>
            </a:r>
            <a:r>
              <a:rPr lang="en-US" altLang="ko-KR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→</a:t>
            </a:r>
            <a:r>
              <a:rPr lang="en-US" altLang="ko-KR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solidFill>
                  <a:srgbClr val="FFFF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</a:t>
            </a:r>
          </a:p>
          <a:p>
            <a:pPr>
              <a:buFontTx/>
              <a:buChar char="-"/>
            </a:pP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분필제목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pic>
        <p:nvPicPr>
          <p:cNvPr id="3" name="그림 2" descr="icon_책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815480"/>
            <a:ext cx="619125" cy="53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2494057"/>
            <a:ext cx="66967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5"/>
              </a:buBlip>
              <a:defRPr/>
            </a:pP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말기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200" dirty="0" err="1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Telophase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3212976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핵막 형성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세포질 분열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반수</a:t>
            </a:r>
            <a:r>
              <a:rPr lang="en-US" altLang="ko-KR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000" dirty="0" smtClean="0">
                <a:solidFill>
                  <a:srgbClr val="FFFF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</a:t>
            </a:r>
            <a:r>
              <a:rPr lang="en-US" altLang="ko-KR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의</a:t>
            </a:r>
            <a:r>
              <a:rPr lang="en-US" altLang="ko-KR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염색체를 갖는 </a:t>
            </a:r>
            <a:r>
              <a:rPr lang="en-US" altLang="ko-KR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개의 </a:t>
            </a:r>
            <a:endParaRPr lang="en-US" altLang="ko-KR" sz="2000" dirty="0" smtClean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2000" dirty="0" err="1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딸세포</a:t>
            </a:r>
            <a:r>
              <a:rPr lang="ko-KR" altLang="en-US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생성</a:t>
            </a:r>
            <a:endParaRPr lang="en-US" altLang="ko-KR" sz="2000" dirty="0" smtClean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764704"/>
            <a:ext cx="7344816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03.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세포분열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 –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감수분열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</a:t>
            </a:r>
            <a:r>
              <a:rPr lang="en-US" altLang="ko-KR" sz="33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Meiosis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pic>
        <p:nvPicPr>
          <p:cNvPr id="8194" name="Picture 2" descr="H:\a285.jpg"/>
          <p:cNvPicPr>
            <a:picLocks noChangeAspect="1" noChangeArrowheads="1"/>
          </p:cNvPicPr>
          <p:nvPr/>
        </p:nvPicPr>
        <p:blipFill>
          <a:blip r:embed="rId6" cstate="print"/>
          <a:srcRect l="53283" t="15970" r="32929" b="72336"/>
          <a:stretch>
            <a:fillRect/>
          </a:stretch>
        </p:blipFill>
        <p:spPr bwMode="auto">
          <a:xfrm>
            <a:off x="1115616" y="2564904"/>
            <a:ext cx="2170241" cy="25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619672" y="177281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과정 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감수 제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분열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Meiosis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Ⅰ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분필제목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pic>
        <p:nvPicPr>
          <p:cNvPr id="5" name="그림 4" descr="icon_책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815480"/>
            <a:ext cx="619125" cy="53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888" y="2494057"/>
            <a:ext cx="66967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SzPct val="80000"/>
              <a:buBlip>
                <a:blip r:embed="rId5"/>
              </a:buBlip>
              <a:defRPr/>
            </a:pP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전 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중기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200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Prophase</a:t>
            </a:r>
            <a:r>
              <a:rPr lang="ko-KR" altLang="en-US" sz="2200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200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· Metaphase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7904" y="3212976"/>
            <a:ext cx="52930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핵막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인 소실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염색체가 </a:t>
            </a: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적도판에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일렬로 배열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양극에서 나온 </a:t>
            </a: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방추사가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동원체에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부착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764704"/>
            <a:ext cx="7344816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03.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세포분열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 –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감수분열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</a:t>
            </a:r>
            <a:r>
              <a:rPr lang="en-US" altLang="ko-KR" sz="33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Meiosis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/>
          <a:srcRect l="21757" t="26578" r="72367" b="49798"/>
          <a:stretch>
            <a:fillRect/>
          </a:stretch>
        </p:blipFill>
        <p:spPr bwMode="auto">
          <a:xfrm>
            <a:off x="1115616" y="2564904"/>
            <a:ext cx="1080120" cy="25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/>
          <a:srcRect l="35011" t="26296" r="59677" b="49798"/>
          <a:stretch>
            <a:fillRect/>
          </a:stretch>
        </p:blipFill>
        <p:spPr bwMode="auto">
          <a:xfrm>
            <a:off x="2195736" y="2564904"/>
            <a:ext cx="1080120" cy="25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619672" y="177281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과정 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감수 제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분열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Meiosis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Ⅱ)</a:t>
            </a:r>
          </a:p>
        </p:txBody>
      </p:sp>
      <p:cxnSp>
        <p:nvCxnSpPr>
          <p:cNvPr id="17" name="직선 연결선 16"/>
          <p:cNvCxnSpPr/>
          <p:nvPr/>
        </p:nvCxnSpPr>
        <p:spPr>
          <a:xfrm flipV="1">
            <a:off x="2195736" y="2564904"/>
            <a:ext cx="0" cy="25202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분필제목라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pic>
        <p:nvPicPr>
          <p:cNvPr id="3" name="그림 2" descr="icon_책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815480"/>
            <a:ext cx="619125" cy="53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2492896"/>
            <a:ext cx="50405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4"/>
              </a:buBlip>
              <a:defRPr/>
            </a:pP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후기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200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Anaphase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3212976"/>
            <a:ext cx="5976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염색체가 </a:t>
            </a:r>
            <a:r>
              <a:rPr lang="ko-KR" altLang="en-US" sz="2000" dirty="0" err="1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염색분체로</a:t>
            </a:r>
            <a:r>
              <a:rPr lang="ko-KR" altLang="en-US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분리</a:t>
            </a:r>
            <a:endParaRPr lang="en-US" altLang="ko-KR" sz="2000" dirty="0" smtClean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방추사에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의해 양극으로 이동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핵상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2000" dirty="0" smtClean="0">
                <a:solidFill>
                  <a:srgbClr val="FFFF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</a:t>
            </a:r>
            <a:r>
              <a:rPr lang="en-US" altLang="ko-KR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→</a:t>
            </a:r>
            <a:r>
              <a:rPr lang="en-US" altLang="ko-KR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solidFill>
                  <a:srgbClr val="FFFF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764704"/>
            <a:ext cx="7344816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03.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세포분열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 –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감수분열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</a:t>
            </a:r>
            <a:r>
              <a:rPr lang="en-US" altLang="ko-KR" sz="33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Meiosis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 l="44788" t="26647" r="43874" b="50091"/>
          <a:stretch>
            <a:fillRect/>
          </a:stretch>
        </p:blipFill>
        <p:spPr bwMode="auto">
          <a:xfrm>
            <a:off x="1115616" y="2565184"/>
            <a:ext cx="2170000" cy="25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19672" y="177281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과정 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감수 제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분열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Meiosis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Ⅱ)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분필제목라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pic>
        <p:nvPicPr>
          <p:cNvPr id="3" name="그림 2" descr="icon_책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815480"/>
            <a:ext cx="619125" cy="53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2494057"/>
            <a:ext cx="66967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4"/>
              </a:buBlip>
              <a:defRPr/>
            </a:pP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말기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200" dirty="0" err="1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Telophase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7904" y="3218200"/>
            <a:ext cx="5616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핵막 형성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세포질 분열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반수</a:t>
            </a:r>
            <a:r>
              <a:rPr lang="en-US" altLang="ko-KR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000" dirty="0" smtClean="0">
                <a:solidFill>
                  <a:srgbClr val="FFFF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</a:t>
            </a:r>
            <a:r>
              <a:rPr lang="en-US" altLang="ko-KR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의 염색체를 갖는 </a:t>
            </a:r>
            <a:r>
              <a:rPr lang="en-US" altLang="ko-KR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개의 </a:t>
            </a:r>
            <a:endParaRPr lang="en-US" altLang="ko-KR" sz="2000" dirty="0" smtClean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2000" dirty="0" err="1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딸세포</a:t>
            </a:r>
            <a:r>
              <a:rPr lang="ko-KR" altLang="en-US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생성</a:t>
            </a:r>
            <a:endParaRPr lang="en-US" altLang="ko-KR" sz="2000" dirty="0" smtClean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764704"/>
            <a:ext cx="7344816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03.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세포분열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 –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감수분열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</a:t>
            </a:r>
            <a:r>
              <a:rPr lang="en-US" altLang="ko-KR" sz="33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Meiosis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 l="57822" t="26496" r="31040" b="49798"/>
          <a:stretch>
            <a:fillRect/>
          </a:stretch>
        </p:blipFill>
        <p:spPr bwMode="auto">
          <a:xfrm>
            <a:off x="1105615" y="2564904"/>
            <a:ext cx="2170241" cy="25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19672" y="177281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과정 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감수 제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분열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Meiosis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Ⅱ)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3-8-1"/>
          <p:cNvPicPr>
            <a:picLocks noChangeAspect="1" noChangeArrowheads="1"/>
          </p:cNvPicPr>
          <p:nvPr/>
        </p:nvPicPr>
        <p:blipFill>
          <a:blip r:embed="rId2" cstate="print"/>
          <a:srcRect l="3538" t="13898" r="3538" b="12466"/>
          <a:stretch>
            <a:fillRect/>
          </a:stretch>
        </p:blipFill>
        <p:spPr>
          <a:xfrm>
            <a:off x="0" y="620688"/>
            <a:ext cx="9144000" cy="5616624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3-8-2"/>
          <p:cNvPicPr>
            <a:picLocks noChangeAspect="1" noChangeArrowheads="1"/>
          </p:cNvPicPr>
          <p:nvPr/>
        </p:nvPicPr>
        <p:blipFill>
          <a:blip r:embed="rId2" cstate="print"/>
          <a:srcRect l="5113" t="5972" r="5113" b="8012"/>
          <a:stretch>
            <a:fillRect/>
          </a:stretch>
        </p:blipFill>
        <p:spPr>
          <a:xfrm>
            <a:off x="0" y="620688"/>
            <a:ext cx="9144000" cy="5616624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20688"/>
            <a:ext cx="9144000" cy="56166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4" descr="13-7"/>
          <p:cNvPicPr>
            <a:picLocks noChangeAspect="1" noChangeArrowheads="1"/>
          </p:cNvPicPr>
          <p:nvPr/>
        </p:nvPicPr>
        <p:blipFill>
          <a:blip r:embed="rId3" cstate="print"/>
          <a:srcRect l="30974" t="3784" r="31377" b="4834"/>
          <a:stretch>
            <a:fillRect/>
          </a:stretch>
        </p:blipFill>
        <p:spPr>
          <a:xfrm>
            <a:off x="2627784" y="621312"/>
            <a:ext cx="3816424" cy="56160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4932040" y="5661248"/>
            <a:ext cx="43924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감수분열 정리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5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620688"/>
            <a:ext cx="9144000" cy="56166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t="514" r="8214"/>
          <a:stretch>
            <a:fillRect/>
          </a:stretch>
        </p:blipFill>
        <p:spPr bwMode="auto">
          <a:xfrm>
            <a:off x="1360444" y="728880"/>
            <a:ext cx="1555372" cy="162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 l="2241" t="1961" r="1401" b="1961"/>
          <a:stretch>
            <a:fillRect/>
          </a:stretch>
        </p:blipFill>
        <p:spPr bwMode="auto">
          <a:xfrm>
            <a:off x="2944620" y="728880"/>
            <a:ext cx="1555372" cy="162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 l="2348" t="2128" r="3742"/>
          <a:stretch>
            <a:fillRect/>
          </a:stretch>
        </p:blipFill>
        <p:spPr bwMode="auto">
          <a:xfrm>
            <a:off x="4528796" y="728880"/>
            <a:ext cx="1555372" cy="162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/>
          <a:srcRect l="1595" t="1639" r="1128"/>
          <a:stretch>
            <a:fillRect/>
          </a:stretch>
        </p:blipFill>
        <p:spPr bwMode="auto">
          <a:xfrm>
            <a:off x="6112972" y="728880"/>
            <a:ext cx="1555372" cy="162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 cstate="print"/>
          <a:srcRect l="1351" t="1380" r="1351"/>
          <a:stretch>
            <a:fillRect/>
          </a:stretch>
        </p:blipFill>
        <p:spPr bwMode="auto">
          <a:xfrm>
            <a:off x="2944620" y="2385064"/>
            <a:ext cx="1555372" cy="162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8" cstate="print"/>
          <a:srcRect t="2000" r="2630" b="2042"/>
          <a:stretch>
            <a:fillRect/>
          </a:stretch>
        </p:blipFill>
        <p:spPr bwMode="auto">
          <a:xfrm>
            <a:off x="4528796" y="2385064"/>
            <a:ext cx="1555372" cy="162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9" cstate="print"/>
          <a:srcRect t="3182" r="3077"/>
          <a:stretch>
            <a:fillRect/>
          </a:stretch>
        </p:blipFill>
        <p:spPr bwMode="auto">
          <a:xfrm>
            <a:off x="1360444" y="2385064"/>
            <a:ext cx="1555372" cy="162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10" cstate="print"/>
          <a:srcRect l="1351" t="3169" r="2703"/>
          <a:stretch>
            <a:fillRect/>
          </a:stretch>
        </p:blipFill>
        <p:spPr bwMode="auto">
          <a:xfrm>
            <a:off x="6112972" y="2385064"/>
            <a:ext cx="1555371" cy="162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11" cstate="print"/>
          <a:srcRect l="3448" t="3359" r="1724" b="907"/>
          <a:stretch>
            <a:fillRect/>
          </a:stretch>
        </p:blipFill>
        <p:spPr bwMode="auto">
          <a:xfrm>
            <a:off x="2944620" y="4041248"/>
            <a:ext cx="1555371" cy="162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12" cstate="print"/>
          <a:srcRect l="1786" t="1801" r="1786" b="932"/>
          <a:stretch>
            <a:fillRect/>
          </a:stretch>
        </p:blipFill>
        <p:spPr bwMode="auto">
          <a:xfrm>
            <a:off x="4528796" y="4041248"/>
            <a:ext cx="1555372" cy="162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13" cstate="print"/>
          <a:srcRect t="1459" r="2564" b="796"/>
          <a:stretch>
            <a:fillRect/>
          </a:stretch>
        </p:blipFill>
        <p:spPr bwMode="auto">
          <a:xfrm>
            <a:off x="6112972" y="4041248"/>
            <a:ext cx="1555371" cy="162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14" cstate="print"/>
          <a:srcRect l="3030" t="3396" r="3684" b="1515"/>
          <a:stretch>
            <a:fillRect/>
          </a:stretch>
        </p:blipFill>
        <p:spPr bwMode="auto">
          <a:xfrm>
            <a:off x="1360444" y="4041248"/>
            <a:ext cx="1555372" cy="162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59" name="TextBox 58"/>
          <p:cNvSpPr txBox="1"/>
          <p:nvPr/>
        </p:nvSpPr>
        <p:spPr>
          <a:xfrm>
            <a:off x="2339752" y="5661248"/>
            <a:ext cx="43924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동물세포의 감수분열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5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44008" y="1830303"/>
            <a:ext cx="43204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3"/>
              </a:buBlip>
              <a:defRPr/>
            </a:pP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동원체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000" dirty="0" err="1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Centromere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3"/>
              </a:buBlip>
              <a:defRPr/>
            </a:pP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자매염색분체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  (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Sister </a:t>
            </a:r>
            <a:r>
              <a:rPr lang="en-US" altLang="ko-KR" sz="2000" dirty="0" err="1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Chromatid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buSzPct val="80000"/>
              <a:buBlip>
                <a:blip r:embed="rId3"/>
              </a:buBlip>
              <a:defRPr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상동염색체</a:t>
            </a:r>
          </a:p>
          <a:p>
            <a:pPr marL="514350" indent="-514350">
              <a:buSzPct val="80000"/>
              <a:defRPr/>
            </a:pP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  (H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omologous Chromosome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pic>
        <p:nvPicPr>
          <p:cNvPr id="16" name="그림 15" descr="분필제목라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7584" y="764704"/>
            <a:ext cx="6552728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01.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주요 용어 정리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pic>
        <p:nvPicPr>
          <p:cNvPr id="3076" name="Picture 4" descr="C:\Users\samsung\Desktop\ㅇㄴㄹㄹㄹ.png"/>
          <p:cNvPicPr>
            <a:picLocks noChangeAspect="1" noChangeArrowheads="1"/>
          </p:cNvPicPr>
          <p:nvPr/>
        </p:nvPicPr>
        <p:blipFill>
          <a:blip r:embed="rId5" cstate="print"/>
          <a:srcRect l="13708" t="14768" r="41077" b="47064"/>
          <a:stretch>
            <a:fillRect/>
          </a:stretch>
        </p:blipFill>
        <p:spPr bwMode="auto">
          <a:xfrm>
            <a:off x="1043606" y="3933056"/>
            <a:ext cx="3384378" cy="23400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077" name="Picture 5" descr="C:\Users\samsung\Desktop\ㅇ.png"/>
          <p:cNvPicPr>
            <a:picLocks noChangeAspect="1" noChangeArrowheads="1"/>
          </p:cNvPicPr>
          <p:nvPr/>
        </p:nvPicPr>
        <p:blipFill>
          <a:blip r:embed="rId6" cstate="print"/>
          <a:srcRect l="16081" t="17317" r="38437" b="40383"/>
          <a:stretch>
            <a:fillRect/>
          </a:stretch>
        </p:blipFill>
        <p:spPr bwMode="auto">
          <a:xfrm>
            <a:off x="1043608" y="1772816"/>
            <a:ext cx="3384376" cy="2232248"/>
          </a:xfrm>
          <a:prstGeom prst="rect">
            <a:avLst/>
          </a:prstGeom>
          <a:noFill/>
          <a:effectLst>
            <a:softEdge rad="31750"/>
          </a:effectLst>
        </p:spPr>
      </p:pic>
      <p:cxnSp>
        <p:nvCxnSpPr>
          <p:cNvPr id="13" name="직선 화살표 연결선 12"/>
          <p:cNvCxnSpPr/>
          <p:nvPr/>
        </p:nvCxnSpPr>
        <p:spPr>
          <a:xfrm>
            <a:off x="1691680" y="2132856"/>
            <a:ext cx="0" cy="2880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1043608" y="4005064"/>
            <a:ext cx="338437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620688"/>
            <a:ext cx="9144000" cy="56166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62440" y="1188971"/>
            <a:ext cx="7625984" cy="43282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5661248"/>
            <a:ext cx="43924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식물세포의 감수분열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5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분필제목라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pic>
        <p:nvPicPr>
          <p:cNvPr id="4" name="그림 3" descr="icon_책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815480"/>
            <a:ext cx="619125" cy="53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764704"/>
            <a:ext cx="7344816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03.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세포분열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 –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감수분열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</a:t>
            </a:r>
            <a:r>
              <a:rPr lang="en-US" altLang="ko-KR" sz="33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Meiosis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77281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애니메이션</a:t>
            </a:r>
            <a:endParaRPr lang="en-US" altLang="ko-KR" sz="27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그림 7" descr="감~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420888"/>
            <a:ext cx="4464496" cy="4050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분필제목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pic>
        <p:nvPicPr>
          <p:cNvPr id="4" name="그림 3" descr="icon_책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815480"/>
            <a:ext cx="619125" cy="533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764704"/>
            <a:ext cx="7344816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03.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세포분열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 –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감수분열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</a:t>
            </a:r>
            <a:r>
              <a:rPr lang="en-US" altLang="ko-KR" sz="33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Meiosis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19672" y="1772816"/>
            <a:ext cx="75243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염색체수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lang="en-US" altLang="ko-KR" sz="27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DNA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량 변화</a:t>
            </a:r>
            <a:endParaRPr lang="en-US" altLang="ko-KR" sz="27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0" y="2488906"/>
            <a:ext cx="9144000" cy="374840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/>
          <p:nvPr/>
        </p:nvCxnSpPr>
        <p:spPr>
          <a:xfrm rot="5400000" flipH="1" flipV="1">
            <a:off x="234793" y="4232864"/>
            <a:ext cx="2340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>
            <a:off x="1404000" y="5421112"/>
            <a:ext cx="3168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5720" y="3051516"/>
            <a:ext cx="12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염색체수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248" y="3063658"/>
            <a:ext cx="12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DNA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량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rot="5400000" flipH="1" flipV="1">
            <a:off x="806297" y="4250318"/>
            <a:ext cx="2340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rot="5400000" flipH="1" flipV="1">
            <a:off x="1377801" y="4249524"/>
            <a:ext cx="2340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rot="5400000" flipH="1" flipV="1">
            <a:off x="1949305" y="4249524"/>
            <a:ext cx="2340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rot="5400000" flipH="1" flipV="1">
            <a:off x="2520809" y="4249524"/>
            <a:ext cx="2340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rot="5400000" flipH="1" flipV="1">
            <a:off x="3092313" y="4249524"/>
            <a:ext cx="2340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7158" y="355158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2</a:t>
            </a:r>
            <a:r>
              <a:rPr lang="en-US" altLang="ko-KR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n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=46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 rot="10800000" flipH="1" flipV="1">
            <a:off x="1403792" y="3705011"/>
            <a:ext cx="1296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31640" y="55079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간기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5536" y="441852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n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=23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6" name="직선 연결선 45"/>
          <p:cNvCxnSpPr/>
          <p:nvPr/>
        </p:nvCxnSpPr>
        <p:spPr>
          <a:xfrm>
            <a:off x="2699792" y="3707740"/>
            <a:ext cx="0" cy="8640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 rot="10800000" flipH="1">
            <a:off x="2699793" y="4570248"/>
            <a:ext cx="1548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/>
          <p:nvPr/>
        </p:nvCxnSpPr>
        <p:spPr>
          <a:xfrm rot="5400000" flipH="1" flipV="1">
            <a:off x="4260050" y="4232864"/>
            <a:ext cx="2340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/>
          <p:nvPr/>
        </p:nvCxnSpPr>
        <p:spPr>
          <a:xfrm>
            <a:off x="5429257" y="5421112"/>
            <a:ext cx="314327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직선 연결선 52"/>
          <p:cNvCxnSpPr/>
          <p:nvPr/>
        </p:nvCxnSpPr>
        <p:spPr>
          <a:xfrm rot="5400000" flipH="1" flipV="1">
            <a:off x="4829965" y="4250318"/>
            <a:ext cx="2340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 rot="5400000" flipH="1" flipV="1">
            <a:off x="5401469" y="4249524"/>
            <a:ext cx="2340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 rot="5400000" flipH="1" flipV="1">
            <a:off x="5972973" y="4249524"/>
            <a:ext cx="2340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 rot="5400000" flipH="1" flipV="1">
            <a:off x="6544477" y="4249524"/>
            <a:ext cx="2340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 rot="5400000" flipH="1" flipV="1">
            <a:off x="7115981" y="4249524"/>
            <a:ext cx="2340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643438" y="355158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43438" y="440883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60" name="직선 연결선 59"/>
          <p:cNvCxnSpPr/>
          <p:nvPr/>
        </p:nvCxnSpPr>
        <p:spPr>
          <a:xfrm rot="10800000" flipH="1" flipV="1">
            <a:off x="5436112" y="4562267"/>
            <a:ext cx="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>
          <a:xfrm flipV="1">
            <a:off x="5580112" y="3707740"/>
            <a:ext cx="288032" cy="8640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>
            <a:off x="5868144" y="3707740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/>
          <p:nvPr/>
        </p:nvCxnSpPr>
        <p:spPr>
          <a:xfrm>
            <a:off x="6012160" y="3707740"/>
            <a:ext cx="7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>
            <a:off x="6732240" y="3707740"/>
            <a:ext cx="0" cy="8640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/>
          <p:nvPr/>
        </p:nvCxnSpPr>
        <p:spPr>
          <a:xfrm>
            <a:off x="6732240" y="4571836"/>
            <a:ext cx="115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364088" y="55079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간기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372200" y="55079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말기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Ⅰ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2" name="직선 연결선 71"/>
          <p:cNvCxnSpPr/>
          <p:nvPr/>
        </p:nvCxnSpPr>
        <p:spPr>
          <a:xfrm>
            <a:off x="7884368" y="4571836"/>
            <a:ext cx="0" cy="43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>
            <a:off x="7884496" y="5003884"/>
            <a:ext cx="396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339752" y="55079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말기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Ⅰ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491880" y="55079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말기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Ⅱ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4" name="타원 83"/>
          <p:cNvSpPr/>
          <p:nvPr/>
        </p:nvSpPr>
        <p:spPr>
          <a:xfrm>
            <a:off x="5508104" y="3995772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5" name="직선 연결선 84"/>
          <p:cNvCxnSpPr>
            <a:stCxn id="84" idx="5"/>
          </p:cNvCxnSpPr>
          <p:nvPr/>
        </p:nvCxnSpPr>
        <p:spPr>
          <a:xfrm>
            <a:off x="5815417" y="4303085"/>
            <a:ext cx="340759" cy="55678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직사각형 85"/>
          <p:cNvSpPr/>
          <p:nvPr/>
        </p:nvSpPr>
        <p:spPr>
          <a:xfrm>
            <a:off x="5580112" y="4787860"/>
            <a:ext cx="1440160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DNA</a:t>
            </a:r>
            <a:r>
              <a:rPr lang="en-US" altLang="ko-KR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복제</a:t>
            </a:r>
            <a:endParaRPr lang="ko-KR" altLang="en-US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7" name="타원 86"/>
          <p:cNvSpPr/>
          <p:nvPr/>
        </p:nvSpPr>
        <p:spPr>
          <a:xfrm>
            <a:off x="6588224" y="3995772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타원 87"/>
          <p:cNvSpPr/>
          <p:nvPr/>
        </p:nvSpPr>
        <p:spPr>
          <a:xfrm>
            <a:off x="7668344" y="4571836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0" name="직선 연결선 89"/>
          <p:cNvCxnSpPr>
            <a:stCxn id="87" idx="7"/>
          </p:cNvCxnSpPr>
          <p:nvPr/>
        </p:nvCxnSpPr>
        <p:spPr>
          <a:xfrm flipV="1">
            <a:off x="6895537" y="3059668"/>
            <a:ext cx="916823" cy="9888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 flipH="1" flipV="1">
            <a:off x="7524328" y="3275692"/>
            <a:ext cx="307314" cy="12768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직사각형 79"/>
          <p:cNvSpPr/>
          <p:nvPr/>
        </p:nvSpPr>
        <p:spPr>
          <a:xfrm>
            <a:off x="6948264" y="2879700"/>
            <a:ext cx="1440000" cy="46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세포질 분열</a:t>
            </a:r>
            <a:endParaRPr lang="ko-KR" altLang="en-US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9" name="타원 98"/>
          <p:cNvSpPr/>
          <p:nvPr/>
        </p:nvSpPr>
        <p:spPr>
          <a:xfrm>
            <a:off x="2555776" y="3995772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1" name="직선 연결선 100"/>
          <p:cNvCxnSpPr/>
          <p:nvPr/>
        </p:nvCxnSpPr>
        <p:spPr>
          <a:xfrm flipV="1">
            <a:off x="2843808" y="3203684"/>
            <a:ext cx="288032" cy="8279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직사각형 80"/>
          <p:cNvSpPr/>
          <p:nvPr/>
        </p:nvSpPr>
        <p:spPr>
          <a:xfrm>
            <a:off x="2195736" y="2843644"/>
            <a:ext cx="2232248" cy="46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상동염색체로 </a:t>
            </a:r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분리</a:t>
            </a:r>
            <a:endParaRPr lang="ko-KR" altLang="en-US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524328" y="55172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말기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Ⅱ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6" grpId="0" animBg="1"/>
      <p:bldP spid="87" grpId="0" animBg="1"/>
      <p:bldP spid="88" grpId="0" animBg="1"/>
      <p:bldP spid="80" grpId="0" animBg="1"/>
      <p:bldP spid="99" grpId="0" animBg="1"/>
      <p:bldP spid="8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분필제목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pic>
        <p:nvPicPr>
          <p:cNvPr id="3" name="그림 2" descr="icon_책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815480"/>
            <a:ext cx="619125" cy="53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2492896"/>
            <a:ext cx="43204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5"/>
              </a:buBlip>
              <a:defRPr/>
            </a:pP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유성생식에서의 </a:t>
            </a:r>
            <a:r>
              <a:rPr lang="ko-KR" altLang="en-US" sz="22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핵상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유지</a:t>
            </a: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3206006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이배체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(2n)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세포 → </a:t>
            </a:r>
            <a:r>
              <a:rPr lang="ko-KR" altLang="en-US" sz="2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반수체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(n)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인 생식세포 생성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두 개체로부터 온 생식세포가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융합하여 형성된 개체 역시  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이배체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(2n)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유지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개체가 번식하여도 개체세포의 핵상은 </a:t>
            </a:r>
            <a:r>
              <a:rPr lang="en-US" altLang="ko-KR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2n</a:t>
            </a:r>
            <a:r>
              <a:rPr lang="ko-KR" altLang="en-US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으로 유지</a:t>
            </a:r>
            <a:endParaRPr lang="en-US" altLang="ko-KR" sz="2000" dirty="0" smtClean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764704"/>
            <a:ext cx="7344816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03.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세포분열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 –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감수분열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</a:t>
            </a:r>
            <a:r>
              <a:rPr lang="en-US" altLang="ko-KR" sz="33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Meiosis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1772816"/>
            <a:ext cx="22322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의의</a:t>
            </a:r>
            <a:endParaRPr lang="en-US" altLang="ko-KR" sz="27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3554" name="Picture 2" descr="C:\Users\samsung\Desktop\ㄱㄷㅅㄷㄳㅅ.png"/>
          <p:cNvPicPr>
            <a:picLocks noChangeAspect="1" noChangeArrowheads="1"/>
          </p:cNvPicPr>
          <p:nvPr/>
        </p:nvPicPr>
        <p:blipFill>
          <a:blip r:embed="rId6" cstate="print"/>
          <a:srcRect b="-994"/>
          <a:stretch>
            <a:fillRect/>
          </a:stretch>
        </p:blipFill>
        <p:spPr bwMode="auto">
          <a:xfrm>
            <a:off x="1763688" y="332656"/>
            <a:ext cx="5544616" cy="630000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분필제목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pic>
        <p:nvPicPr>
          <p:cNvPr id="3" name="그림 2" descr="icon_책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815480"/>
            <a:ext cx="619125" cy="53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2492896"/>
            <a:ext cx="66967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5"/>
              </a:buBlip>
              <a:defRPr/>
            </a:pP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유전적 다양성</a:t>
            </a: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3206006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감수 제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분열 전기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교차 발생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감수 제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분열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후기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어떤 염색체가 어느 극으로 끌려갈 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                       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것인지 정해지지 않음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부</a:t>
            </a: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모로부터 물려받은 염색체가 서로 섞임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유전적으로 다양한 생식세포의 형성 </a:t>
            </a:r>
            <a:endParaRPr lang="en-US" altLang="ko-KR" sz="20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→ </a:t>
            </a:r>
            <a:r>
              <a:rPr lang="ko-KR" altLang="en-US" sz="20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유전적으로 다양한 개체의 탄생 유도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764704"/>
            <a:ext cx="7344816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03.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세포분열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 –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감수분열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</a:t>
            </a:r>
            <a:r>
              <a:rPr lang="en-US" altLang="ko-KR" sz="33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Meiosis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1772816"/>
            <a:ext cx="62646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의의</a:t>
            </a:r>
            <a:endParaRPr lang="en-US" altLang="ko-KR" sz="27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347" name="Picture 11" descr="C:\Users\samsung\Desktop\ㅌㅊㅌㅌㅊㅌㅌ.png"/>
          <p:cNvPicPr>
            <a:picLocks noChangeAspect="1" noChangeArrowheads="1"/>
          </p:cNvPicPr>
          <p:nvPr/>
        </p:nvPicPr>
        <p:blipFill>
          <a:blip r:embed="rId6" cstate="print"/>
          <a:srcRect b="4450"/>
          <a:stretch>
            <a:fillRect/>
          </a:stretch>
        </p:blipFill>
        <p:spPr bwMode="auto">
          <a:xfrm>
            <a:off x="2483768" y="297352"/>
            <a:ext cx="4091817" cy="63000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343" name="Picture 7" descr="C:\Users\samsung\Desktop\ㅇㄷㅇㄴ.png"/>
          <p:cNvPicPr>
            <a:picLocks noChangeAspect="1" noChangeArrowheads="1"/>
          </p:cNvPicPr>
          <p:nvPr/>
        </p:nvPicPr>
        <p:blipFill>
          <a:blip r:embed="rId7" cstate="print"/>
          <a:srcRect r="318"/>
          <a:stretch>
            <a:fillRect/>
          </a:stretch>
        </p:blipFill>
        <p:spPr bwMode="auto">
          <a:xfrm>
            <a:off x="755576" y="980728"/>
            <a:ext cx="7560000" cy="5256584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분필제목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584" y="764704"/>
            <a:ext cx="7344816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04.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체세포분열과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감수분열의 비교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27584" y="1953280"/>
            <a:ext cx="7416824" cy="417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971599" y="2080915"/>
          <a:ext cx="7128793" cy="386836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20147"/>
                <a:gridCol w="2904323"/>
                <a:gridCol w="2904323"/>
              </a:tblGrid>
              <a:tr h="4663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특성</a:t>
                      </a:r>
                      <a:endParaRPr lang="ko-KR" altLang="en-US" sz="17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체세포분열</a:t>
                      </a:r>
                      <a:endParaRPr lang="ko-KR" altLang="en-US" sz="17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감수분열</a:t>
                      </a:r>
                      <a:endParaRPr lang="ko-KR" altLang="en-US" sz="17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015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DNA</a:t>
                      </a:r>
                      <a:r>
                        <a:rPr lang="en-US" altLang="ko-KR" sz="16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6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복제 횟수</a:t>
                      </a:r>
                      <a:endParaRPr lang="ko-KR" altLang="en-US" sz="16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63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분열횟수</a:t>
                      </a:r>
                      <a:endParaRPr lang="ko-KR" altLang="en-US" sz="16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63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분리</a:t>
                      </a:r>
                      <a:endParaRPr lang="ko-KR" altLang="en-US" sz="16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염색분체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상동염색체</a:t>
                      </a:r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altLang="ko-KR" sz="1600" kern="1200" dirty="0" smtClean="0">
                          <a:latin typeface="맑은 고딕" pitchFamily="50" charset="-127"/>
                          <a:ea typeface="맑은 고딕" pitchFamily="50" charset="-127"/>
                        </a:rPr>
                        <a:t>Ⅰ</a:t>
                      </a:r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),</a:t>
                      </a:r>
                      <a:r>
                        <a:rPr lang="en-US" altLang="ko-KR" sz="16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6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염색분체</a:t>
                      </a:r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altLang="ko-KR" sz="1600" kern="1200" dirty="0" smtClean="0">
                          <a:latin typeface="맑은 고딕" pitchFamily="50" charset="-127"/>
                          <a:ea typeface="맑은 고딕" pitchFamily="50" charset="-127"/>
                        </a:rPr>
                        <a:t>Ⅱ</a:t>
                      </a:r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999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딸세포수와</a:t>
                      </a:r>
                      <a:endParaRPr lang="en-US" altLang="ko-KR" sz="16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유전적 구성</a:t>
                      </a:r>
                      <a:endParaRPr lang="ko-KR" altLang="en-US" sz="16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2(2n)</a:t>
                      </a:r>
                    </a:p>
                    <a:p>
                      <a:pPr algn="ctr" latinLnBrk="1"/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모세포와 동일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4(n)</a:t>
                      </a:r>
                    </a:p>
                    <a:p>
                      <a:pPr algn="ctr" latinLnBrk="1"/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모세포와 다름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15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상동염색체의 접합</a:t>
                      </a:r>
                      <a:endParaRPr lang="ko-KR" altLang="en-US" sz="16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X</a:t>
                      </a:r>
                      <a:endParaRPr lang="ko-KR" altLang="en-US" sz="16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dirty="0" smtClean="0">
                          <a:latin typeface="맑은 고딕" pitchFamily="50" charset="-127"/>
                          <a:ea typeface="맑은 고딕" pitchFamily="50" charset="-127"/>
                        </a:rPr>
                        <a:t>O</a:t>
                      </a:r>
                      <a:endParaRPr lang="ko-KR" altLang="en-US" sz="1600" kern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63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역할</a:t>
                      </a:r>
                      <a:endParaRPr lang="ko-KR" altLang="en-US" sz="16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무성생식</a:t>
                      </a:r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생장</a:t>
                      </a:r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재생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유성생식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477336"/>
            <a:ext cx="9144000" cy="597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4" descr="13-9-1"/>
          <p:cNvPicPr>
            <a:picLocks noChangeAspect="1" noChangeArrowheads="1"/>
          </p:cNvPicPr>
          <p:nvPr/>
        </p:nvPicPr>
        <p:blipFill>
          <a:blip r:embed="rId2" cstate="print"/>
          <a:srcRect l="12753" t="5283" r="12905" b="8921"/>
          <a:stretch>
            <a:fillRect/>
          </a:stretch>
        </p:blipFill>
        <p:spPr>
          <a:xfrm>
            <a:off x="1187624" y="548680"/>
            <a:ext cx="6696744" cy="5832648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분필제목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764704"/>
            <a:ext cx="7344816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참고문헌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769035"/>
            <a:ext cx="8424936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SzPct val="80000"/>
              <a:defRPr/>
            </a:pPr>
            <a:r>
              <a:rPr lang="en-US" altLang="ko-KR" sz="125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·  </a:t>
            </a:r>
            <a:r>
              <a:rPr lang="ko-KR" altLang="en-US" sz="125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책</a:t>
            </a:r>
            <a:r>
              <a:rPr lang="en-US" altLang="ko-KR" sz="125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</a:t>
            </a:r>
          </a:p>
          <a:p>
            <a:pPr marL="514350" indent="-514350">
              <a:buSzPct val="80000"/>
              <a:defRPr/>
            </a:pP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25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숨마쿰라우데</a:t>
            </a:r>
            <a:r>
              <a:rPr lang="ko-KR" altLang="en-US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생물</a:t>
            </a: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2, </a:t>
            </a:r>
            <a:r>
              <a:rPr lang="ko-KR" altLang="en-US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이만우 외 </a:t>
            </a: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인</a:t>
            </a: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5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이룸이엔비</a:t>
            </a: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170~180p</a:t>
            </a:r>
          </a:p>
          <a:p>
            <a:pPr marL="514350" indent="-514350">
              <a:buSzPct val="80000"/>
              <a:defRPr/>
            </a:pPr>
            <a:r>
              <a:rPr lang="ko-KR" altLang="en-US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생명의 이해 </a:t>
            </a: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[3</a:t>
            </a:r>
            <a:r>
              <a:rPr lang="ko-KR" altLang="en-US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판</a:t>
            </a: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], </a:t>
            </a: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GEORGE B. JOHNSON, </a:t>
            </a:r>
            <a:r>
              <a:rPr lang="ko-KR" altLang="en-US" sz="125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교보문고</a:t>
            </a: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118~139p</a:t>
            </a:r>
          </a:p>
          <a:p>
            <a:pPr marL="514350" indent="-514350">
              <a:buSzPct val="80000"/>
              <a:defRPr/>
            </a:pP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생명과학</a:t>
            </a: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개념과 현상 이해 </a:t>
            </a: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[6</a:t>
            </a:r>
            <a:r>
              <a:rPr lang="ko-KR" altLang="en-US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판</a:t>
            </a: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], CAMPBELL </a:t>
            </a:r>
            <a:r>
              <a:rPr lang="ko-KR" altLang="en-US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외 </a:t>
            </a: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인</a:t>
            </a: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5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바이오사이언스</a:t>
            </a: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114~131p</a:t>
            </a:r>
          </a:p>
          <a:p>
            <a:pPr marL="514350" indent="-514350">
              <a:buSzPct val="80000"/>
              <a:defRPr/>
            </a:pPr>
            <a:r>
              <a:rPr lang="en-US" altLang="ko-KR" sz="125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·  </a:t>
            </a:r>
            <a:r>
              <a:rPr lang="en-US" altLang="ko-KR" sz="125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pwpt</a:t>
            </a:r>
            <a:r>
              <a:rPr lang="en-US" altLang="ko-KR" sz="125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biology (http://www.biologyjunction.com/pwpt_biology.htm): </a:t>
            </a:r>
          </a:p>
          <a:p>
            <a:pPr marL="514350" indent="-514350">
              <a:buSzPct val="80000"/>
              <a:defRPr/>
            </a:pP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meiosis(11</a:t>
            </a:r>
            <a:r>
              <a:rPr lang="ko-KR" altLang="en-US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번 슬라이드</a:t>
            </a: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514350" indent="-514350">
              <a:buSzPct val="80000"/>
              <a:defRPr/>
            </a:pP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mitosis &amp; meiosis(27,57,92</a:t>
            </a:r>
            <a:r>
              <a:rPr lang="ko-KR" altLang="en-US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번 슬라이드</a:t>
            </a: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514350" indent="-514350">
              <a:buSzPct val="80000"/>
              <a:defRPr/>
            </a:pPr>
            <a:r>
              <a:rPr lang="en-US" altLang="ko-KR" sz="125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·  </a:t>
            </a:r>
            <a:r>
              <a:rPr lang="ko-KR" altLang="en-US" sz="125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구글</a:t>
            </a:r>
            <a:r>
              <a:rPr lang="en-US" altLang="ko-KR" sz="125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5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ppt</a:t>
            </a:r>
            <a:r>
              <a:rPr lang="en-US" altLang="ko-KR" sz="125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</a:p>
          <a:p>
            <a:pPr marL="514350" indent="-514350">
              <a:buSzPct val="80000"/>
              <a:defRPr/>
            </a:pPr>
            <a:r>
              <a:rPr lang="ko-KR" altLang="en-US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제</a:t>
            </a: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장 세포주기</a:t>
            </a: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(10,11,17</a:t>
            </a:r>
            <a:r>
              <a:rPr lang="ko-KR" altLang="en-US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번 슬라이드</a:t>
            </a: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514350" indent="-514350">
              <a:buSzPct val="80000"/>
              <a:defRPr/>
            </a:pP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13</a:t>
            </a:r>
            <a:r>
              <a:rPr lang="ko-KR" altLang="en-US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장 감수분열과 생식주기</a:t>
            </a: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(10,15,16,17,18,19,21,22</a:t>
            </a:r>
            <a:r>
              <a:rPr lang="ko-KR" altLang="en-US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번 슬라이드</a:t>
            </a: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514350" indent="-514350">
              <a:buSzPct val="80000"/>
              <a:defRPr/>
            </a:pP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Mitosis y Meiosis(37</a:t>
            </a:r>
            <a:r>
              <a:rPr lang="ko-KR" altLang="en-US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번 슬라이드</a:t>
            </a: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514350" indent="-514350">
              <a:buSzPct val="80000"/>
              <a:defRPr/>
            </a:pP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Lecture 2, </a:t>
            </a:r>
            <a:r>
              <a:rPr lang="en-US" altLang="ko-KR" sz="125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ch</a:t>
            </a: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12, cell cycle.ppt(41</a:t>
            </a:r>
            <a:r>
              <a:rPr lang="ko-KR" altLang="en-US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번 슬라이드</a:t>
            </a: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514350" indent="-514350">
              <a:buSzPct val="80000"/>
              <a:defRPr/>
            </a:pPr>
            <a:r>
              <a:rPr lang="en-US" altLang="ko-KR" sz="125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·  </a:t>
            </a:r>
            <a:r>
              <a:rPr lang="ko-KR" altLang="en-US" sz="125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이미지</a:t>
            </a:r>
            <a:r>
              <a:rPr lang="en-US" altLang="ko-KR" sz="125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</a:p>
          <a:p>
            <a:pPr marL="514350" indent="-514350">
              <a:buSzPct val="80000"/>
              <a:defRPr/>
            </a:pP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http://blog.naver.com/PostView.nhn?blogId=skyblue_e&amp;logNo=40004930&amp;redirect=Dlog&amp;widgetTypeCall=true</a:t>
            </a:r>
          </a:p>
          <a:p>
            <a:pPr marL="514350" indent="-514350">
              <a:buSzPct val="80000"/>
              <a:defRPr/>
            </a:pP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http://blog.naver.com/PostView.nhn?blogId=genetic2002&amp;logNo=20007974556</a:t>
            </a:r>
          </a:p>
          <a:p>
            <a:pPr marL="514350" indent="-514350">
              <a:buSzPct val="80000"/>
              <a:defRPr/>
            </a:pP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http://kimwootae.com.ne.kr/apbiology/chap8.htm#2</a:t>
            </a:r>
          </a:p>
          <a:p>
            <a:pPr marL="514350" indent="-514350">
              <a:buSzPct val="80000"/>
              <a:defRPr/>
            </a:pP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http://user.chol.com/~sini21/theme5.htm</a:t>
            </a:r>
          </a:p>
          <a:p>
            <a:pPr marL="514350" indent="-514350">
              <a:buSzPct val="80000"/>
              <a:defRPr/>
            </a:pPr>
            <a:r>
              <a:rPr lang="en-US" altLang="ko-KR" sz="125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·  </a:t>
            </a:r>
            <a:r>
              <a:rPr lang="ko-KR" altLang="en-US" sz="125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그래프 및 표</a:t>
            </a:r>
            <a:r>
              <a:rPr lang="en-US" altLang="ko-KR" sz="125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</a:t>
            </a:r>
          </a:p>
          <a:p>
            <a:pPr marL="514350" indent="-514350">
              <a:buSzPct val="80000"/>
              <a:defRPr/>
            </a:pP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http://blog.naver.com/PostView.nhn?blogId=idfire87a&amp;logNo=20052167628&amp;widgetTypeCall=true</a:t>
            </a:r>
            <a:endParaRPr lang="ko-KR" altLang="en-US" sz="125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buSzPct val="80000"/>
              <a:defRPr/>
            </a:pP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http://blog.naver.com/chlbio1?Redirect=Log&amp;logNo=110693171</a:t>
            </a:r>
            <a:endParaRPr lang="ko-KR" altLang="en-US" sz="125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buSzPct val="80000"/>
              <a:defRPr/>
            </a:pP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http://blog.naver.com/chlbio1?Redirect=Log&amp;logNo=108857885</a:t>
            </a:r>
            <a:endParaRPr lang="ko-KR" altLang="en-US" sz="125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buSzPct val="80000"/>
              <a:defRPr/>
            </a:pPr>
            <a:r>
              <a:rPr lang="en-US" altLang="ko-KR" sz="12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http://blog.naver.com/chlbio1?Redirect=Log&amp;logNo=108857885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icon_스마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671746"/>
            <a:ext cx="792088" cy="6580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1537700"/>
            <a:ext cx="7344816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z="6800" b="0" spc="-1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      감사합니다</a:t>
            </a:r>
            <a:r>
              <a:rPr lang="en-US" altLang="ko-KR" sz="6800" b="0" spc="-1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!</a:t>
            </a:r>
            <a:endParaRPr lang="en-US" altLang="ko-KR" sz="6800" b="0" spc="-100" dirty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7" name="그림 6" descr="분필타이틀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339582"/>
            <a:ext cx="4680520" cy="206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분필제목라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1772816"/>
            <a:ext cx="52565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특징</a:t>
            </a:r>
            <a:endParaRPr lang="ko-KR" altLang="en-US" sz="2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그림 7" descr="icon_책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815480"/>
            <a:ext cx="619125" cy="533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1600" y="2492896"/>
            <a:ext cx="770485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5"/>
              </a:buBlip>
              <a:defRPr/>
            </a:pP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정의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세포는 자신의 내용물을 복제하고 그 다음 </a:t>
            </a: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        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분열하는 과정을 수행함으로써 새로운 세포를 </a:t>
            </a: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        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만들어내는데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이 때의 복제와 분열의 주기</a:t>
            </a: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5"/>
              </a:buBlip>
              <a:defRPr/>
            </a:pP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모든 생명체의 번식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생존하기 위한 필수적인 과정</a:t>
            </a: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5"/>
              </a:buBlip>
              <a:defRPr/>
            </a:pP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5"/>
              </a:buBlip>
              <a:defRPr/>
            </a:pP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암세포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세포주기 조절 능력에 이상이 생긴 것</a:t>
            </a: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764704"/>
            <a:ext cx="6552728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02.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세포주기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</a:t>
            </a:r>
            <a:r>
              <a:rPr lang="en-US" altLang="ko-KR" sz="33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Cell Cycle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0" y="4554126"/>
            <a:ext cx="3600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ko-KR" altLang="en-US" sz="25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체세포분열</a:t>
            </a:r>
            <a:r>
              <a:rPr lang="en-US" altLang="ko-KR" sz="2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Mitosis</a:t>
            </a:r>
            <a:r>
              <a:rPr lang="en-US" altLang="ko-KR" sz="2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pic>
        <p:nvPicPr>
          <p:cNvPr id="16" name="그림 15" descr="icon_책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815480"/>
            <a:ext cx="619125" cy="533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31640" y="2492896"/>
            <a:ext cx="34563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간기</a:t>
            </a:r>
            <a:r>
              <a:rPr lang="en-US" altLang="ko-KR" sz="2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dirty="0" err="1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Interphase</a:t>
            </a:r>
            <a:r>
              <a:rPr lang="en-US" altLang="ko-KR" sz="2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  <a:endParaRPr lang="ko-KR" altLang="en-US" sz="24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9592" y="4554126"/>
            <a:ext cx="3312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체세포분열기</a:t>
            </a:r>
            <a:endParaRPr lang="en-US" altLang="ko-KR" sz="25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Mitotic Phase, M</a:t>
            </a:r>
            <a:r>
              <a:rPr lang="ko-KR" altLang="en-US" sz="2400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기</a:t>
            </a:r>
            <a:r>
              <a:rPr lang="en-US" altLang="ko-KR" sz="2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4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3113966"/>
            <a:ext cx="34928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solidFill>
                  <a:schemeClr val="bg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</a:t>
            </a:r>
            <a:r>
              <a:rPr lang="ko-KR" altLang="en-US" sz="25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기</a:t>
            </a:r>
            <a:r>
              <a:rPr lang="en-US" altLang="ko-KR" sz="2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Synthesis Phase</a:t>
            </a:r>
            <a:r>
              <a:rPr lang="en-US" altLang="ko-KR" sz="2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0" y="3690030"/>
            <a:ext cx="38164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solidFill>
                  <a:schemeClr val="bg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</a:t>
            </a:r>
            <a:r>
              <a:rPr lang="en-US" altLang="ko-KR" sz="2500" baseline="-25000" dirty="0" smtClean="0">
                <a:solidFill>
                  <a:schemeClr val="bg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2</a:t>
            </a:r>
            <a:r>
              <a:rPr lang="ko-KR" altLang="en-US" sz="25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기</a:t>
            </a:r>
            <a:r>
              <a:rPr lang="en-US" altLang="ko-KR" sz="2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Gap 2 Phase</a:t>
            </a:r>
            <a:r>
              <a:rPr lang="en-US" altLang="ko-KR" sz="2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0" y="2564904"/>
            <a:ext cx="4824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solidFill>
                  <a:schemeClr val="bg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</a:t>
            </a:r>
            <a:r>
              <a:rPr lang="en-US" altLang="ko-KR" sz="2500" baseline="-25000" dirty="0" smtClean="0">
                <a:solidFill>
                  <a:schemeClr val="bg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1</a:t>
            </a:r>
            <a:r>
              <a:rPr lang="ko-KR" altLang="en-US" sz="25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기</a:t>
            </a:r>
            <a:r>
              <a:rPr lang="en-US" altLang="ko-KR" sz="2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Gap 1 Phase</a:t>
            </a:r>
            <a:r>
              <a:rPr lang="en-US" altLang="ko-KR" sz="2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</a:p>
        </p:txBody>
      </p:sp>
      <p:pic>
        <p:nvPicPr>
          <p:cNvPr id="35" name="그림 34" descr="도형_선직사각형_화이트.png"/>
          <p:cNvPicPr>
            <a:picLocks noChangeAspect="1"/>
          </p:cNvPicPr>
          <p:nvPr/>
        </p:nvPicPr>
        <p:blipFill>
          <a:blip r:embed="rId4" cstate="print"/>
          <a:srcRect l="2204" t="70698"/>
          <a:stretch>
            <a:fillRect/>
          </a:stretch>
        </p:blipFill>
        <p:spPr>
          <a:xfrm rot="5400000">
            <a:off x="-509" y="3582019"/>
            <a:ext cx="2160239" cy="360039"/>
          </a:xfrm>
          <a:prstGeom prst="rect">
            <a:avLst/>
          </a:prstGeom>
        </p:spPr>
      </p:pic>
      <p:pic>
        <p:nvPicPr>
          <p:cNvPr id="38" name="그림 37" descr="도형_선직사각형_화이트.png"/>
          <p:cNvPicPr>
            <a:picLocks noChangeAspect="1"/>
          </p:cNvPicPr>
          <p:nvPr/>
        </p:nvPicPr>
        <p:blipFill>
          <a:blip r:embed="rId4" cstate="print"/>
          <a:srcRect l="2204" t="70698"/>
          <a:stretch>
            <a:fillRect/>
          </a:stretch>
        </p:blipFill>
        <p:spPr>
          <a:xfrm rot="5400000">
            <a:off x="3707904" y="3185974"/>
            <a:ext cx="1224135" cy="360040"/>
          </a:xfrm>
          <a:prstGeom prst="rect">
            <a:avLst/>
          </a:prstGeom>
        </p:spPr>
      </p:pic>
      <p:pic>
        <p:nvPicPr>
          <p:cNvPr id="41" name="그림 40" descr="도형_선직사각형_화이트.png"/>
          <p:cNvPicPr>
            <a:picLocks noChangeAspect="1"/>
          </p:cNvPicPr>
          <p:nvPr/>
        </p:nvPicPr>
        <p:blipFill>
          <a:blip r:embed="rId4" cstate="print"/>
          <a:srcRect l="2204" t="11720" r="75755" b="82419"/>
          <a:stretch>
            <a:fillRect/>
          </a:stretch>
        </p:blipFill>
        <p:spPr>
          <a:xfrm rot="5400000" flipV="1">
            <a:off x="3851920" y="2825934"/>
            <a:ext cx="720080" cy="576064"/>
          </a:xfrm>
          <a:prstGeom prst="rect">
            <a:avLst/>
          </a:prstGeom>
        </p:spPr>
      </p:pic>
      <p:pic>
        <p:nvPicPr>
          <p:cNvPr id="42" name="그림 41" descr="도형_선직사각형_화이트.png"/>
          <p:cNvPicPr>
            <a:picLocks noChangeAspect="1"/>
          </p:cNvPicPr>
          <p:nvPr/>
        </p:nvPicPr>
        <p:blipFill>
          <a:blip r:embed="rId4" cstate="print"/>
          <a:srcRect l="2204" t="11720" r="75755" b="82419"/>
          <a:stretch>
            <a:fillRect/>
          </a:stretch>
        </p:blipFill>
        <p:spPr>
          <a:xfrm rot="5400000" flipV="1">
            <a:off x="4031940" y="3510010"/>
            <a:ext cx="648072" cy="288032"/>
          </a:xfrm>
          <a:prstGeom prst="rect">
            <a:avLst/>
          </a:prstGeom>
        </p:spPr>
      </p:pic>
      <p:pic>
        <p:nvPicPr>
          <p:cNvPr id="23" name="그림 22" descr="분필제목라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619672" y="1772816"/>
            <a:ext cx="52565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단계</a:t>
            </a:r>
            <a:endParaRPr lang="ko-KR" altLang="en-US" sz="2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2000" y="5058182"/>
            <a:ext cx="46805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세포질분열</a:t>
            </a:r>
            <a:r>
              <a:rPr lang="en-US" altLang="ko-KR" sz="2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400" dirty="0" err="1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Cytokinesis</a:t>
            </a:r>
            <a:r>
              <a:rPr lang="en-US" altLang="ko-KR" sz="2400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, C</a:t>
            </a:r>
            <a:r>
              <a:rPr lang="ko-KR" altLang="en-US" sz="2400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기</a:t>
            </a:r>
            <a:r>
              <a:rPr lang="en-US" altLang="ko-KR" sz="2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4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5" name="그림 44" descr="도형_선직사각형_화이트.png"/>
          <p:cNvPicPr>
            <a:picLocks noChangeAspect="1"/>
          </p:cNvPicPr>
          <p:nvPr/>
        </p:nvPicPr>
        <p:blipFill>
          <a:blip r:embed="rId4" cstate="print"/>
          <a:srcRect l="2204" t="70698"/>
          <a:stretch>
            <a:fillRect/>
          </a:stretch>
        </p:blipFill>
        <p:spPr>
          <a:xfrm rot="5400000">
            <a:off x="4067944" y="4914166"/>
            <a:ext cx="576064" cy="288032"/>
          </a:xfrm>
          <a:prstGeom prst="rect">
            <a:avLst/>
          </a:prstGeom>
        </p:spPr>
      </p:pic>
      <p:pic>
        <p:nvPicPr>
          <p:cNvPr id="61" name="그림 60" descr="도형_선직사각형_화이트.png"/>
          <p:cNvPicPr>
            <a:picLocks noChangeAspect="1"/>
          </p:cNvPicPr>
          <p:nvPr/>
        </p:nvPicPr>
        <p:blipFill>
          <a:blip r:embed="rId4" cstate="print"/>
          <a:srcRect l="2204" t="70698" r="97144"/>
          <a:stretch>
            <a:fillRect/>
          </a:stretch>
        </p:blipFill>
        <p:spPr>
          <a:xfrm rot="5400000">
            <a:off x="4319963" y="5195823"/>
            <a:ext cx="54000" cy="270006"/>
          </a:xfrm>
          <a:prstGeom prst="rect">
            <a:avLst/>
          </a:prstGeom>
        </p:spPr>
      </p:pic>
      <p:pic>
        <p:nvPicPr>
          <p:cNvPr id="22" name="그림 21" descr="도형_선직사각형_화이트.png"/>
          <p:cNvPicPr>
            <a:picLocks noChangeAspect="1"/>
          </p:cNvPicPr>
          <p:nvPr/>
        </p:nvPicPr>
        <p:blipFill>
          <a:blip r:embed="rId4" cstate="print"/>
          <a:srcRect l="2204" t="11720" r="75755" b="82419"/>
          <a:stretch>
            <a:fillRect/>
          </a:stretch>
        </p:blipFill>
        <p:spPr>
          <a:xfrm rot="5400000" flipV="1">
            <a:off x="3811492" y="4801644"/>
            <a:ext cx="765000" cy="612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27584" y="764704"/>
            <a:ext cx="6552728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02.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세포주기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</a:t>
            </a:r>
            <a:r>
              <a:rPr lang="en-US" altLang="ko-KR" sz="33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Cell Cycle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1600" y="2492896"/>
            <a:ext cx="669674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SzPct val="80000"/>
              <a:buBlip>
                <a:blip r:embed="rId3"/>
              </a:buBlip>
              <a:defRPr/>
            </a:pPr>
            <a:r>
              <a:rPr lang="ko-KR" altLang="en-US" sz="22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간기의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첫 단계</a:t>
            </a: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>
              <a:buSzPct val="80000"/>
              <a:defRPr/>
            </a:pP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3"/>
              </a:buBlip>
              <a:defRPr/>
            </a:pP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세포의 </a:t>
            </a:r>
            <a:r>
              <a:rPr lang="ko-KR" altLang="en-US" sz="22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생장기</a:t>
            </a: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3"/>
              </a:buBlip>
              <a:defRPr/>
            </a:pP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효소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단백질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여러 세포 구성 물질 합성</a:t>
            </a: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3"/>
              </a:buBlip>
              <a:defRPr/>
            </a:pP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DNA 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복제 준비</a:t>
            </a: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그림 7" descr="분필제목라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19672" y="1772816"/>
            <a:ext cx="7524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7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간기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700" b="1" dirty="0" err="1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Interphase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en-US" altLang="ko-KR" sz="2700" b="1" dirty="0" smtClean="0">
                <a:solidFill>
                  <a:schemeClr val="bg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</a:t>
            </a:r>
            <a:r>
              <a:rPr lang="en-US" altLang="ko-KR" sz="2700" b="1" baseline="-25000" dirty="0" smtClean="0">
                <a:solidFill>
                  <a:schemeClr val="bg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1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기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7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Gap 1 Phase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endParaRPr lang="ko-KR" altLang="en-US" sz="27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그림 10" descr="icon_책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815480"/>
            <a:ext cx="619125" cy="53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764704"/>
            <a:ext cx="6552728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02.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세포주기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</a:t>
            </a:r>
            <a:r>
              <a:rPr lang="en-US" altLang="ko-KR" sz="33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Cell Cycle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9672" y="1772816"/>
            <a:ext cx="7524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7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간기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700" b="1" dirty="0" err="1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Interphase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altLang="ko-KR" sz="27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기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7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Synthesis Phase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</a:p>
        </p:txBody>
      </p:sp>
      <p:pic>
        <p:nvPicPr>
          <p:cNvPr id="7" name="그림 6" descr="icon_책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815480"/>
            <a:ext cx="619125" cy="533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600" y="2494057"/>
            <a:ext cx="7200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4"/>
              </a:buBlip>
              <a:defRPr/>
            </a:pPr>
            <a:r>
              <a:rPr lang="en-US" altLang="ko-KR" sz="2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DNA</a:t>
            </a:r>
            <a:r>
              <a:rPr lang="ko-KR" altLang="en-US" sz="2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의 자기복제로 그 양이 </a:t>
            </a:r>
            <a:r>
              <a:rPr lang="en-US" altLang="ko-KR" sz="2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배가 됨</a:t>
            </a:r>
            <a:endParaRPr lang="en-US" altLang="ko-KR" sz="2200" dirty="0" smtClean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3929281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7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간기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700" b="1" dirty="0" err="1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Interphase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2700" b="1" dirty="0" smtClean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700" b="1" dirty="0" smtClean="0">
                <a:solidFill>
                  <a:schemeClr val="bg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</a:t>
            </a:r>
            <a:r>
              <a:rPr lang="en-US" altLang="ko-KR" sz="2700" b="1" baseline="-25000" dirty="0" smtClean="0">
                <a:solidFill>
                  <a:schemeClr val="bg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2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기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7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Gap 2 Phase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</a:p>
        </p:txBody>
      </p:sp>
      <p:pic>
        <p:nvPicPr>
          <p:cNvPr id="10" name="그림 9" descr="icon_책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987914"/>
            <a:ext cx="619125" cy="533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1600" y="4654297"/>
            <a:ext cx="52565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4"/>
              </a:buBlip>
              <a:defRPr/>
            </a:pP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세포분열 준비</a:t>
            </a: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" name="그림 11" descr="분필제목라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584" y="764704"/>
            <a:ext cx="6552728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02.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세포주기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</a:t>
            </a:r>
            <a:r>
              <a:rPr lang="en-US" altLang="ko-KR" sz="33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Cell Cycle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icon_책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815480"/>
            <a:ext cx="619125" cy="533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1600" y="2492896"/>
            <a:ext cx="792088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4"/>
              </a:buBlip>
              <a:defRPr/>
            </a:pPr>
            <a:r>
              <a:rPr lang="ko-KR" altLang="en-US" sz="22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간기에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비해 매우 짧음</a:t>
            </a: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4"/>
              </a:buBlip>
              <a:defRPr/>
            </a:pP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세포분열이 일어나는 시기</a:t>
            </a: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4"/>
              </a:buBlip>
              <a:defRPr/>
            </a:pP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구분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체세포분열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전기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중기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후기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말기</a:t>
            </a: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altLang="ko-KR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            </a:t>
            </a:r>
            <a:r>
              <a:rPr lang="ko-KR" altLang="en-US" sz="2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세포질분열</a:t>
            </a:r>
            <a:endParaRPr lang="en-US" altLang="ko-KR" sz="22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6" descr="분필제목라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162" y="1303809"/>
            <a:ext cx="8067675" cy="1809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19672" y="1772816"/>
            <a:ext cx="69127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ko-KR" altLang="en-US" sz="27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체세포분열기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7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Mitotic Phase,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7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</a:t>
            </a:r>
            <a:r>
              <a:rPr lang="ko-KR" altLang="en-US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기</a:t>
            </a:r>
            <a:r>
              <a:rPr lang="en-US" altLang="ko-KR" sz="27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7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" name="그림 8" descr="도형_선직사각형_화이트.png"/>
          <p:cNvPicPr>
            <a:picLocks noChangeAspect="1"/>
          </p:cNvPicPr>
          <p:nvPr/>
        </p:nvPicPr>
        <p:blipFill>
          <a:blip r:embed="rId6" cstate="print"/>
          <a:srcRect l="2204" t="84222"/>
          <a:stretch>
            <a:fillRect/>
          </a:stretch>
        </p:blipFill>
        <p:spPr>
          <a:xfrm rot="5400000">
            <a:off x="2160018" y="4152133"/>
            <a:ext cx="389957" cy="180000"/>
          </a:xfrm>
          <a:prstGeom prst="rect">
            <a:avLst/>
          </a:prstGeom>
        </p:spPr>
      </p:pic>
      <p:pic>
        <p:nvPicPr>
          <p:cNvPr id="12" name="그림 11" descr="도형_선직사각형_화이트.png"/>
          <p:cNvPicPr>
            <a:picLocks noChangeAspect="1"/>
          </p:cNvPicPr>
          <p:nvPr/>
        </p:nvPicPr>
        <p:blipFill>
          <a:blip r:embed="rId6" cstate="print"/>
          <a:srcRect l="2204" t="70698" r="97144"/>
          <a:stretch>
            <a:fillRect/>
          </a:stretch>
        </p:blipFill>
        <p:spPr>
          <a:xfrm rot="5400000">
            <a:off x="2359184" y="3913624"/>
            <a:ext cx="45719" cy="228600"/>
          </a:xfrm>
          <a:prstGeom prst="rect">
            <a:avLst/>
          </a:prstGeom>
        </p:spPr>
      </p:pic>
      <p:pic>
        <p:nvPicPr>
          <p:cNvPr id="13" name="그림 12" descr="도형_선직사각형_화이트.png"/>
          <p:cNvPicPr>
            <a:picLocks noChangeAspect="1"/>
          </p:cNvPicPr>
          <p:nvPr/>
        </p:nvPicPr>
        <p:blipFill>
          <a:blip r:embed="rId6" cstate="print"/>
          <a:srcRect l="2204" t="70698" r="97144"/>
          <a:stretch>
            <a:fillRect/>
          </a:stretch>
        </p:blipFill>
        <p:spPr>
          <a:xfrm rot="5400000">
            <a:off x="2359185" y="4299952"/>
            <a:ext cx="45719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584" y="764704"/>
            <a:ext cx="6552728" cy="600164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02. </a:t>
            </a:r>
            <a:r>
              <a:rPr lang="ko-KR" altLang="en-US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세포주기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(</a:t>
            </a:r>
            <a:r>
              <a:rPr lang="en-US" altLang="ko-KR" sz="33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Cell Cycle</a:t>
            </a:r>
            <a:r>
              <a:rPr lang="en-US" altLang="ko-KR" sz="3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)</a:t>
            </a:r>
            <a:endParaRPr lang="ko-KR" altLang="en-US" sz="33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BBB59"/>
      </a:hlink>
      <a:folHlink>
        <a:srgbClr val="C3D69B"/>
      </a:folHlink>
    </a:clrScheme>
    <a:fontScheme name="칠판">
      <a:majorFont>
        <a:latin typeface="나눔손글씨 펜"/>
        <a:ea typeface="나눔손글씨 펜"/>
        <a:cs typeface=""/>
      </a:majorFont>
      <a:minorFont>
        <a:latin typeface="나눔손글씨 펜"/>
        <a:ea typeface="나눔손글씨 펜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6666</TotalTime>
  <Words>2023</Words>
  <Application>Microsoft Office PowerPoint</Application>
  <PresentationFormat>화면 슬라이드 쇼(4:3)</PresentationFormat>
  <Paragraphs>411</Paragraphs>
  <Slides>48</Slides>
  <Notes>40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48</vt:i4>
      </vt:variant>
    </vt:vector>
  </HeadingPairs>
  <TitlesOfParts>
    <vt:vector size="56" baseType="lpstr">
      <vt:lpstr>굴림</vt:lpstr>
      <vt:lpstr>Arial</vt:lpstr>
      <vt:lpstr>맑은 고딕</vt:lpstr>
      <vt:lpstr>Arial Unicode MS</vt:lpstr>
      <vt:lpstr>나눔손글씨 펜</vt:lpstr>
      <vt:lpstr>신명조</vt:lpstr>
      <vt:lpstr>나눔고딕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samsung</cp:lastModifiedBy>
  <cp:revision>569</cp:revision>
  <dcterms:created xsi:type="dcterms:W3CDTF">2011-09-01T09:12:42Z</dcterms:created>
  <dcterms:modified xsi:type="dcterms:W3CDTF">2011-12-07T15:57:23Z</dcterms:modified>
</cp:coreProperties>
</file>