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41"/>
  </p:notesMasterIdLst>
  <p:sldIdLst>
    <p:sldId id="263" r:id="rId2"/>
    <p:sldId id="264" r:id="rId3"/>
    <p:sldId id="265" r:id="rId4"/>
    <p:sldId id="314" r:id="rId5"/>
    <p:sldId id="268" r:id="rId6"/>
    <p:sldId id="316" r:id="rId7"/>
    <p:sldId id="270" r:id="rId8"/>
    <p:sldId id="317" r:id="rId9"/>
    <p:sldId id="318" r:id="rId10"/>
    <p:sldId id="319" r:id="rId11"/>
    <p:sldId id="320" r:id="rId12"/>
    <p:sldId id="321" r:id="rId13"/>
    <p:sldId id="322" r:id="rId14"/>
    <p:sldId id="272" r:id="rId15"/>
    <p:sldId id="273" r:id="rId16"/>
    <p:sldId id="326" r:id="rId17"/>
    <p:sldId id="276" r:id="rId18"/>
    <p:sldId id="278" r:id="rId19"/>
    <p:sldId id="279" r:id="rId20"/>
    <p:sldId id="324" r:id="rId21"/>
    <p:sldId id="325" r:id="rId22"/>
    <p:sldId id="283" r:id="rId23"/>
    <p:sldId id="284" r:id="rId24"/>
    <p:sldId id="285" r:id="rId25"/>
    <p:sldId id="256" r:id="rId26"/>
    <p:sldId id="257" r:id="rId27"/>
    <p:sldId id="259" r:id="rId28"/>
    <p:sldId id="260" r:id="rId29"/>
    <p:sldId id="261" r:id="rId30"/>
    <p:sldId id="295" r:id="rId31"/>
    <p:sldId id="296" r:id="rId32"/>
    <p:sldId id="298" r:id="rId33"/>
    <p:sldId id="297" r:id="rId34"/>
    <p:sldId id="299" r:id="rId35"/>
    <p:sldId id="301" r:id="rId36"/>
    <p:sldId id="303" r:id="rId37"/>
    <p:sldId id="310" r:id="rId38"/>
    <p:sldId id="311" r:id="rId39"/>
    <p:sldId id="306" r:id="rId40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맑은 고딕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맑은 고딕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맑은 고딕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맑은 고딕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맑은 고딕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맑은 고딕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맑은 고딕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맑은 고딕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맑은 고딕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9" autoAdjust="0"/>
    <p:restoredTop sz="85072" autoAdjust="0"/>
  </p:normalViewPr>
  <p:slideViewPr>
    <p:cSldViewPr>
      <p:cViewPr>
        <p:scale>
          <a:sx n="75" d="100"/>
          <a:sy n="75" d="100"/>
        </p:scale>
        <p:origin x="-3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7D0AA-9DDE-4B5E-9FC7-A769C1C69F98}" type="datetimeFigureOut">
              <a:rPr lang="ko-KR" altLang="en-US" smtClean="0"/>
              <a:pPr/>
              <a:t>2011-12-08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CCFFE-7AD2-48C5-867F-9A9A99ED07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3796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CCFFE-7AD2-48C5-867F-9A9A99ED07AF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탄소순환에 대해 설명해 드리겠습니다</a:t>
            </a:r>
            <a:r>
              <a:rPr lang="en-US" altLang="ko-KR" dirty="0" smtClean="0"/>
              <a:t>.</a:t>
            </a:r>
            <a:r>
              <a:rPr lang="en-US" altLang="ko-KR" baseline="0" dirty="0" smtClean="0"/>
              <a:t> </a:t>
            </a:r>
            <a:r>
              <a:rPr kumimoji="0" lang="ko-KR" altLang="en-US" sz="1200" b="1" dirty="0" smtClean="0">
                <a:latin typeface="HY나무B" pitchFamily="18" charset="-127"/>
                <a:ea typeface="HY나무B" pitchFamily="18" charset="-127"/>
              </a:rPr>
              <a:t>탄소는 이산화탄소와 유기분자 형태로 이동합니다</a:t>
            </a:r>
            <a:r>
              <a:rPr kumimoji="0" lang="en-US" altLang="ko-KR" sz="1200" b="1" dirty="0" smtClean="0">
                <a:latin typeface="HY나무B" pitchFamily="18" charset="-127"/>
                <a:ea typeface="HY나무B" pitchFamily="18" charset="-127"/>
              </a:rPr>
              <a:t>. </a:t>
            </a:r>
            <a:r>
              <a:rPr kumimoji="0" lang="ko-KR" altLang="en-US" sz="1200" b="1" dirty="0" smtClean="0">
                <a:latin typeface="HY나무B" pitchFamily="18" charset="-127"/>
                <a:ea typeface="HY나무B" pitchFamily="18" charset="-127"/>
              </a:rPr>
              <a:t>먼저 외계로 부터</a:t>
            </a:r>
            <a:r>
              <a:rPr kumimoji="0" lang="ko-KR" altLang="en-US" sz="1200" b="1" baseline="0" dirty="0" smtClean="0">
                <a:latin typeface="HY나무B" pitchFamily="18" charset="-127"/>
                <a:ea typeface="HY나무B" pitchFamily="18" charset="-127"/>
              </a:rPr>
              <a:t> 생물계로의 탄소의 이동은</a:t>
            </a:r>
            <a:r>
              <a:rPr kumimoji="0" lang="en-US" altLang="ko-KR" sz="1200" b="1" baseline="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kumimoji="0" lang="ko-KR" altLang="en-US" sz="1200" b="1" baseline="0" dirty="0" smtClean="0">
                <a:latin typeface="HY나무B" pitchFamily="18" charset="-127"/>
                <a:ea typeface="HY나무B" pitchFamily="18" charset="-127"/>
              </a:rPr>
              <a:t>식물이 광합성을 하여 이산화탄소를 흡수함으로써 일어납니다</a:t>
            </a:r>
            <a:r>
              <a:rPr kumimoji="0" lang="en-US" altLang="ko-KR" sz="1200" b="1" baseline="0" dirty="0" smtClean="0">
                <a:latin typeface="HY나무B" pitchFamily="18" charset="-127"/>
                <a:ea typeface="HY나무B" pitchFamily="18" charset="-127"/>
              </a:rPr>
              <a:t>. </a:t>
            </a:r>
            <a:r>
              <a:rPr kumimoji="0" lang="ko-KR" altLang="en-US" sz="1200" b="1" baseline="0" dirty="0" smtClean="0">
                <a:latin typeface="HY나무B" pitchFamily="18" charset="-127"/>
                <a:ea typeface="HY나무B" pitchFamily="18" charset="-127"/>
              </a:rPr>
              <a:t>또 그 식물을 동물이 먹음으로써 생물계에서 탄소의 순환이 일어납니다</a:t>
            </a:r>
            <a:r>
              <a:rPr kumimoji="0" lang="en-US" altLang="ko-KR" sz="1200" b="1" baseline="0" dirty="0" smtClean="0">
                <a:latin typeface="HY나무B" pitchFamily="18" charset="-127"/>
                <a:ea typeface="HY나무B" pitchFamily="18" charset="-127"/>
              </a:rPr>
              <a:t>. </a:t>
            </a:r>
            <a:r>
              <a:rPr kumimoji="0" lang="ko-KR" altLang="en-US" sz="1200" b="1" baseline="0" dirty="0" smtClean="0">
                <a:latin typeface="HY나무B" pitchFamily="18" charset="-127"/>
                <a:ea typeface="HY나무B" pitchFamily="18" charset="-127"/>
              </a:rPr>
              <a:t>다음으로  생물계로부터 외계로의 탄소의 이동은</a:t>
            </a:r>
            <a:r>
              <a:rPr kumimoji="0" lang="en-US" altLang="ko-KR" sz="1200" b="1" baseline="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kumimoji="0" lang="ko-KR" altLang="en-US" sz="1200" b="1" baseline="0" dirty="0" smtClean="0">
                <a:latin typeface="HY나무B" pitchFamily="18" charset="-127"/>
                <a:ea typeface="HY나무B" pitchFamily="18" charset="-127"/>
              </a:rPr>
              <a:t>생물들이 호흡을 통하여 이산화탄소를  다시 </a:t>
            </a:r>
            <a:r>
              <a:rPr kumimoji="0" lang="ko-KR" altLang="en-US" sz="1200" b="1" baseline="0" dirty="0" err="1" smtClean="0">
                <a:latin typeface="HY나무B" pitchFamily="18" charset="-127"/>
                <a:ea typeface="HY나무B" pitchFamily="18" charset="-127"/>
              </a:rPr>
              <a:t>대기중에</a:t>
            </a:r>
            <a:r>
              <a:rPr kumimoji="0" lang="ko-KR" altLang="en-US" sz="1200" b="1" baseline="0" dirty="0" smtClean="0">
                <a:latin typeface="HY나무B" pitchFamily="18" charset="-127"/>
                <a:ea typeface="HY나무B" pitchFamily="18" charset="-127"/>
              </a:rPr>
              <a:t> 내뿜거나  죽고 나서 사체가 분해되어 탄소의 형태로 되돌아가거나 분해되지 않고 묻힘으로써 화석연료가 되어 이동합니다</a:t>
            </a:r>
            <a:r>
              <a:rPr kumimoji="0" lang="en-US" altLang="ko-KR" sz="1200" b="1" baseline="0" dirty="0" smtClean="0">
                <a:latin typeface="HY나무B" pitchFamily="18" charset="-127"/>
                <a:ea typeface="HY나무B" pitchFamily="18" charset="-127"/>
              </a:rPr>
              <a:t>. </a:t>
            </a:r>
            <a:r>
              <a:rPr kumimoji="0" lang="ko-KR" altLang="en-US" sz="1200" b="1" baseline="0" dirty="0" smtClean="0">
                <a:latin typeface="HY나무B" pitchFamily="18" charset="-127"/>
                <a:ea typeface="HY나무B" pitchFamily="18" charset="-127"/>
              </a:rPr>
              <a:t>또한 해수에서는 이산화탄소의 용해와 방출을 통해 이산화탄소가 순환합니다</a:t>
            </a:r>
            <a:r>
              <a:rPr kumimoji="0" lang="en-US" altLang="ko-KR" sz="1200" b="1" baseline="0" dirty="0" smtClean="0">
                <a:latin typeface="HY나무B" pitchFamily="18" charset="-127"/>
                <a:ea typeface="HY나무B" pitchFamily="18" charset="-127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CCFFE-7AD2-48C5-867F-9A9A99ED07AF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57418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질소 순환에 대해 설명해드리겠습니다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먼저 대기중의 질소를 일부의 박테리아와 세균이 질소고정을 통하여 질소를 토양으로 이동시킵니다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토양으로 이동시킨 질소를 식물이 뿌리로 흡수하면서 질소가 식물로 이동하고 동물이 그 식물의 먹음으로써 동물로 질소가 이동합니다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 식물과 동물의 유체가 </a:t>
            </a:r>
            <a:r>
              <a:rPr lang="ko-KR" altLang="en-US" dirty="0" err="1" smtClean="0"/>
              <a:t>부폐세균에</a:t>
            </a:r>
            <a:r>
              <a:rPr lang="ko-KR" altLang="en-US" baseline="0" dirty="0" smtClean="0"/>
              <a:t> 의해 </a:t>
            </a:r>
            <a:r>
              <a:rPr lang="ko-KR" altLang="en-US" baseline="0" dirty="0" err="1" smtClean="0"/>
              <a:t>부폐</a:t>
            </a:r>
            <a:r>
              <a:rPr lang="ko-KR" altLang="en-US" baseline="0" dirty="0" smtClean="0"/>
              <a:t> 되면서 암모니아의 형태가 되어 토양으로 되돌아 갑니다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토양에서 </a:t>
            </a:r>
            <a:r>
              <a:rPr lang="ko-KR" altLang="en-US" baseline="0" dirty="0" err="1" smtClean="0"/>
              <a:t>니트로소모나스란세균이</a:t>
            </a:r>
            <a:r>
              <a:rPr lang="ko-KR" altLang="en-US" baseline="0" dirty="0" smtClean="0"/>
              <a:t> 암모니아를 </a:t>
            </a:r>
            <a:r>
              <a:rPr lang="ko-KR" altLang="en-US" baseline="0" dirty="0" err="1" smtClean="0"/>
              <a:t>아질산으로</a:t>
            </a:r>
            <a:r>
              <a:rPr lang="ko-KR" altLang="en-US" baseline="0" dirty="0" smtClean="0"/>
              <a:t> 산화 시키고 또 </a:t>
            </a:r>
            <a:r>
              <a:rPr lang="ko-KR" altLang="en-US" baseline="0" dirty="0" err="1" smtClean="0"/>
              <a:t>니트로박터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아질산을</a:t>
            </a:r>
            <a:r>
              <a:rPr lang="ko-KR" altLang="en-US" baseline="0" dirty="0" smtClean="0"/>
              <a:t> 질산으로 산화시킵니다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그 질산을 </a:t>
            </a:r>
            <a:r>
              <a:rPr lang="ko-KR" altLang="en-US" baseline="0" dirty="0" err="1" smtClean="0"/>
              <a:t>탈질소세균이</a:t>
            </a:r>
            <a:r>
              <a:rPr lang="ko-KR" altLang="en-US" baseline="0" dirty="0" smtClean="0"/>
              <a:t> 호흡을 통해 다시 대기로 방출합니다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이것을 질소 순환이라 합니다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CCFFE-7AD2-48C5-867F-9A9A99ED07AF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ko-KR" altLang="en-US" dirty="0" smtClean="0"/>
              <a:t>천이는 같은 장소에서 시간의 흐름에 따라 진행되는 식물군집의 변화를 말합니다</a:t>
            </a:r>
            <a:r>
              <a:rPr lang="en-US" altLang="ko-KR" dirty="0" smtClean="0"/>
              <a:t>.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천이에는 크게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종류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차 천이와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차 천이로 나뉘는데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차 천이는  </a:t>
            </a:r>
            <a:r>
              <a:rPr lang="ko-KR" altLang="en-US" sz="1200" dirty="0" smtClean="0">
                <a:latin typeface="HY나무B" pitchFamily="18" charset="-127"/>
                <a:ea typeface="HY나무B" pitchFamily="18" charset="-127"/>
              </a:rPr>
              <a:t>식물이 전혀 생육한 적 없는 토양에서 시작하는 천이이고 </a:t>
            </a:r>
            <a:r>
              <a:rPr lang="en-US" altLang="ko-KR" sz="1200" dirty="0" smtClean="0">
                <a:latin typeface="HY나무B" pitchFamily="18" charset="-127"/>
                <a:ea typeface="HY나무B" pitchFamily="18" charset="-127"/>
              </a:rPr>
              <a:t>2</a:t>
            </a:r>
            <a:r>
              <a:rPr lang="ko-KR" altLang="en-US" sz="1200" dirty="0" smtClean="0">
                <a:latin typeface="HY나무B" pitchFamily="18" charset="-127"/>
                <a:ea typeface="HY나무B" pitchFamily="18" charset="-127"/>
              </a:rPr>
              <a:t>차 천이는 기존의 식생이 파괴된 후 남아 있는 토양에서 </a:t>
            </a:r>
            <a:r>
              <a:rPr lang="ko-KR" altLang="en-US" sz="1200" dirty="0" err="1" smtClean="0">
                <a:latin typeface="HY나무B" pitchFamily="18" charset="-127"/>
                <a:ea typeface="HY나무B" pitchFamily="18" charset="-127"/>
              </a:rPr>
              <a:t>재시작하는</a:t>
            </a:r>
            <a:r>
              <a:rPr lang="ko-KR" altLang="en-US" sz="1200" dirty="0" smtClean="0">
                <a:latin typeface="HY나무B" pitchFamily="18" charset="-127"/>
                <a:ea typeface="HY나무B" pitchFamily="18" charset="-127"/>
              </a:rPr>
              <a:t> 천이를 말합니다</a:t>
            </a:r>
            <a:r>
              <a:rPr lang="en-US" altLang="ko-KR" sz="1200" dirty="0" smtClean="0">
                <a:latin typeface="HY나무B" pitchFamily="18" charset="-127"/>
                <a:ea typeface="HY나무B" pitchFamily="18" charset="-127"/>
              </a:rPr>
              <a:t>.</a:t>
            </a:r>
            <a:r>
              <a:rPr lang="ko-KR" altLang="en-US" sz="1200" baseline="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1200" baseline="0" dirty="0" smtClean="0"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sz="1200" baseline="0" dirty="0" smtClean="0">
                <a:latin typeface="HY나무B" pitchFamily="18" charset="-127"/>
                <a:ea typeface="HY나무B" pitchFamily="18" charset="-127"/>
              </a:rPr>
              <a:t>다음 슬라이드</a:t>
            </a:r>
            <a:r>
              <a:rPr lang="en-US" altLang="ko-KR" sz="1200" baseline="0" dirty="0" smtClean="0">
                <a:latin typeface="HY나무B" pitchFamily="18" charset="-127"/>
                <a:ea typeface="HY나무B" pitchFamily="18" charset="-127"/>
              </a:rPr>
              <a:t>)</a:t>
            </a:r>
            <a:endParaRPr lang="ko-KR" altLang="en-US" sz="12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Font typeface="Wingdings" pitchFamily="2" charset="2"/>
              <a:buNone/>
            </a:pPr>
            <a:endParaRPr lang="ko-KR" altLang="en-US" sz="1200" dirty="0" smtClean="0">
              <a:latin typeface="HY나무B" pitchFamily="18" charset="-127"/>
              <a:ea typeface="HY나무B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CCFFE-7AD2-48C5-867F-9A9A99ED07AF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27875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</a:t>
            </a:r>
            <a:r>
              <a:rPr lang="ko-KR" altLang="en-US" baseline="0" dirty="0" smtClean="0"/>
              <a:t> 그림은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차 천이를 나타내는 그림인데 고등생물이 존재하지 않던 지역에 하등생물이</a:t>
            </a:r>
            <a:r>
              <a:rPr lang="en-US" altLang="ko-KR" baseline="0" dirty="0" smtClean="0"/>
              <a:t>(</a:t>
            </a:r>
            <a:r>
              <a:rPr lang="ko-KR" altLang="en-US" baseline="0" dirty="0" err="1" smtClean="0"/>
              <a:t>레이져로</a:t>
            </a:r>
            <a:r>
              <a:rPr lang="ko-KR" altLang="en-US" baseline="0" dirty="0" smtClean="0"/>
              <a:t> 호소 </a:t>
            </a:r>
            <a:r>
              <a:rPr lang="ko-KR" altLang="en-US" baseline="0" dirty="0" err="1" smtClean="0"/>
              <a:t>습원</a:t>
            </a:r>
            <a:r>
              <a:rPr lang="ko-KR" altLang="en-US" baseline="0" dirty="0" smtClean="0"/>
              <a:t> 가르쳐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이주정착 하면서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관목림이 되고 결국에는 </a:t>
            </a:r>
            <a:r>
              <a:rPr lang="ko-KR" altLang="en-US" baseline="0" dirty="0" err="1" smtClean="0"/>
              <a:t>음수림을</a:t>
            </a:r>
            <a:r>
              <a:rPr lang="ko-KR" altLang="en-US" baseline="0" dirty="0" smtClean="0"/>
              <a:t> 이루는 모습을 보여줍니다</a:t>
            </a:r>
            <a:r>
              <a:rPr lang="en-US" altLang="ko-KR" baseline="0" dirty="0" smtClean="0"/>
              <a:t>. 1</a:t>
            </a:r>
            <a:r>
              <a:rPr lang="ko-KR" altLang="en-US" baseline="0" dirty="0" smtClean="0"/>
              <a:t>차 천이에는 습성천이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건성천이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중성천이가 있는데 그림으로 알아보겠습니다</a:t>
            </a:r>
            <a:r>
              <a:rPr lang="en-US" altLang="ko-KR" baseline="0" dirty="0" smtClean="0"/>
              <a:t>.(</a:t>
            </a:r>
            <a:r>
              <a:rPr lang="ko-KR" altLang="en-US" baseline="0" dirty="0" smtClean="0"/>
              <a:t>다음 슬라이드</a:t>
            </a:r>
            <a:r>
              <a:rPr lang="en-US" altLang="ko-KR" baseline="0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CCFFE-7AD2-48C5-867F-9A9A99ED07AF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76201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effectLst/>
              </a:rPr>
              <a:t>먼저 건성천이는 </a:t>
            </a:r>
            <a:r>
              <a:rPr lang="ko-KR" altLang="en-US" dirty="0" smtClean="0"/>
              <a:t>바위나 모래땅처럼 메마른 곳에서 볼 수 있는 식물 군락의 천이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이끼류 시대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초원 시대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관목 시대를 거쳐 삼림이 형성되는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다음으로 </a:t>
            </a:r>
            <a:r>
              <a:rPr lang="ko-KR" altLang="en-US" dirty="0" smtClean="0">
                <a:effectLst/>
              </a:rPr>
              <a:t>습성천이는 물에서부터 시작되는 천이로 호소나 늪 등의 </a:t>
            </a:r>
            <a:r>
              <a:rPr lang="ko-KR" altLang="en-US" dirty="0" err="1" smtClean="0">
                <a:effectLst/>
              </a:rPr>
              <a:t>빈영양단계에서</a:t>
            </a:r>
            <a:r>
              <a:rPr lang="ko-KR" altLang="en-US" dirty="0" smtClean="0">
                <a:effectLst/>
              </a:rPr>
              <a:t> 출발하여 차츰 부영양화되며 침수식물군집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습생초원식물군집을 거쳐 육지로 변화는 단계를 거칩니다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육지가 된 후에는 건성천이와 같은 과정을 거쳐 </a:t>
            </a:r>
            <a:r>
              <a:rPr lang="ko-KR" altLang="en-US" dirty="0" err="1" smtClean="0">
                <a:effectLst/>
              </a:rPr>
              <a:t>음수림이</a:t>
            </a:r>
            <a:r>
              <a:rPr lang="ko-KR" altLang="en-US" dirty="0" smtClean="0">
                <a:effectLst/>
              </a:rPr>
              <a:t> 됩니다</a:t>
            </a:r>
            <a:r>
              <a:rPr lang="en-US" altLang="ko-KR" dirty="0" smtClean="0">
                <a:effectLst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effectLst/>
              </a:rPr>
              <a:t>마지막으로 중성천이는 </a:t>
            </a:r>
            <a:r>
              <a:rPr lang="ko-KR" altLang="en-US" u="none" strike="noStrike" dirty="0" smtClean="0">
                <a:effectLst/>
              </a:rPr>
              <a:t>빙하토</a:t>
            </a:r>
            <a:r>
              <a:rPr lang="ko-KR" altLang="en-US" dirty="0" smtClean="0">
                <a:effectLst/>
              </a:rPr>
              <a:t>와 같이 어느 정도 수분을 함유한 토양에서 시작되는 </a:t>
            </a:r>
            <a:r>
              <a:rPr lang="ko-KR" altLang="en-US" dirty="0" smtClean="0"/>
              <a:t>천이를 말합니다</a:t>
            </a:r>
            <a:r>
              <a:rPr lang="en-US" altLang="ko-KR" dirty="0" smtClean="0"/>
              <a:t>.(</a:t>
            </a:r>
            <a:r>
              <a:rPr lang="ko-KR" altLang="en-US" dirty="0" smtClean="0"/>
              <a:t>다음 슬라이드</a:t>
            </a:r>
            <a:r>
              <a:rPr lang="en-US" altLang="ko-KR" dirty="0" smtClean="0"/>
              <a:t>)</a:t>
            </a:r>
            <a:endParaRPr lang="ko-KR" altLang="en-US" dirty="0" smtClean="0">
              <a:effectLst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>
              <a:effectLst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CCFFE-7AD2-48C5-867F-9A9A99ED07AF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4138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이제 </a:t>
            </a:r>
            <a:r>
              <a:rPr lang="en-US" altLang="ko-KR" dirty="0" smtClean="0"/>
              <a:t>2</a:t>
            </a:r>
            <a:r>
              <a:rPr lang="ko-KR" altLang="en-US" dirty="0" err="1" smtClean="0"/>
              <a:t>차천이를</a:t>
            </a:r>
            <a:r>
              <a:rPr lang="ko-KR" altLang="en-US" dirty="0" smtClean="0"/>
              <a:t> 알아보겠습니다</a:t>
            </a:r>
            <a:r>
              <a:rPr lang="en-US" altLang="ko-KR" dirty="0" smtClean="0"/>
              <a:t>. 2</a:t>
            </a:r>
            <a:r>
              <a:rPr lang="ko-KR" altLang="en-US" dirty="0" err="1" smtClean="0"/>
              <a:t>차천이는</a:t>
            </a:r>
            <a:r>
              <a:rPr lang="ko-KR" altLang="en-US" dirty="0" smtClean="0"/>
              <a:t> </a:t>
            </a:r>
            <a:r>
              <a:rPr lang="ko-KR" altLang="en-US" dirty="0" smtClean="0">
                <a:effectLst/>
              </a:rPr>
              <a:t>천이가 시작되는 시기에 이미 약간의 생물이 존재하고 있었던 입지에서 일어나는 천이입니다</a:t>
            </a:r>
            <a:r>
              <a:rPr lang="en-US" altLang="ko-KR" dirty="0" smtClean="0">
                <a:effectLst/>
              </a:rPr>
              <a:t>.</a:t>
            </a:r>
            <a:r>
              <a:rPr lang="ko-KR" altLang="en-US" dirty="0" smtClean="0">
                <a:effectLst/>
              </a:rPr>
              <a:t>원인으로는 산불이나 산림벌채 후의 방치</a:t>
            </a:r>
            <a:r>
              <a:rPr lang="en-US" altLang="ko-KR" dirty="0" smtClean="0">
                <a:effectLst/>
              </a:rPr>
              <a:t>,</a:t>
            </a:r>
            <a:r>
              <a:rPr lang="en-US" altLang="ko-KR" baseline="0" dirty="0" smtClean="0">
                <a:effectLst/>
              </a:rPr>
              <a:t> </a:t>
            </a:r>
            <a:r>
              <a:rPr lang="ko-KR" altLang="en-US" baseline="0" dirty="0" smtClean="0">
                <a:effectLst/>
              </a:rPr>
              <a:t>기상재해 등으로 기존의 식생이 인위</a:t>
            </a:r>
            <a:r>
              <a:rPr lang="en-US" altLang="ko-KR" baseline="0" dirty="0" smtClean="0">
                <a:effectLst/>
              </a:rPr>
              <a:t>/</a:t>
            </a:r>
            <a:r>
              <a:rPr lang="ko-KR" altLang="en-US" baseline="0" dirty="0" smtClean="0">
                <a:effectLst/>
              </a:rPr>
              <a:t>자연 교란에 의해 훼손 되었을 때 복귀하려는 것을 </a:t>
            </a:r>
            <a:r>
              <a:rPr lang="en-US" altLang="ko-KR" baseline="0" dirty="0" smtClean="0">
                <a:effectLst/>
              </a:rPr>
              <a:t>2</a:t>
            </a:r>
            <a:r>
              <a:rPr lang="ko-KR" altLang="en-US" baseline="0" dirty="0" smtClean="0">
                <a:effectLst/>
              </a:rPr>
              <a:t>차 천이라 합니다</a:t>
            </a:r>
            <a:r>
              <a:rPr lang="en-US" altLang="ko-KR" baseline="0" dirty="0" smtClean="0">
                <a:effectLst/>
              </a:rPr>
              <a:t>.(</a:t>
            </a:r>
            <a:r>
              <a:rPr lang="ko-KR" altLang="en-US" baseline="0" dirty="0" smtClean="0">
                <a:effectLst/>
              </a:rPr>
              <a:t>다음 사람</a:t>
            </a:r>
            <a:r>
              <a:rPr lang="en-US" altLang="ko-KR" baseline="0" dirty="0" smtClean="0">
                <a:effectLst/>
              </a:rPr>
              <a:t>)</a:t>
            </a:r>
            <a:endParaRPr lang="ko-KR" altLang="en-US" dirty="0" smtClean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CCFFE-7AD2-48C5-867F-9A9A99ED07AF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65182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CCFFE-7AD2-48C5-867F-9A9A99ED07AF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생물군에</a:t>
            </a:r>
            <a:r>
              <a:rPr lang="ko-KR" altLang="en-US" dirty="0" smtClean="0"/>
              <a:t> 있어 먹고 먹히는 관계에서 각 단계의 개체군의 </a:t>
            </a:r>
            <a:r>
              <a:rPr lang="ko-KR" altLang="en-US" dirty="0" err="1" smtClean="0"/>
              <a:t>양적관계를</a:t>
            </a:r>
            <a:r>
              <a:rPr lang="ko-KR" altLang="en-US" dirty="0" smtClean="0"/>
              <a:t> 표현한 것입니다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CCFFE-7AD2-48C5-867F-9A9A99ED07AF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CCFFE-7AD2-48C5-867F-9A9A99ED07AF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>
                <a:effectLst/>
              </a:rPr>
              <a:t>태양으로 </a:t>
            </a:r>
            <a:r>
              <a:rPr lang="ko-KR" altLang="en-US" dirty="0" err="1" smtClean="0">
                <a:effectLst/>
              </a:rPr>
              <a:t>부터의</a:t>
            </a:r>
            <a:r>
              <a:rPr lang="ko-KR" altLang="en-US" dirty="0" smtClean="0">
                <a:effectLst/>
              </a:rPr>
              <a:t> 열에 의해 이루어지는데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해양과 육상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숲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호수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강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토양 등</a:t>
            </a:r>
            <a:r>
              <a:rPr lang="en-US" altLang="ko-KR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으로부터 </a:t>
            </a:r>
            <a:r>
              <a:rPr lang="ko-KR" altLang="en-US" u="none" strike="noStrike" dirty="0" err="1" smtClean="0">
                <a:effectLst/>
              </a:rPr>
              <a:t>증발산</a:t>
            </a:r>
            <a:r>
              <a:rPr lang="ko-KR" altLang="en-US" dirty="0" err="1" smtClean="0">
                <a:effectLst/>
              </a:rPr>
              <a:t>된</a:t>
            </a:r>
            <a:r>
              <a:rPr lang="ko-KR" altLang="en-US" dirty="0" smtClean="0">
                <a:effectLst/>
              </a:rPr>
              <a:t> 물이 대기 중에 머무르거나 바람에 의해 이동되기도 하는 와중에 응결되어 구름으로 변하였다가 비나 눈의 형태로 해양과 육지로 되돌아오며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육지에 내린 강수는 지하수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호수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강 등을 구성하기도 하지만 또한 바다로 꾸준히 </a:t>
            </a:r>
            <a:r>
              <a:rPr lang="ko-KR" altLang="en-US" dirty="0" err="1" smtClean="0">
                <a:effectLst/>
              </a:rPr>
              <a:t>흘러들어간다는</a:t>
            </a:r>
            <a:r>
              <a:rPr lang="ko-KR" altLang="en-US" dirty="0" smtClean="0">
                <a:effectLst/>
              </a:rPr>
              <a:t> 순환이다</a:t>
            </a:r>
            <a:r>
              <a:rPr lang="en-US" altLang="ko-KR" dirty="0" smtClean="0">
                <a:effectLst/>
              </a:rPr>
              <a:t>.</a:t>
            </a:r>
            <a:endParaRPr lang="ko-KR" altLang="en-US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CCFFE-7AD2-48C5-867F-9A9A99ED07AF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5184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0836A-10F7-4285-88E8-DC8FD61FB7A6}" type="datetime1">
              <a:rPr lang="ko-KR" altLang="en-US" smtClean="0"/>
              <a:pPr>
                <a:defRPr/>
              </a:pPr>
              <a:t>2011-12-08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ECAAC-34D0-4D78-8143-811A71106EE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0836A-10F7-4285-88E8-DC8FD61FB7A6}" type="datetime1">
              <a:rPr lang="ko-KR" altLang="en-US" smtClean="0"/>
              <a:pPr>
                <a:defRPr/>
              </a:pPr>
              <a:t>2011-12-08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ECAAC-34D0-4D78-8143-811A71106EE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0836A-10F7-4285-88E8-DC8FD61FB7A6}" type="datetime1">
              <a:rPr lang="ko-KR" altLang="en-US" smtClean="0"/>
              <a:pPr>
                <a:defRPr/>
              </a:pPr>
              <a:t>2011-12-08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ECAAC-34D0-4D78-8143-811A71106EE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0836A-10F7-4285-88E8-DC8FD61FB7A6}" type="datetime1">
              <a:rPr lang="ko-KR" altLang="en-US" smtClean="0"/>
              <a:pPr>
                <a:defRPr/>
              </a:pPr>
              <a:t>2011-12-08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ECAAC-34D0-4D78-8143-811A71106EE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0836A-10F7-4285-88E8-DC8FD61FB7A6}" type="datetime1">
              <a:rPr lang="ko-KR" altLang="en-US" smtClean="0"/>
              <a:pPr>
                <a:defRPr/>
              </a:pPr>
              <a:t>2011-12-08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ECAAC-34D0-4D78-8143-811A71106EE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0836A-10F7-4285-88E8-DC8FD61FB7A6}" type="datetime1">
              <a:rPr lang="ko-KR" altLang="en-US" smtClean="0"/>
              <a:pPr>
                <a:defRPr/>
              </a:pPr>
              <a:t>2011-12-08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ECAAC-34D0-4D78-8143-811A71106EE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0836A-10F7-4285-88E8-DC8FD61FB7A6}" type="datetime1">
              <a:rPr lang="ko-KR" altLang="en-US" smtClean="0"/>
              <a:pPr>
                <a:defRPr/>
              </a:pPr>
              <a:t>2011-12-08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ECAAC-34D0-4D78-8143-811A71106EE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0836A-10F7-4285-88E8-DC8FD61FB7A6}" type="datetime1">
              <a:rPr lang="ko-KR" altLang="en-US" smtClean="0"/>
              <a:pPr>
                <a:defRPr/>
              </a:pPr>
              <a:t>2011-12-08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ECAAC-34D0-4D78-8143-811A71106EE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0836A-10F7-4285-88E8-DC8FD61FB7A6}" type="datetime1">
              <a:rPr lang="ko-KR" altLang="en-US" smtClean="0"/>
              <a:pPr>
                <a:defRPr/>
              </a:pPr>
              <a:t>2011-12-08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ECAAC-34D0-4D78-8143-811A71106EE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0836A-10F7-4285-88E8-DC8FD61FB7A6}" type="datetime1">
              <a:rPr lang="ko-KR" altLang="en-US" smtClean="0"/>
              <a:pPr>
                <a:defRPr/>
              </a:pPr>
              <a:t>2011-12-08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ECAAC-34D0-4D78-8143-811A71106EE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0836A-10F7-4285-88E8-DC8FD61FB7A6}" type="datetime1">
              <a:rPr lang="ko-KR" altLang="en-US" smtClean="0"/>
              <a:pPr>
                <a:defRPr/>
              </a:pPr>
              <a:t>2011-12-08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ECAAC-34D0-4D78-8143-811A71106EE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60836A-10F7-4285-88E8-DC8FD61FB7A6}" type="datetime1">
              <a:rPr lang="ko-KR" altLang="en-US" smtClean="0"/>
              <a:pPr>
                <a:defRPr/>
              </a:pPr>
              <a:t>2011-12-08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AECAAC-34D0-4D78-8143-811A71106EE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>
          <a:xfrm>
            <a:off x="900113" y="1557338"/>
            <a:ext cx="5616575" cy="1295400"/>
          </a:xfrm>
        </p:spPr>
        <p:txBody>
          <a:bodyPr/>
          <a:lstStyle/>
          <a:p>
            <a:pPr eaLnBrk="1" hangingPunct="1"/>
            <a:r>
              <a:rPr lang="ko-KR" altLang="en-US" sz="6600" dirty="0" smtClean="0">
                <a:latin typeface="HY강M" pitchFamily="18" charset="-127"/>
                <a:ea typeface="HY강M" pitchFamily="18" charset="-127"/>
              </a:rPr>
              <a:t>군집과 생태계</a:t>
            </a:r>
          </a:p>
        </p:txBody>
      </p:sp>
      <p:sp>
        <p:nvSpPr>
          <p:cNvPr id="13314" name="Rectangle 3"/>
          <p:cNvSpPr>
            <a:spLocks noGrp="1"/>
          </p:cNvSpPr>
          <p:nvPr>
            <p:ph idx="1"/>
          </p:nvPr>
        </p:nvSpPr>
        <p:spPr>
          <a:xfrm>
            <a:off x="1979613" y="5589588"/>
            <a:ext cx="6985000" cy="1081087"/>
          </a:xfrm>
        </p:spPr>
        <p:txBody>
          <a:bodyPr/>
          <a:lstStyle/>
          <a:p>
            <a:pPr algn="r" eaLnBrk="1" latinLnBrk="0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 dirty="0" smtClean="0">
                <a:solidFill>
                  <a:schemeClr val="tx2"/>
                </a:solidFill>
                <a:latin typeface="HY나무B" pitchFamily="18" charset="-127"/>
                <a:ea typeface="HY나무B" pitchFamily="18" charset="-127"/>
              </a:rPr>
              <a:t>4</a:t>
            </a:r>
            <a:r>
              <a:rPr lang="ko-KR" altLang="en-US" sz="2400" dirty="0" smtClean="0">
                <a:solidFill>
                  <a:schemeClr val="tx2"/>
                </a:solidFill>
                <a:latin typeface="HY나무B" pitchFamily="18" charset="-127"/>
                <a:ea typeface="HY나무B" pitchFamily="18" charset="-127"/>
              </a:rPr>
              <a:t>조 </a:t>
            </a:r>
            <a:r>
              <a:rPr lang="en-US" altLang="ko-KR" sz="2400" dirty="0" smtClean="0">
                <a:solidFill>
                  <a:schemeClr val="tx2"/>
                </a:solidFill>
                <a:latin typeface="HY나무B" pitchFamily="18" charset="-127"/>
                <a:ea typeface="HY나무B" pitchFamily="18" charset="-127"/>
              </a:rPr>
              <a:t>( </a:t>
            </a:r>
            <a:r>
              <a:rPr lang="ko-KR" altLang="en-US" sz="2400" dirty="0" smtClean="0">
                <a:solidFill>
                  <a:schemeClr val="tx2"/>
                </a:solidFill>
                <a:latin typeface="HY나무B" pitchFamily="18" charset="-127"/>
                <a:ea typeface="HY나무B" pitchFamily="18" charset="-127"/>
              </a:rPr>
              <a:t>홍성경</a:t>
            </a:r>
            <a:r>
              <a:rPr lang="en-US" altLang="ko-KR" sz="2400" dirty="0" smtClean="0">
                <a:solidFill>
                  <a:schemeClr val="tx2"/>
                </a:solidFill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400" dirty="0" smtClean="0">
                <a:solidFill>
                  <a:schemeClr val="tx2"/>
                </a:solidFill>
                <a:latin typeface="HY나무B" pitchFamily="18" charset="-127"/>
                <a:ea typeface="HY나무B" pitchFamily="18" charset="-127"/>
              </a:rPr>
              <a:t>김성규</a:t>
            </a:r>
            <a:r>
              <a:rPr lang="en-US" altLang="ko-KR" sz="2400" dirty="0" smtClean="0">
                <a:solidFill>
                  <a:schemeClr val="tx2"/>
                </a:solidFill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400" dirty="0" smtClean="0">
                <a:solidFill>
                  <a:schemeClr val="tx2"/>
                </a:solidFill>
                <a:latin typeface="HY나무B" pitchFamily="18" charset="-127"/>
                <a:ea typeface="HY나무B" pitchFamily="18" charset="-127"/>
              </a:rPr>
              <a:t>김진식</a:t>
            </a:r>
            <a:r>
              <a:rPr lang="en-US" altLang="ko-KR" sz="2400" dirty="0" smtClean="0">
                <a:solidFill>
                  <a:schemeClr val="tx2"/>
                </a:solidFill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400" dirty="0" smtClean="0">
                <a:solidFill>
                  <a:schemeClr val="tx2"/>
                </a:solidFill>
                <a:latin typeface="HY나무B" pitchFamily="18" charset="-127"/>
                <a:ea typeface="HY나무B" pitchFamily="18" charset="-127"/>
              </a:rPr>
              <a:t>이형주</a:t>
            </a:r>
            <a:r>
              <a:rPr lang="en-US" altLang="ko-KR" sz="2400" dirty="0" smtClean="0">
                <a:solidFill>
                  <a:schemeClr val="tx2"/>
                </a:solidFill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400" dirty="0" smtClean="0">
                <a:solidFill>
                  <a:schemeClr val="tx2"/>
                </a:solidFill>
                <a:latin typeface="HY나무B" pitchFamily="18" charset="-127"/>
                <a:ea typeface="HY나무B" pitchFamily="18" charset="-127"/>
              </a:rPr>
              <a:t>배상근</a:t>
            </a:r>
            <a:r>
              <a:rPr lang="en-US" altLang="ko-KR" sz="2400" dirty="0" smtClean="0">
                <a:solidFill>
                  <a:schemeClr val="tx2"/>
                </a:solidFill>
                <a:latin typeface="HY나무B" pitchFamily="18" charset="-127"/>
                <a:ea typeface="HY나무B" pitchFamily="18" charset="-127"/>
              </a:rPr>
              <a:t>)</a:t>
            </a:r>
          </a:p>
          <a:p>
            <a:pPr eaLnBrk="1" latinLnBrk="0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 dirty="0" smtClean="0">
                <a:solidFill>
                  <a:schemeClr val="tx2"/>
                </a:solidFill>
                <a:latin typeface="HY나무B" pitchFamily="18" charset="-127"/>
                <a:ea typeface="HY나무B" pitchFamily="18" charset="-127"/>
              </a:rPr>
              <a:t>            </a:t>
            </a:r>
          </a:p>
          <a:p>
            <a:pPr algn="r" eaLnBrk="1" latinLnBrk="0" hangingPunct="1">
              <a:lnSpc>
                <a:spcPct val="80000"/>
              </a:lnSpc>
              <a:buFont typeface="Wingdings" pitchFamily="2" charset="2"/>
              <a:buNone/>
            </a:pPr>
            <a:r>
              <a:rPr lang="ko-KR" altLang="en-US" sz="1200" i="1" dirty="0" smtClean="0">
                <a:solidFill>
                  <a:schemeClr val="tx2"/>
                </a:solidFill>
                <a:latin typeface="HY나무B" pitchFamily="18" charset="-127"/>
                <a:ea typeface="HY나무B" pitchFamily="18" charset="-127"/>
              </a:rPr>
              <a:t>산림자원학과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176464" cy="648072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생물군집의 개관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3600400" cy="4572000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◆ 상리공생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tx1">
                    <a:lumMod val="95000"/>
                  </a:schemeClr>
                </a:solidFill>
              </a:rPr>
              <a:t>     </a:t>
            </a:r>
            <a:r>
              <a:rPr lang="ko-KR" altLang="en-US" sz="2600" dirty="0" smtClean="0">
                <a:solidFill>
                  <a:schemeClr val="tx1">
                    <a:lumMod val="95000"/>
                  </a:schemeClr>
                </a:solidFill>
              </a:rPr>
              <a:t>상호작용하는 두 종 모두에게 이익이 되는 경우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5" name="Picture 2" descr="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4876" y="2071678"/>
            <a:ext cx="3752850" cy="2714644"/>
          </a:xfrm>
          <a:prstGeom prst="rect">
            <a:avLst/>
          </a:prstGeom>
          <a:noFill/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56E44-DC09-47A8-8B7A-B3A43CBC5231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032448" cy="79208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생물군집의 개관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3810000" cy="4572000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◆ 편리공생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   한 종에게는 이익이 되지만 다른 한 종에게는 아무런</a:t>
            </a:r>
            <a:r>
              <a:rPr lang="en-US" altLang="ko-KR" dirty="0" smtClean="0"/>
              <a:t> </a:t>
            </a:r>
            <a:r>
              <a:rPr lang="ko-KR" altLang="en-US" dirty="0" smtClean="0"/>
              <a:t>영향이 없는 경우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5" name="Picture 2" descr="http://cms.daegu.ac.kr/life/CyberLec/lecture/ecology0/f15_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8" y="1500174"/>
            <a:ext cx="3964809" cy="2643206"/>
          </a:xfrm>
          <a:prstGeom prst="rect">
            <a:avLst/>
          </a:prstGeom>
          <a:noFill/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56E44-DC09-47A8-8B7A-B3A43CBC5231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4089648" cy="9144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생물군집의 개관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3810000" cy="4572000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◆ 기생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한 종에게는 이익이 되지만 다른 한 종에게는 해가 되는 경우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5" name="Picture 4" descr="http://cms.daegu.ac.kr/life/CyberLec/lecture/ecology0/f15_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8" y="1571612"/>
            <a:ext cx="4000528" cy="3000396"/>
          </a:xfrm>
          <a:prstGeom prst="rect">
            <a:avLst/>
          </a:prstGeom>
          <a:noFill/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56E44-DC09-47A8-8B7A-B3A43CBC5231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4104456" cy="72008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생물군집의 개관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3810000" cy="4572000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◆ </a:t>
            </a:r>
            <a:r>
              <a:rPr lang="ko-KR" altLang="en-US" dirty="0" err="1" smtClean="0"/>
              <a:t>포식성</a:t>
            </a:r>
            <a:r>
              <a:rPr lang="ko-KR" altLang="en-US" dirty="0" smtClean="0"/>
              <a:t> 기생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한 종이 이익을 얻음으로써 다른 종은 죽게 된다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5" name="Picture 2" descr="http://postfiles12.naver.net/20090808_251/zizonking_1249677996406W0Wxt_jpg/말벌_zizonking.jpg?type=w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4810" y="1857364"/>
            <a:ext cx="4571756" cy="2928958"/>
          </a:xfrm>
          <a:prstGeom prst="rect">
            <a:avLst/>
          </a:prstGeom>
          <a:noFill/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56E44-DC09-47A8-8B7A-B3A43CBC5231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395288" y="549275"/>
            <a:ext cx="5545137" cy="792163"/>
          </a:xfrm>
        </p:spPr>
        <p:txBody>
          <a:bodyPr/>
          <a:lstStyle/>
          <a:p>
            <a:pPr algn="l" eaLnBrk="1" hangingPunct="1"/>
            <a:r>
              <a:rPr lang="ko-KR" altLang="en-US" sz="3600" dirty="0" smtClean="0">
                <a:latin typeface="HY강M" pitchFamily="18" charset="-127"/>
                <a:ea typeface="HY강M" pitchFamily="18" charset="-127"/>
              </a:rPr>
              <a:t>천이</a:t>
            </a:r>
          </a:p>
        </p:txBody>
      </p:sp>
      <p:sp>
        <p:nvSpPr>
          <p:cNvPr id="22530" name="Rectangle 3"/>
          <p:cNvSpPr>
            <a:spLocks noGrp="1"/>
          </p:cNvSpPr>
          <p:nvPr>
            <p:ph idx="1"/>
          </p:nvPr>
        </p:nvSpPr>
        <p:spPr>
          <a:xfrm>
            <a:off x="539750" y="1700213"/>
            <a:ext cx="8604250" cy="4968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ko-KR" altLang="en-US" sz="3200" b="1" dirty="0" smtClean="0">
                <a:latin typeface="HY나무B" pitchFamily="18" charset="-127"/>
                <a:ea typeface="HY나무B" pitchFamily="18" charset="-127"/>
              </a:rPr>
              <a:t>천이 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: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같은 장소에서 시간의 흐름에 따라 진행되는 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         식물군집의 변화</a:t>
            </a:r>
          </a:p>
          <a:p>
            <a:pPr>
              <a:buFont typeface="Wingdings" pitchFamily="2" charset="2"/>
              <a:buNone/>
            </a:pP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Font typeface="Wingdings" pitchFamily="2" charset="2"/>
              <a:buNone/>
            </a:pP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▶ </a:t>
            </a:r>
            <a:r>
              <a:rPr lang="en-US" altLang="ko-KR" sz="2800" b="1" dirty="0" smtClean="0">
                <a:latin typeface="HY나무B" pitchFamily="18" charset="-127"/>
                <a:ea typeface="HY나무B" pitchFamily="18" charset="-127"/>
              </a:rPr>
              <a:t>1</a:t>
            </a:r>
            <a:r>
              <a:rPr lang="ko-KR" altLang="en-US" sz="2800" b="1" dirty="0" smtClean="0">
                <a:latin typeface="HY나무B" pitchFamily="18" charset="-127"/>
                <a:ea typeface="HY나무B" pitchFamily="18" charset="-127"/>
              </a:rPr>
              <a:t>차 천이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: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식물이 전혀 생육한 적 없는  </a:t>
            </a:r>
          </a:p>
          <a:p>
            <a:pPr>
              <a:buFont typeface="Wingdings" pitchFamily="2" charset="2"/>
              <a:buNone/>
            </a:pP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                  토양에서 시작 </a:t>
            </a:r>
          </a:p>
          <a:p>
            <a:pPr>
              <a:buFont typeface="Wingdings" pitchFamily="2" charset="2"/>
              <a:buNone/>
            </a:pPr>
            <a:r>
              <a:rPr lang="ko-KR" altLang="en-US" sz="2800" b="1" dirty="0" smtClean="0">
                <a:latin typeface="HY나무B" pitchFamily="18" charset="-127"/>
                <a:ea typeface="HY나무B" pitchFamily="18" charset="-127"/>
              </a:rPr>
              <a:t> </a:t>
            </a:r>
            <a:endParaRPr lang="en-US" altLang="ko-KR" sz="2800" b="1" dirty="0">
              <a:latin typeface="HY나무B" pitchFamily="18" charset="-127"/>
              <a:ea typeface="HY나무B" pitchFamily="18" charset="-127"/>
            </a:endParaRPr>
          </a:p>
          <a:p>
            <a:pPr>
              <a:buFont typeface="Wingdings" pitchFamily="2" charset="2"/>
              <a:buNone/>
            </a:pPr>
            <a:r>
              <a:rPr lang="ko-KR" altLang="en-US" sz="2800" b="1" dirty="0" smtClean="0">
                <a:latin typeface="HY나무B" pitchFamily="18" charset="-127"/>
                <a:ea typeface="HY나무B" pitchFamily="18" charset="-127"/>
              </a:rPr>
              <a:t>▶ </a:t>
            </a:r>
            <a:r>
              <a:rPr lang="en-US" altLang="ko-KR" sz="2800" b="1" dirty="0" smtClean="0">
                <a:latin typeface="HY나무B" pitchFamily="18" charset="-127"/>
                <a:ea typeface="HY나무B" pitchFamily="18" charset="-127"/>
              </a:rPr>
              <a:t>2</a:t>
            </a:r>
            <a:r>
              <a:rPr lang="ko-KR" altLang="en-US" sz="2800" b="1" dirty="0" smtClean="0">
                <a:latin typeface="HY나무B" pitchFamily="18" charset="-127"/>
                <a:ea typeface="HY나무B" pitchFamily="18" charset="-127"/>
              </a:rPr>
              <a:t>차 천이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: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기존의 식생이 파괴된 후 남아 있는  </a:t>
            </a:r>
          </a:p>
          <a:p>
            <a:pPr>
              <a:buFont typeface="Wingdings" pitchFamily="2" charset="2"/>
              <a:buNone/>
            </a:pP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                  토양에서 </a:t>
            </a:r>
            <a:r>
              <a:rPr lang="ko-KR" altLang="en-US" sz="2800" dirty="0" err="1" smtClean="0">
                <a:latin typeface="HY나무B" pitchFamily="18" charset="-127"/>
                <a:ea typeface="HY나무B" pitchFamily="18" charset="-127"/>
              </a:rPr>
              <a:t>재시작</a:t>
            </a:r>
            <a:endParaRPr lang="ko-KR" altLang="en-US" sz="2800" dirty="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5184775" cy="792163"/>
          </a:xfrm>
        </p:spPr>
        <p:txBody>
          <a:bodyPr/>
          <a:lstStyle/>
          <a:p>
            <a:pPr algn="l" eaLnBrk="1" hangingPunct="1"/>
            <a:r>
              <a:rPr lang="ko-KR" altLang="en-US" sz="3600" dirty="0" smtClean="0">
                <a:latin typeface="HY강M" pitchFamily="18" charset="-127"/>
                <a:ea typeface="HY강M" pitchFamily="18" charset="-127"/>
              </a:rPr>
              <a:t>천이</a:t>
            </a:r>
          </a:p>
        </p:txBody>
      </p:sp>
      <p:pic>
        <p:nvPicPr>
          <p:cNvPr id="23559" name="Picture 7" descr="20101012_y1vpg36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428736"/>
            <a:ext cx="8273355" cy="3071834"/>
          </a:xfr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  <p:sp>
        <p:nvSpPr>
          <p:cNvPr id="23554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79388" y="4941888"/>
            <a:ext cx="8964612" cy="15827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ko-KR" altLang="en-US" sz="2200" b="1" dirty="0" smtClean="0">
                <a:latin typeface="HY나무B" pitchFamily="18" charset="-127"/>
                <a:ea typeface="HY나무B" pitchFamily="18" charset="-127"/>
              </a:rPr>
              <a:t>◆</a:t>
            </a:r>
            <a:r>
              <a:rPr lang="en-US" altLang="ko-KR" sz="2200" b="1" dirty="0" smtClean="0">
                <a:latin typeface="HY나무B" pitchFamily="18" charset="-127"/>
                <a:ea typeface="HY나무B" pitchFamily="18" charset="-127"/>
              </a:rPr>
              <a:t>1</a:t>
            </a:r>
            <a:r>
              <a:rPr lang="ko-KR" altLang="en-US" sz="2200" b="1" dirty="0" smtClean="0">
                <a:latin typeface="HY나무B" pitchFamily="18" charset="-127"/>
                <a:ea typeface="HY나무B" pitchFamily="18" charset="-127"/>
              </a:rPr>
              <a:t>차 천이</a:t>
            </a:r>
            <a:r>
              <a:rPr lang="ko-KR" altLang="en-US" sz="18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1800" dirty="0" smtClean="0">
                <a:latin typeface="HY나무B" pitchFamily="18" charset="-127"/>
                <a:ea typeface="HY나무B" pitchFamily="18" charset="-127"/>
              </a:rPr>
              <a:t>: 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고등생물이 존재하지 않던 지역에 하등식물이 이주정착 하면서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                  시작하는 천이</a:t>
            </a:r>
            <a:endParaRPr lang="en-US" altLang="ko-KR" sz="2000" dirty="0" smtClean="0">
              <a:latin typeface="HY나무B" pitchFamily="18" charset="-127"/>
              <a:ea typeface="HY나무B" pitchFamily="18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ko-KR" altLang="en-US" sz="2200" b="1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200" b="1" dirty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200" b="1" dirty="0" smtClean="0">
                <a:latin typeface="HY나무B" pitchFamily="18" charset="-127"/>
                <a:ea typeface="HY나무B" pitchFamily="18" charset="-127"/>
              </a:rPr>
              <a:t>          </a:t>
            </a:r>
            <a:endParaRPr lang="en-US" altLang="ko-KR" sz="2200" b="1" dirty="0" smtClean="0">
              <a:latin typeface="HY나무B" pitchFamily="18" charset="-127"/>
              <a:ea typeface="HY나무B" pitchFamily="18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200" b="1" dirty="0" smtClean="0">
                <a:latin typeface="HY나무B" pitchFamily="18" charset="-127"/>
                <a:ea typeface="HY나무B" pitchFamily="18" charset="-127"/>
              </a:rPr>
              <a:t>                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*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습성천이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건성천이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중성천이</a:t>
            </a:r>
            <a:endParaRPr lang="ko-KR" altLang="en-US" sz="2000" dirty="0" smtClean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ECAAC-34D0-4D78-8143-811A71106EE9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5184775" cy="792163"/>
          </a:xfrm>
        </p:spPr>
        <p:txBody>
          <a:bodyPr/>
          <a:lstStyle/>
          <a:p>
            <a:pPr algn="l" eaLnBrk="1" hangingPunct="1"/>
            <a:r>
              <a:rPr lang="ko-KR" altLang="en-US" sz="3600" dirty="0" smtClean="0">
                <a:latin typeface="HY강M" pitchFamily="18" charset="-127"/>
                <a:ea typeface="HY강M" pitchFamily="18" charset="-127"/>
              </a:rPr>
              <a:t>천이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9694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6035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5472112" cy="720725"/>
          </a:xfrm>
        </p:spPr>
        <p:txBody>
          <a:bodyPr/>
          <a:lstStyle/>
          <a:p>
            <a:pPr algn="l" eaLnBrk="1" hangingPunct="1"/>
            <a:r>
              <a:rPr lang="ko-KR" altLang="en-US" sz="3600" dirty="0" smtClean="0">
                <a:latin typeface="HY강M" pitchFamily="18" charset="-127"/>
                <a:ea typeface="HY강M" pitchFamily="18" charset="-127"/>
              </a:rPr>
              <a:t>천이</a:t>
            </a:r>
          </a:p>
        </p:txBody>
      </p:sp>
      <p:sp>
        <p:nvSpPr>
          <p:cNvPr id="26626" name="Rectangle 3"/>
          <p:cNvSpPr>
            <a:spLocks noGrp="1"/>
          </p:cNvSpPr>
          <p:nvPr>
            <p:ph idx="1"/>
          </p:nvPr>
        </p:nvSpPr>
        <p:spPr>
          <a:xfrm>
            <a:off x="214282" y="1142984"/>
            <a:ext cx="8748712" cy="5300662"/>
          </a:xfrm>
        </p:spPr>
        <p:txBody>
          <a:bodyPr/>
          <a:lstStyle/>
          <a:p>
            <a:r>
              <a:rPr lang="ko-KR" altLang="en-US" sz="3200" b="1" dirty="0" smtClean="0">
                <a:latin typeface="HY나무B" pitchFamily="18" charset="-127"/>
                <a:ea typeface="HY나무B" pitchFamily="18" charset="-127"/>
              </a:rPr>
              <a:t>◆</a:t>
            </a:r>
            <a:r>
              <a:rPr lang="en-US" altLang="ko-KR" sz="3200" b="1" dirty="0" smtClean="0">
                <a:latin typeface="HY나무B" pitchFamily="18" charset="-127"/>
                <a:ea typeface="HY나무B" pitchFamily="18" charset="-127"/>
              </a:rPr>
              <a:t>2</a:t>
            </a:r>
            <a:r>
              <a:rPr lang="ko-KR" altLang="en-US" sz="3200" b="1" dirty="0" smtClean="0">
                <a:latin typeface="HY나무B" pitchFamily="18" charset="-127"/>
                <a:ea typeface="HY나무B" pitchFamily="18" charset="-127"/>
              </a:rPr>
              <a:t>차 천이 </a:t>
            </a:r>
            <a:r>
              <a:rPr lang="en-US" altLang="ko-KR" sz="3200" b="1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en-US" altLang="ko-KR" dirty="0" smtClean="0"/>
              <a:t>  </a:t>
            </a:r>
            <a:r>
              <a:rPr lang="ko-KR" altLang="en-US" sz="2800" dirty="0">
                <a:ea typeface="HY나무B"/>
              </a:rPr>
              <a:t>천이가 시작되는 시기에 이미 </a:t>
            </a:r>
            <a:r>
              <a:rPr lang="ko-KR" altLang="en-US" sz="2800" dirty="0" smtClean="0">
                <a:ea typeface="HY나무B"/>
              </a:rPr>
              <a:t>약간</a:t>
            </a:r>
            <a:endParaRPr lang="en-US" altLang="ko-KR" sz="2800" dirty="0" smtClean="0">
              <a:ea typeface="HY나무B"/>
            </a:endParaRPr>
          </a:p>
          <a:p>
            <a:pPr marL="0" indent="0">
              <a:buNone/>
            </a:pPr>
            <a:r>
              <a:rPr lang="en-US" altLang="ko-KR" sz="2800" dirty="0">
                <a:ea typeface="HY나무B"/>
              </a:rPr>
              <a:t> </a:t>
            </a:r>
            <a:r>
              <a:rPr lang="en-US" altLang="ko-KR" sz="2800" dirty="0" smtClean="0">
                <a:ea typeface="HY나무B"/>
              </a:rPr>
              <a:t>                     </a:t>
            </a:r>
            <a:r>
              <a:rPr lang="ko-KR" altLang="en-US" sz="2800" dirty="0" smtClean="0">
                <a:ea typeface="HY나무B"/>
              </a:rPr>
              <a:t>의 </a:t>
            </a:r>
            <a:r>
              <a:rPr lang="ko-KR" altLang="en-US" sz="2800" dirty="0">
                <a:ea typeface="HY나무B"/>
              </a:rPr>
              <a:t>생물이 존재하고 있었던 </a:t>
            </a:r>
            <a:r>
              <a:rPr lang="ko-KR" altLang="en-US" sz="2800" dirty="0" smtClean="0">
                <a:ea typeface="HY나무B"/>
              </a:rPr>
              <a:t>입지에</a:t>
            </a:r>
            <a:endParaRPr lang="en-US" altLang="ko-KR" sz="2800" dirty="0" smtClean="0">
              <a:ea typeface="HY나무B"/>
            </a:endParaRPr>
          </a:p>
          <a:p>
            <a:pPr marL="0" indent="0">
              <a:buNone/>
            </a:pPr>
            <a:r>
              <a:rPr lang="en-US" altLang="ko-KR" sz="2800" dirty="0">
                <a:ea typeface="HY나무B"/>
              </a:rPr>
              <a:t> </a:t>
            </a:r>
            <a:r>
              <a:rPr lang="en-US" altLang="ko-KR" sz="2800" dirty="0" smtClean="0">
                <a:ea typeface="HY나무B"/>
              </a:rPr>
              <a:t>                     </a:t>
            </a:r>
            <a:r>
              <a:rPr lang="ko-KR" altLang="en-US" sz="2800" dirty="0" smtClean="0">
                <a:ea typeface="HY나무B"/>
              </a:rPr>
              <a:t>서 </a:t>
            </a:r>
            <a:r>
              <a:rPr lang="ko-KR" altLang="en-US" sz="2800" dirty="0">
                <a:ea typeface="HY나무B"/>
              </a:rPr>
              <a:t>일어나는 </a:t>
            </a:r>
            <a:r>
              <a:rPr lang="ko-KR" altLang="en-US" sz="2800" dirty="0" smtClean="0">
                <a:ea typeface="HY나무B"/>
              </a:rPr>
              <a:t>천이이다</a:t>
            </a:r>
            <a:endParaRPr lang="ko-KR" altLang="en-US" sz="2800" dirty="0">
              <a:ea typeface="HY나무B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    *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산불이나 산림벌채 후의 방치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기상재해 등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Wingdings" pitchFamily="2" charset="2"/>
              <a:buNone/>
            </a:pPr>
            <a:endParaRPr lang="ko-KR" altLang="en-US" sz="2800" dirty="0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2258" y="3357562"/>
            <a:ext cx="3487214" cy="299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내용 개체 틀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4688" y="3357562"/>
            <a:ext cx="3500462" cy="3000396"/>
          </a:xfrm>
          <a:prstGeom prst="rect">
            <a:avLst/>
          </a:prstGeom>
        </p:spPr>
      </p:pic>
      <p:sp>
        <p:nvSpPr>
          <p:cNvPr id="7" name="오른쪽 화살표 6"/>
          <p:cNvSpPr/>
          <p:nvPr/>
        </p:nvSpPr>
        <p:spPr>
          <a:xfrm>
            <a:off x="3995936" y="4461426"/>
            <a:ext cx="1214446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395288" y="404813"/>
            <a:ext cx="1584325" cy="720725"/>
          </a:xfrm>
        </p:spPr>
        <p:txBody>
          <a:bodyPr/>
          <a:lstStyle/>
          <a:p>
            <a:pPr eaLnBrk="1" hangingPunct="1"/>
            <a:r>
              <a:rPr lang="ko-KR" altLang="en-US" sz="3600" smtClean="0">
                <a:latin typeface="HY강M" pitchFamily="18" charset="-127"/>
                <a:ea typeface="HY강M" pitchFamily="18" charset="-127"/>
              </a:rPr>
              <a:t>생태계</a:t>
            </a:r>
          </a:p>
        </p:txBody>
      </p:sp>
      <p:sp>
        <p:nvSpPr>
          <p:cNvPr id="28678" name="Rectangle 6"/>
          <p:cNvSpPr>
            <a:spLocks noGrp="1"/>
          </p:cNvSpPr>
          <p:nvPr>
            <p:ph idx="1"/>
          </p:nvPr>
        </p:nvSpPr>
        <p:spPr>
          <a:xfrm>
            <a:off x="468313" y="1412875"/>
            <a:ext cx="3959225" cy="52562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ko-KR" altLang="en-US" sz="3200" b="1" dirty="0" smtClean="0">
                <a:latin typeface="HY나무B" pitchFamily="18" charset="-127"/>
                <a:ea typeface="HY나무B" pitchFamily="18" charset="-127"/>
              </a:rPr>
              <a:t>생태계</a:t>
            </a:r>
            <a:r>
              <a:rPr lang="ko-KR" altLang="en-US" sz="3600" dirty="0" smtClean="0">
                <a:latin typeface="HY나무B" pitchFamily="18" charset="-127"/>
                <a:ea typeface="HY나무B" pitchFamily="18" charset="-127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ko-KR" sz="3600" dirty="0" smtClean="0">
                <a:latin typeface="HY나무B" pitchFamily="18" charset="-127"/>
                <a:ea typeface="HY나무B" pitchFamily="18" charset="-127"/>
              </a:rPr>
              <a:t> 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어떤 지역 안에 사는 </a:t>
            </a:r>
            <a:r>
              <a:rPr lang="ko-KR" altLang="en-US" sz="2800" dirty="0" err="1" smtClean="0">
                <a:latin typeface="HY나무B" pitchFamily="18" charset="-127"/>
                <a:ea typeface="HY나무B" pitchFamily="18" charset="-127"/>
              </a:rPr>
              <a:t>생물군과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이것들을 제어하는 무기적 환경요인이 종합된 복합 체계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또한 생태계는 </a:t>
            </a:r>
            <a:r>
              <a:rPr lang="ko-KR" altLang="en-US" sz="2800" dirty="0" err="1" smtClean="0">
                <a:latin typeface="HY나무B" pitchFamily="18" charset="-127"/>
                <a:ea typeface="HY나무B" pitchFamily="18" charset="-127"/>
              </a:rPr>
              <a:t>열린계로서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물질과 에너지를 주변 환경과 교환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ko-KR" altLang="en-US" sz="2400" dirty="0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85794"/>
            <a:ext cx="392909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1944687" cy="720725"/>
          </a:xfrm>
        </p:spPr>
        <p:txBody>
          <a:bodyPr/>
          <a:lstStyle/>
          <a:p>
            <a:pPr eaLnBrk="1" hangingPunct="1"/>
            <a:r>
              <a:rPr lang="ko-KR" altLang="en-US" sz="3600" dirty="0" smtClean="0">
                <a:latin typeface="HY강M" pitchFamily="18" charset="-127"/>
                <a:ea typeface="HY강M" pitchFamily="18" charset="-127"/>
              </a:rPr>
              <a:t>생태계</a:t>
            </a:r>
          </a:p>
        </p:txBody>
      </p:sp>
      <p:sp>
        <p:nvSpPr>
          <p:cNvPr id="29698" name="Rectangle 3"/>
          <p:cNvSpPr>
            <a:spLocks noGrp="1"/>
          </p:cNvSpPr>
          <p:nvPr>
            <p:ph idx="1"/>
          </p:nvPr>
        </p:nvSpPr>
        <p:spPr>
          <a:xfrm>
            <a:off x="323850" y="981075"/>
            <a:ext cx="8248678" cy="5184775"/>
          </a:xfrm>
        </p:spPr>
        <p:txBody>
          <a:bodyPr/>
          <a:lstStyle/>
          <a:p>
            <a:pPr marL="639763" indent="-571500">
              <a:lnSpc>
                <a:spcPct val="90000"/>
              </a:lnSpc>
              <a:buFont typeface="Wingdings" pitchFamily="2" charset="2"/>
              <a:buChar char="u"/>
            </a:pPr>
            <a:endParaRPr lang="en-US" altLang="ko-KR" b="1" dirty="0">
              <a:latin typeface="HY나무B" pitchFamily="18" charset="-127"/>
              <a:ea typeface="HY나무B" pitchFamily="18" charset="-127"/>
            </a:endParaRPr>
          </a:p>
          <a:p>
            <a:pPr marL="639763" indent="-571500">
              <a:lnSpc>
                <a:spcPct val="90000"/>
              </a:lnSpc>
              <a:buFont typeface="Wingdings" pitchFamily="2" charset="2"/>
              <a:buChar char="u"/>
            </a:pPr>
            <a:r>
              <a:rPr lang="ko-KR" altLang="en-US" b="1" dirty="0" smtClean="0">
                <a:latin typeface="HY나무B" pitchFamily="18" charset="-127"/>
                <a:ea typeface="HY나무B" pitchFamily="18" charset="-127"/>
              </a:rPr>
              <a:t>생태계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= </a:t>
            </a:r>
            <a:r>
              <a:rPr lang="ko-KR" altLang="en-US" sz="2600" dirty="0" smtClean="0">
                <a:latin typeface="HY나무B" pitchFamily="18" charset="-127"/>
                <a:ea typeface="HY나무B" pitchFamily="18" charset="-127"/>
              </a:rPr>
              <a:t>생물적 요소 </a:t>
            </a:r>
            <a:r>
              <a:rPr lang="en-US" altLang="ko-KR" sz="2600" dirty="0" smtClean="0">
                <a:latin typeface="HY나무B" pitchFamily="18" charset="-127"/>
                <a:ea typeface="HY나무B" pitchFamily="18" charset="-127"/>
              </a:rPr>
              <a:t>+  </a:t>
            </a:r>
            <a:r>
              <a:rPr lang="ko-KR" altLang="en-US" sz="2600" dirty="0" smtClean="0">
                <a:latin typeface="HY나무B" pitchFamily="18" charset="-127"/>
                <a:ea typeface="HY나무B" pitchFamily="18" charset="-127"/>
              </a:rPr>
              <a:t>비생물적 요소</a:t>
            </a:r>
          </a:p>
          <a:p>
            <a:pPr marL="639763" indent="-571500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        [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생물적 요소와 비생물적 요소는 서로 상호작용을 함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.]</a:t>
            </a:r>
          </a:p>
          <a:p>
            <a:pPr marL="639763" indent="-571500">
              <a:lnSpc>
                <a:spcPct val="90000"/>
              </a:lnSpc>
            </a:pPr>
            <a:endParaRPr lang="ko-KR" altLang="en-US" sz="2800" dirty="0" smtClean="0">
              <a:latin typeface="HY나무B" pitchFamily="18" charset="-127"/>
              <a:ea typeface="HY나무B" pitchFamily="18" charset="-127"/>
            </a:endParaRPr>
          </a:p>
          <a:p>
            <a:pPr marL="639763" indent="-571500">
              <a:lnSpc>
                <a:spcPct val="90000"/>
              </a:lnSpc>
            </a:pP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생물적 요소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 marL="639763" indent="-571500">
              <a:lnSpc>
                <a:spcPct val="90000"/>
              </a:lnSpc>
              <a:buNone/>
            </a:pPr>
            <a:r>
              <a:rPr lang="en-US" altLang="ko-KR" sz="2800" dirty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     -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생산자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소비자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분해자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 marL="639763" indent="-571500">
              <a:lnSpc>
                <a:spcPct val="90000"/>
              </a:lnSpc>
              <a:buNone/>
            </a:pP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 marL="639763" indent="-571500">
              <a:lnSpc>
                <a:spcPct val="90000"/>
              </a:lnSpc>
            </a:pP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비생물적 요소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 marL="639763" indent="-571500">
              <a:lnSpc>
                <a:spcPct val="90000"/>
              </a:lnSpc>
              <a:buNone/>
            </a:pPr>
            <a:r>
              <a:rPr lang="en-US" altLang="ko-KR" sz="2800" dirty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     -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무기질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무기화합물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dirty="0" err="1" smtClean="0">
                <a:latin typeface="HY나무B" pitchFamily="18" charset="-127"/>
                <a:ea typeface="HY나무B" pitchFamily="18" charset="-127"/>
              </a:rPr>
              <a:t>물리적요소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빛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dirty="0" err="1" smtClean="0">
                <a:latin typeface="HY나무B" pitchFamily="18" charset="-127"/>
                <a:ea typeface="HY나무B" pitchFamily="18" charset="-127"/>
              </a:rPr>
              <a:t>바람등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)</a:t>
            </a:r>
            <a:endParaRPr lang="ko-KR" altLang="en-US" sz="2800" dirty="0" smtClean="0">
              <a:latin typeface="HY나무B" pitchFamily="18" charset="-127"/>
              <a:ea typeface="HY나무B" pitchFamily="18" charset="-127"/>
            </a:endParaRPr>
          </a:p>
          <a:p>
            <a:pPr marL="639763" indent="-571500">
              <a:lnSpc>
                <a:spcPct val="90000"/>
              </a:lnSpc>
              <a:buFont typeface="Wingdings" pitchFamily="2" charset="2"/>
              <a:buNone/>
            </a:pPr>
            <a:endParaRPr lang="ko-KR" altLang="en-US" sz="2400" dirty="0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19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/>
          </p:cNvSpPr>
          <p:nvPr>
            <p:ph type="title"/>
          </p:nvPr>
        </p:nvSpPr>
        <p:spPr>
          <a:xfrm>
            <a:off x="971550" y="476250"/>
            <a:ext cx="1354138" cy="684213"/>
          </a:xfrm>
        </p:spPr>
        <p:txBody>
          <a:bodyPr/>
          <a:lstStyle/>
          <a:p>
            <a:pPr eaLnBrk="1" hangingPunct="1"/>
            <a:r>
              <a:rPr lang="ko-KR" altLang="en-US" sz="3600" dirty="0" smtClean="0">
                <a:ea typeface="HY강M" pitchFamily="18" charset="-127"/>
              </a:rPr>
              <a:t>목차</a:t>
            </a:r>
          </a:p>
        </p:txBody>
      </p:sp>
      <p:sp>
        <p:nvSpPr>
          <p:cNvPr id="14337" name="Rectangle 3"/>
          <p:cNvSpPr>
            <a:spLocks noGrp="1"/>
          </p:cNvSpPr>
          <p:nvPr>
            <p:ph idx="1"/>
          </p:nvPr>
        </p:nvSpPr>
        <p:spPr>
          <a:xfrm>
            <a:off x="468313" y="1268413"/>
            <a:ext cx="7905750" cy="54006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200" dirty="0" smtClean="0">
                <a:latin typeface="맑은 고딕" pitchFamily="50" charset="-127"/>
              </a:rPr>
              <a:t>                     </a:t>
            </a:r>
            <a:r>
              <a:rPr lang="en-US" altLang="ko-KR" sz="2600" dirty="0" smtClean="0">
                <a:latin typeface="HY나무B" pitchFamily="18" charset="-127"/>
                <a:ea typeface="HY나무B" pitchFamily="18" charset="-127"/>
              </a:rPr>
              <a:t>1. </a:t>
            </a:r>
            <a:r>
              <a:rPr lang="ko-KR" altLang="en-US" sz="2600" dirty="0" smtClean="0">
                <a:latin typeface="HY나무B" pitchFamily="18" charset="-127"/>
                <a:ea typeface="HY나무B" pitchFamily="18" charset="-127"/>
              </a:rPr>
              <a:t>생물군집의 개관</a:t>
            </a:r>
            <a:endParaRPr lang="en-US" altLang="ko-KR" sz="2600" dirty="0" smtClean="0">
              <a:latin typeface="HY나무B" pitchFamily="18" charset="-127"/>
              <a:ea typeface="HY나무B" pitchFamily="18" charset="-127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600" dirty="0" smtClean="0">
                <a:latin typeface="HY나무B" pitchFamily="18" charset="-127"/>
                <a:ea typeface="HY나무B" pitchFamily="18" charset="-127"/>
              </a:rPr>
              <a:t>   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600" dirty="0" smtClean="0">
                <a:latin typeface="HY나무B" pitchFamily="18" charset="-127"/>
                <a:ea typeface="HY나무B" pitchFamily="18" charset="-127"/>
              </a:rPr>
              <a:t>                   2. </a:t>
            </a:r>
            <a:r>
              <a:rPr lang="ko-KR" altLang="en-US" sz="2600" dirty="0" smtClean="0">
                <a:latin typeface="HY나무B" pitchFamily="18" charset="-127"/>
                <a:ea typeface="HY나무B" pitchFamily="18" charset="-127"/>
              </a:rPr>
              <a:t>천이</a:t>
            </a:r>
            <a:endParaRPr lang="en-US" altLang="ko-KR" sz="2600" dirty="0" smtClean="0">
              <a:latin typeface="HY나무B" pitchFamily="18" charset="-127"/>
              <a:ea typeface="HY나무B" pitchFamily="18" charset="-127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600" dirty="0" smtClean="0">
                <a:latin typeface="HY나무B" pitchFamily="18" charset="-127"/>
                <a:ea typeface="HY나무B" pitchFamily="18" charset="-127"/>
              </a:rPr>
              <a:t>  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600" dirty="0" smtClean="0">
                <a:latin typeface="HY나무B" pitchFamily="18" charset="-127"/>
                <a:ea typeface="HY나무B" pitchFamily="18" charset="-127"/>
              </a:rPr>
              <a:t>                   3. </a:t>
            </a:r>
            <a:r>
              <a:rPr lang="ko-KR" altLang="en-US" sz="2600" dirty="0" smtClean="0">
                <a:latin typeface="HY나무B" pitchFamily="18" charset="-127"/>
                <a:ea typeface="HY나무B" pitchFamily="18" charset="-127"/>
              </a:rPr>
              <a:t>생태계</a:t>
            </a:r>
            <a:endParaRPr lang="en-US" altLang="ko-KR" sz="2600" dirty="0" smtClean="0">
              <a:latin typeface="HY나무B" pitchFamily="18" charset="-127"/>
              <a:ea typeface="HY나무B" pitchFamily="18" charset="-127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600" dirty="0" smtClean="0">
                <a:latin typeface="HY나무B" pitchFamily="18" charset="-127"/>
                <a:ea typeface="HY나무B" pitchFamily="18" charset="-127"/>
              </a:rPr>
              <a:t>   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600" dirty="0" smtClean="0">
                <a:latin typeface="HY나무B" pitchFamily="18" charset="-127"/>
                <a:ea typeface="HY나무B" pitchFamily="18" charset="-127"/>
              </a:rPr>
              <a:t>                   4. </a:t>
            </a:r>
            <a:r>
              <a:rPr lang="ko-KR" altLang="en-US" sz="2600" dirty="0" smtClean="0">
                <a:latin typeface="HY나무B" pitchFamily="18" charset="-127"/>
                <a:ea typeface="HY나무B" pitchFamily="18" charset="-127"/>
              </a:rPr>
              <a:t>생지화학적 순환</a:t>
            </a:r>
            <a:endParaRPr lang="en-US" altLang="ko-KR" sz="2600" dirty="0" smtClean="0">
              <a:latin typeface="HY나무B" pitchFamily="18" charset="-127"/>
              <a:ea typeface="HY나무B" pitchFamily="18" charset="-127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600" dirty="0" smtClean="0">
                <a:latin typeface="HY나무B" pitchFamily="18" charset="-127"/>
                <a:ea typeface="HY나무B" pitchFamily="18" charset="-127"/>
              </a:rPr>
              <a:t>   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600" dirty="0" smtClean="0">
                <a:latin typeface="HY나무B" pitchFamily="18" charset="-127"/>
                <a:ea typeface="HY나무B" pitchFamily="18" charset="-127"/>
              </a:rPr>
              <a:t>                   5. </a:t>
            </a:r>
            <a:r>
              <a:rPr lang="ko-KR" altLang="en-US" sz="2600" dirty="0" smtClean="0">
                <a:latin typeface="HY나무B" pitchFamily="18" charset="-127"/>
                <a:ea typeface="HY나무B" pitchFamily="18" charset="-127"/>
              </a:rPr>
              <a:t>먹이그물과 화학물질의 농축</a:t>
            </a:r>
            <a:endParaRPr lang="en-US" altLang="ko-KR" sz="2600" dirty="0" smtClean="0">
              <a:latin typeface="HY나무B" pitchFamily="18" charset="-127"/>
              <a:ea typeface="HY나무B" pitchFamily="18" charset="-127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600" dirty="0" smtClean="0">
                <a:latin typeface="HY나무B" pitchFamily="18" charset="-127"/>
                <a:ea typeface="HY나무B" pitchFamily="18" charset="-127"/>
              </a:rPr>
              <a:t>   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600" dirty="0" smtClean="0">
                <a:latin typeface="HY나무B" pitchFamily="18" charset="-127"/>
                <a:ea typeface="HY나무B" pitchFamily="18" charset="-127"/>
              </a:rPr>
              <a:t>                   6. </a:t>
            </a:r>
            <a:r>
              <a:rPr lang="ko-KR" altLang="en-US" sz="2600" dirty="0" smtClean="0">
                <a:latin typeface="HY나무B" pitchFamily="18" charset="-127"/>
                <a:ea typeface="HY나무B" pitchFamily="18" charset="-127"/>
              </a:rPr>
              <a:t>생태계의 예</a:t>
            </a:r>
            <a:endParaRPr lang="en-US" altLang="ko-KR" sz="2600" dirty="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Wingdings" pitchFamily="2" charset="2"/>
              <a:buNone/>
            </a:pPr>
            <a:endParaRPr lang="ko-KR" altLang="en-US" sz="2600" dirty="0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HY강M" pitchFamily="18" charset="-127"/>
                <a:ea typeface="HY강M" pitchFamily="18" charset="-127"/>
              </a:rPr>
              <a:t>생태계</a:t>
            </a:r>
            <a:endParaRPr lang="ko-KR" altLang="en-US" sz="3600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ko-KR" altLang="en-US" b="1" dirty="0" smtClean="0"/>
              <a:t>생산자</a:t>
            </a:r>
          </a:p>
          <a:p>
            <a:pPr lvl="1">
              <a:lnSpc>
                <a:spcPct val="150000"/>
              </a:lnSpc>
            </a:pPr>
            <a:r>
              <a:rPr lang="ko-KR" altLang="en-US" b="1" dirty="0" smtClean="0"/>
              <a:t>간단한 무기질로부터 유기물을 만들 수 있는 녹색식물 등을 말함</a:t>
            </a:r>
            <a:endParaRPr lang="en-US" altLang="ko-KR" b="1" dirty="0" smtClean="0"/>
          </a:p>
          <a:p>
            <a:pPr lvl="1">
              <a:lnSpc>
                <a:spcPct val="150000"/>
              </a:lnSpc>
            </a:pPr>
            <a:r>
              <a:rPr lang="ko-KR" altLang="en-US" b="1" dirty="0" err="1" smtClean="0"/>
              <a:t>독립영양계</a:t>
            </a:r>
            <a:r>
              <a:rPr lang="ko-KR" altLang="en-US" b="1" dirty="0" smtClean="0"/>
              <a:t> 생물</a:t>
            </a:r>
          </a:p>
          <a:p>
            <a:pPr lvl="1">
              <a:lnSpc>
                <a:spcPct val="150000"/>
              </a:lnSpc>
            </a:pPr>
            <a:r>
              <a:rPr lang="ko-KR" altLang="en-US" b="1" dirty="0" smtClean="0"/>
              <a:t> 군집 내에서 가장 많은 </a:t>
            </a:r>
            <a:r>
              <a:rPr lang="ko-KR" altLang="en-US" b="1" dirty="0" err="1" smtClean="0"/>
              <a:t>생체량을</a:t>
            </a:r>
            <a:r>
              <a:rPr lang="ko-KR" altLang="en-US" b="1" dirty="0" smtClean="0"/>
              <a:t> 가지고 있음</a:t>
            </a:r>
            <a:endParaRPr lang="en-US" altLang="ko-KR" b="1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ECAAC-34D0-4D78-8143-811A71106EE9}" type="slidenum">
              <a:rPr lang="ko-KR" altLang="en-US" smtClean="0"/>
              <a:pPr>
                <a:defRPr/>
              </a:pPr>
              <a:t>20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ko-KR" altLang="en-US" b="1" dirty="0" smtClean="0"/>
              <a:t>소비자</a:t>
            </a:r>
          </a:p>
          <a:p>
            <a:pPr lvl="1">
              <a:lnSpc>
                <a:spcPct val="90000"/>
              </a:lnSpc>
            </a:pPr>
            <a:r>
              <a:rPr lang="ko-KR" altLang="en-US" b="1" dirty="0" smtClean="0"/>
              <a:t>다른 생물이나 유기물을 섭취하는 초식</a:t>
            </a:r>
            <a:r>
              <a:rPr lang="ko-KR" altLang="en-US" b="1" dirty="0"/>
              <a:t>동</a:t>
            </a:r>
            <a:r>
              <a:rPr lang="ko-KR" altLang="en-US" b="1" dirty="0" smtClean="0"/>
              <a:t>물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육식 </a:t>
            </a:r>
            <a:r>
              <a:rPr lang="ko-KR" altLang="en-US" b="1" dirty="0" err="1" smtClean="0"/>
              <a:t>동물등이</a:t>
            </a:r>
            <a:r>
              <a:rPr lang="ko-KR" altLang="en-US" b="1" dirty="0" smtClean="0"/>
              <a:t> 여기에 속함</a:t>
            </a:r>
            <a:endParaRPr lang="en-US" altLang="ko-KR" b="1" dirty="0" smtClean="0"/>
          </a:p>
          <a:p>
            <a:pPr lvl="1">
              <a:lnSpc>
                <a:spcPct val="90000"/>
              </a:lnSpc>
            </a:pPr>
            <a:r>
              <a:rPr lang="ko-KR" altLang="en-US" b="1" dirty="0" err="1" smtClean="0"/>
              <a:t>종속영양계</a:t>
            </a:r>
            <a:r>
              <a:rPr lang="ko-KR" altLang="en-US" b="1" dirty="0" smtClean="0"/>
              <a:t> 생물</a:t>
            </a:r>
          </a:p>
          <a:p>
            <a:pPr lvl="0">
              <a:lnSpc>
                <a:spcPct val="90000"/>
              </a:lnSpc>
            </a:pPr>
            <a:r>
              <a:rPr lang="ko-KR" altLang="en-US" b="1" dirty="0" smtClean="0"/>
              <a:t>분해자</a:t>
            </a:r>
          </a:p>
          <a:p>
            <a:pPr lvl="1">
              <a:lnSpc>
                <a:spcPct val="90000"/>
              </a:lnSpc>
            </a:pPr>
            <a:r>
              <a:rPr lang="ko-KR" altLang="en-US" b="1" dirty="0" smtClean="0"/>
              <a:t>미세 소비자로서 사체를 분해하거나 다른    생물로부터 유기물을 취하여 에너지를 얻음</a:t>
            </a:r>
          </a:p>
          <a:p>
            <a:pPr lvl="1">
              <a:lnSpc>
                <a:spcPct val="90000"/>
              </a:lnSpc>
            </a:pPr>
            <a:r>
              <a:rPr lang="ko-KR" altLang="en-US" b="1" dirty="0" err="1" smtClean="0"/>
              <a:t>종속영양계</a:t>
            </a:r>
            <a:r>
              <a:rPr lang="ko-KR" altLang="en-US" b="1" dirty="0" smtClean="0"/>
              <a:t> 생물</a:t>
            </a:r>
          </a:p>
          <a:p>
            <a:pPr lvl="1">
              <a:lnSpc>
                <a:spcPct val="90000"/>
              </a:lnSpc>
            </a:pPr>
            <a:r>
              <a:rPr lang="ko-KR" altLang="en-US" b="1" dirty="0" smtClean="0"/>
              <a:t>세균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곰팡이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ECAAC-34D0-4D78-8143-811A71106EE9}" type="slidenum">
              <a:rPr lang="ko-KR" altLang="en-US" smtClean="0"/>
              <a:pPr>
                <a:defRPr/>
              </a:pPr>
              <a:t>21</a:t>
            </a:fld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HY강M" pitchFamily="18" charset="-127"/>
                <a:ea typeface="HY강M" pitchFamily="18" charset="-127"/>
              </a:rPr>
              <a:t>생태계</a:t>
            </a:r>
            <a:endParaRPr lang="ko-KR" altLang="en-US" sz="3600" dirty="0"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395288" y="476250"/>
            <a:ext cx="1655762" cy="720725"/>
          </a:xfrm>
        </p:spPr>
        <p:txBody>
          <a:bodyPr/>
          <a:lstStyle/>
          <a:p>
            <a:pPr eaLnBrk="1" hangingPunct="1"/>
            <a:r>
              <a:rPr lang="ko-KR" altLang="en-US" sz="3600" smtClean="0">
                <a:ea typeface="HY강M" pitchFamily="18" charset="-127"/>
              </a:rPr>
              <a:t>생태계</a:t>
            </a:r>
          </a:p>
        </p:txBody>
      </p:sp>
      <p:pic>
        <p:nvPicPr>
          <p:cNvPr id="33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8143932" cy="4574551"/>
          </a:xfrm>
          <a:noFill/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22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1873250" cy="720725"/>
          </a:xfrm>
        </p:spPr>
        <p:txBody>
          <a:bodyPr/>
          <a:lstStyle/>
          <a:p>
            <a:pPr eaLnBrk="1" hangingPunct="1"/>
            <a:r>
              <a:rPr lang="ko-KR" altLang="en-US" sz="3600" smtClean="0">
                <a:ea typeface="HY강M" pitchFamily="18" charset="-127"/>
              </a:rPr>
              <a:t>생태계</a:t>
            </a:r>
          </a:p>
        </p:txBody>
      </p:sp>
      <p:sp>
        <p:nvSpPr>
          <p:cNvPr id="34818" name="Rectangle 3"/>
          <p:cNvSpPr>
            <a:spLocks noGrp="1"/>
          </p:cNvSpPr>
          <p:nvPr>
            <p:ph idx="1"/>
          </p:nvPr>
        </p:nvSpPr>
        <p:spPr>
          <a:xfrm>
            <a:off x="395288" y="1844675"/>
            <a:ext cx="8497887" cy="4572000"/>
          </a:xfrm>
        </p:spPr>
        <p:txBody>
          <a:bodyPr/>
          <a:lstStyle/>
          <a:p>
            <a:r>
              <a:rPr lang="ko-KR" altLang="en-US" sz="3200" b="1" dirty="0" smtClean="0">
                <a:latin typeface="HY나무B" pitchFamily="18" charset="-127"/>
                <a:ea typeface="HY나무B" pitchFamily="18" charset="-127"/>
              </a:rPr>
              <a:t>생태피라미드 </a:t>
            </a:r>
            <a:r>
              <a:rPr lang="en-US" altLang="ko-KR" dirty="0" smtClean="0"/>
              <a:t>: </a:t>
            </a:r>
            <a:r>
              <a:rPr lang="ko-KR" altLang="en-US" sz="2800" dirty="0" err="1" smtClean="0">
                <a:latin typeface="HY나무B" pitchFamily="18" charset="-127"/>
                <a:ea typeface="HY나무B" pitchFamily="18" charset="-127"/>
              </a:rPr>
              <a:t>생물군에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있어 먹고 먹히는 관계 </a:t>
            </a:r>
          </a:p>
          <a:p>
            <a:pPr>
              <a:buFont typeface="Wingdings" pitchFamily="2" charset="2"/>
              <a:buNone/>
            </a:pP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                        에서 각 단계의 개체군의 양적관</a:t>
            </a:r>
          </a:p>
          <a:p>
            <a:pPr>
              <a:buFont typeface="Wingdings" pitchFamily="2" charset="2"/>
              <a:buNone/>
            </a:pP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                        계를 표현한 것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endParaRPr lang="ko-KR" altLang="en-US" sz="2800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에너지 피라미드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dirty="0" err="1" smtClean="0">
                <a:latin typeface="HY나무B" pitchFamily="18" charset="-127"/>
                <a:ea typeface="HY나무B" pitchFamily="18" charset="-127"/>
              </a:rPr>
              <a:t>개체수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피라미드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dirty="0" err="1" smtClean="0">
                <a:latin typeface="HY나무B" pitchFamily="18" charset="-127"/>
                <a:ea typeface="HY나무B" pitchFamily="18" charset="-127"/>
              </a:rPr>
              <a:t>생체량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피라미드를 종합하여 생태피라미드라 함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eaLnBrk="1" hangingPunct="1"/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23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395288" y="404813"/>
            <a:ext cx="1728787" cy="720725"/>
          </a:xfrm>
        </p:spPr>
        <p:txBody>
          <a:bodyPr/>
          <a:lstStyle/>
          <a:p>
            <a:pPr eaLnBrk="1" hangingPunct="1"/>
            <a:r>
              <a:rPr lang="ko-KR" altLang="en-US" sz="3600" smtClean="0">
                <a:ea typeface="HY강M" pitchFamily="18" charset="-127"/>
              </a:rPr>
              <a:t>생태계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24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85786" y="5000636"/>
            <a:ext cx="764386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/>
              <a:t>-</a:t>
            </a:r>
            <a:r>
              <a:rPr lang="ko-KR" altLang="en-US" sz="2500" b="1" dirty="0" smtClean="0"/>
              <a:t>각 영양 단계의 </a:t>
            </a:r>
            <a:r>
              <a:rPr lang="ko-KR" altLang="en-US" sz="2500" b="1" dirty="0" err="1" smtClean="0"/>
              <a:t>개체수</a:t>
            </a:r>
            <a:r>
              <a:rPr lang="en-US" altLang="ko-KR" sz="2500" b="1" dirty="0" smtClean="0"/>
              <a:t>(</a:t>
            </a:r>
            <a:r>
              <a:rPr lang="ko-KR" altLang="en-US" sz="2500" b="1" dirty="0" smtClean="0"/>
              <a:t>인원수</a:t>
            </a:r>
            <a:r>
              <a:rPr lang="en-US" altLang="ko-KR" sz="2500" b="1" dirty="0" smtClean="0"/>
              <a:t>), </a:t>
            </a:r>
            <a:r>
              <a:rPr lang="ko-KR" altLang="en-US" sz="2500" b="1" dirty="0" err="1" smtClean="0"/>
              <a:t>생물량</a:t>
            </a:r>
            <a:r>
              <a:rPr lang="en-US" altLang="ko-KR" sz="2500" b="1" dirty="0" smtClean="0"/>
              <a:t>, </a:t>
            </a:r>
            <a:r>
              <a:rPr lang="ko-KR" altLang="en-US" sz="2500" b="1" dirty="0" smtClean="0"/>
              <a:t>에너지량을 나타내면 피라미드 모양으로 위로 갈수록 급격히 줄어든다</a:t>
            </a:r>
            <a:r>
              <a:rPr lang="en-US" altLang="ko-KR" sz="2500" b="1" dirty="0" smtClean="0"/>
              <a:t>.</a:t>
            </a:r>
            <a:endParaRPr lang="ko-KR" altLang="en-US" sz="2500" dirty="0" smtClean="0"/>
          </a:p>
          <a:p>
            <a:endParaRPr lang="ko-KR" altLang="en-US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298"/>
            <a:ext cx="78581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Grp="1"/>
          </p:cNvSpPr>
          <p:nvPr>
            <p:ph type="title"/>
          </p:nvPr>
        </p:nvSpPr>
        <p:spPr>
          <a:xfrm>
            <a:off x="395288" y="549275"/>
            <a:ext cx="4103687" cy="792163"/>
          </a:xfrm>
        </p:spPr>
        <p:txBody>
          <a:bodyPr/>
          <a:lstStyle/>
          <a:p>
            <a:pPr eaLnBrk="1" hangingPunct="1"/>
            <a:r>
              <a:rPr lang="ko-KR" altLang="en-US" sz="3600" smtClean="0">
                <a:latin typeface="HY강M" pitchFamily="18" charset="-127"/>
                <a:ea typeface="HY강M" pitchFamily="18" charset="-127"/>
              </a:rPr>
              <a:t>생지화학적 순환</a:t>
            </a:r>
          </a:p>
        </p:txBody>
      </p:sp>
      <p:sp>
        <p:nvSpPr>
          <p:cNvPr id="46082" name="부제목 3"/>
          <p:cNvSpPr>
            <a:spLocks noGrp="1"/>
          </p:cNvSpPr>
          <p:nvPr>
            <p:ph idx="1"/>
          </p:nvPr>
        </p:nvSpPr>
        <p:spPr>
          <a:xfrm>
            <a:off x="468313" y="1557338"/>
            <a:ext cx="8137525" cy="3600450"/>
          </a:xfrm>
        </p:spPr>
        <p:txBody>
          <a:bodyPr lIns="100584" anchor="b"/>
          <a:lstStyle/>
          <a:p>
            <a:pPr marL="0" indent="0" eaLnBrk="1" hangingPunct="1">
              <a:spcBef>
                <a:spcPct val="0"/>
              </a:spcBef>
              <a:buFontTx/>
              <a:buChar char="-"/>
            </a:pP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생태학과 지구 과학 분야에서 화학 원소나 분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 자가 지구의 </a:t>
            </a:r>
            <a:r>
              <a:rPr lang="ko-KR" altLang="en-US" sz="2800" dirty="0" err="1" smtClean="0">
                <a:latin typeface="HY나무B" pitchFamily="18" charset="-127"/>
                <a:ea typeface="HY나무B" pitchFamily="18" charset="-127"/>
              </a:rPr>
              <a:t>생물권과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800" dirty="0" err="1" smtClean="0">
                <a:latin typeface="HY나무B" pitchFamily="18" charset="-127"/>
                <a:ea typeface="HY나무B" pitchFamily="18" charset="-127"/>
              </a:rPr>
              <a:t>무생물권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sz="2800" dirty="0" err="1" smtClean="0">
                <a:latin typeface="HY나무B" pitchFamily="18" charset="-127"/>
                <a:ea typeface="HY나무B" pitchFamily="18" charset="-127"/>
              </a:rPr>
              <a:t>암권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대기권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,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 수권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)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을 통해 움직이는 현상</a:t>
            </a:r>
          </a:p>
          <a:p>
            <a:pPr marL="0" indent="0" eaLnBrk="1" hangingPunct="1">
              <a:spcBef>
                <a:spcPct val="0"/>
              </a:spcBef>
              <a:buFontTx/>
              <a:buChar char="-"/>
            </a:pPr>
            <a:endParaRPr lang="ko-KR" altLang="en-US" sz="28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ko-KR" sz="2800" dirty="0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25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Grp="1"/>
          </p:cNvSpPr>
          <p:nvPr>
            <p:ph type="title"/>
          </p:nvPr>
        </p:nvSpPr>
        <p:spPr>
          <a:xfrm>
            <a:off x="395288" y="333375"/>
            <a:ext cx="4248150" cy="792163"/>
          </a:xfrm>
        </p:spPr>
        <p:txBody>
          <a:bodyPr/>
          <a:lstStyle/>
          <a:p>
            <a:pPr eaLnBrk="1" hangingPunct="1"/>
            <a:r>
              <a:rPr lang="ko-KR" altLang="en-US" sz="3600" smtClean="0">
                <a:latin typeface="HY강M" pitchFamily="18" charset="-127"/>
                <a:ea typeface="HY강M" pitchFamily="18" charset="-127"/>
              </a:rPr>
              <a:t>생지화학적 순환</a:t>
            </a:r>
          </a:p>
        </p:txBody>
      </p:sp>
      <p:pic>
        <p:nvPicPr>
          <p:cNvPr id="47106" name="내용 개체 틀 3" descr="물의순환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142984"/>
            <a:ext cx="7572428" cy="4111433"/>
          </a:xfr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26</a:t>
            </a:fld>
            <a:endParaRPr lang="ko-KR" altLang="en-US"/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928662" y="5286388"/>
            <a:ext cx="741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30000"/>
              </a:lnSpc>
              <a:tabLst>
                <a:tab pos="8428038" algn="l"/>
              </a:tabLst>
            </a:pPr>
            <a:r>
              <a:rPr kumimoji="0" lang="ko-KR" altLang="en-US" sz="2000" b="1" dirty="0">
                <a:latin typeface="HY나무B" pitchFamily="18" charset="-127"/>
                <a:ea typeface="HY나무B" pitchFamily="18" charset="-127"/>
              </a:rPr>
              <a:t>지구상에 존재하는 물의총량은 변하지 않지만 존재형태와 </a:t>
            </a:r>
            <a:endParaRPr kumimoji="0" lang="en-US" altLang="ko-KR" sz="2000" b="1" dirty="0">
              <a:latin typeface="HY나무B" pitchFamily="18" charset="-127"/>
              <a:ea typeface="HY나무B" pitchFamily="18" charset="-127"/>
            </a:endParaRPr>
          </a:p>
          <a:p>
            <a:pPr marL="342900" indent="-342900" algn="ctr">
              <a:lnSpc>
                <a:spcPct val="130000"/>
              </a:lnSpc>
              <a:tabLst>
                <a:tab pos="8428038" algn="l"/>
              </a:tabLst>
            </a:pPr>
            <a:r>
              <a:rPr kumimoji="0" lang="ko-KR" altLang="en-US" sz="2000" b="1" dirty="0">
                <a:latin typeface="HY나무B" pitchFamily="18" charset="-127"/>
                <a:ea typeface="HY나무B" pitchFamily="18" charset="-127"/>
              </a:rPr>
              <a:t>그때 그때의 상황에 따라 엄청난 차이를 보이며 순환하고 있음</a:t>
            </a:r>
          </a:p>
          <a:p>
            <a:pPr marL="342900" indent="-342900">
              <a:tabLst>
                <a:tab pos="8428038" algn="l"/>
              </a:tabLst>
            </a:pPr>
            <a:endParaRPr kumimoji="0" lang="ko-KR" altLang="en-US" sz="20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제목 1"/>
          <p:cNvSpPr>
            <a:spLocks noGrp="1"/>
          </p:cNvSpPr>
          <p:nvPr>
            <p:ph type="title"/>
          </p:nvPr>
        </p:nvSpPr>
        <p:spPr>
          <a:xfrm>
            <a:off x="395288" y="0"/>
            <a:ext cx="5256212" cy="1223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600" dirty="0" smtClean="0">
                <a:latin typeface="HY강M" pitchFamily="18" charset="-127"/>
                <a:ea typeface="HY강M" pitchFamily="18" charset="-127"/>
                <a:sym typeface="Symbol" pitchFamily="18" charset="2"/>
              </a:rPr>
              <a:t>생지화학적 순환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  <a:sym typeface="Symbol" pitchFamily="18" charset="2"/>
              </a:rPr>
              <a:t/>
            </a:r>
            <a:br>
              <a:rPr lang="ko-KR" altLang="en-US" dirty="0" smtClean="0">
                <a:latin typeface="HY강M" pitchFamily="18" charset="-127"/>
                <a:ea typeface="HY강M" pitchFamily="18" charset="-127"/>
                <a:sym typeface="Symbol" pitchFamily="18" charset="2"/>
              </a:rPr>
            </a:br>
            <a:r>
              <a:rPr lang="ko-KR" altLang="en-US" dirty="0" smtClean="0">
                <a:latin typeface="HY강M" pitchFamily="18" charset="-127"/>
                <a:ea typeface="HY강M" pitchFamily="18" charset="-127"/>
                <a:sym typeface="Symbol" pitchFamily="18" charset="2"/>
              </a:rPr>
              <a:t>  </a:t>
            </a:r>
            <a:r>
              <a:rPr lang="ko-KR" altLang="en-US" sz="2800" dirty="0" smtClean="0">
                <a:latin typeface="HY강M" pitchFamily="18" charset="-127"/>
                <a:ea typeface="HY강M" pitchFamily="18" charset="-127"/>
                <a:sym typeface="Symbol" pitchFamily="18" charset="2"/>
              </a:rPr>
              <a:t>탄소 순환</a:t>
            </a:r>
            <a:r>
              <a:rPr lang="en-US" altLang="ko-KR" sz="2800" dirty="0" smtClean="0">
                <a:latin typeface="HY강M" pitchFamily="18" charset="-127"/>
                <a:ea typeface="HY강M" pitchFamily="18" charset="-127"/>
                <a:sym typeface="Symbol" pitchFamily="18" charset="2"/>
              </a:rPr>
              <a:t>(carbon cycle)</a:t>
            </a:r>
            <a:endParaRPr lang="ko-KR" altLang="en-US" sz="2800" dirty="0" smtClean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27</a:t>
            </a:fld>
            <a:endParaRPr lang="ko-KR" altLang="en-US"/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508028" y="5214950"/>
            <a:ext cx="8064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ko-KR" altLang="en-US" sz="2000" b="1" dirty="0">
                <a:latin typeface="HY나무B" pitchFamily="18" charset="-127"/>
                <a:ea typeface="HY나무B" pitchFamily="18" charset="-127"/>
              </a:rPr>
              <a:t>탄소는 이산화탄소와 유기분자 형태로 이동함</a:t>
            </a:r>
            <a:r>
              <a:rPr kumimoji="0" lang="en-US" altLang="ko-KR" sz="2000" b="1" dirty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>
              <a:buFont typeface="Arial" charset="0"/>
              <a:buChar char="•"/>
            </a:pPr>
            <a:endParaRPr kumimoji="0" lang="ko-KR" altLang="en-US" sz="2000" b="1" dirty="0">
              <a:latin typeface="HY나무B" pitchFamily="18" charset="-127"/>
              <a:ea typeface="HY나무B" pitchFamily="18" charset="-127"/>
            </a:endParaRPr>
          </a:p>
          <a:p>
            <a:pPr>
              <a:buFont typeface="Arial" charset="0"/>
              <a:buChar char="•"/>
            </a:pPr>
            <a:r>
              <a:rPr kumimoji="0" lang="ko-KR" altLang="en-US" sz="2000" b="1" dirty="0">
                <a:latin typeface="HY나무B" pitchFamily="18" charset="-127"/>
                <a:ea typeface="HY나무B" pitchFamily="18" charset="-127"/>
              </a:rPr>
              <a:t>유기분자 </a:t>
            </a:r>
            <a:r>
              <a:rPr kumimoji="0" lang="en-US" altLang="ko-KR" sz="2000" b="1" dirty="0">
                <a:latin typeface="HY나무B" pitchFamily="18" charset="-127"/>
                <a:ea typeface="HY나무B" pitchFamily="18" charset="-127"/>
              </a:rPr>
              <a:t>:</a:t>
            </a:r>
            <a:r>
              <a:rPr kumimoji="0" lang="ko-KR" altLang="en-US" sz="2000" b="1" dirty="0">
                <a:latin typeface="HY나무B" pitchFamily="18" charset="-127"/>
                <a:ea typeface="HY나무B" pitchFamily="18" charset="-127"/>
              </a:rPr>
              <a:t> 물질의 화학 구조식에 탄소가 들어간 모든 것을 </a:t>
            </a:r>
            <a:r>
              <a:rPr kumimoji="0" lang="ko-KR" altLang="en-US" sz="2000" b="1" dirty="0" smtClean="0">
                <a:latin typeface="HY나무B" pitchFamily="18" charset="-127"/>
                <a:ea typeface="HY나무B" pitchFamily="18" charset="-127"/>
              </a:rPr>
              <a:t>유기분자 </a:t>
            </a:r>
            <a:endParaRPr kumimoji="0" lang="en-US" altLang="ko-KR" sz="2000" b="1" dirty="0" smtClean="0">
              <a:latin typeface="HY나무B" pitchFamily="18" charset="-127"/>
              <a:ea typeface="HY나무B" pitchFamily="18" charset="-127"/>
            </a:endParaRPr>
          </a:p>
          <a:p>
            <a:r>
              <a:rPr kumimoji="0" lang="en-US" altLang="ko-KR" sz="2000" b="1" dirty="0" smtClean="0">
                <a:latin typeface="HY나무B" pitchFamily="18" charset="-127"/>
                <a:ea typeface="HY나무B" pitchFamily="18" charset="-127"/>
              </a:rPr>
              <a:t>                 </a:t>
            </a:r>
            <a:r>
              <a:rPr kumimoji="0" lang="ko-KR" altLang="en-US" sz="2000" b="1" dirty="0" smtClean="0">
                <a:latin typeface="HY나무B" pitchFamily="18" charset="-127"/>
                <a:ea typeface="HY나무B" pitchFamily="18" charset="-127"/>
              </a:rPr>
              <a:t>라 고 </a:t>
            </a:r>
            <a:r>
              <a:rPr kumimoji="0" lang="ko-KR" altLang="en-US" sz="2000" b="1" dirty="0">
                <a:latin typeface="HY나무B" pitchFamily="18" charset="-127"/>
                <a:ea typeface="HY나무B" pitchFamily="18" charset="-127"/>
              </a:rPr>
              <a:t>함</a:t>
            </a:r>
            <a:r>
              <a:rPr kumimoji="0" lang="en-US" altLang="ko-KR" sz="2000" b="1" dirty="0" smtClean="0">
                <a:latin typeface="HY나무B" pitchFamily="18" charset="-127"/>
                <a:ea typeface="HY나무B" pitchFamily="18" charset="-127"/>
              </a:rPr>
              <a:t>.</a:t>
            </a:r>
            <a:endParaRPr kumimoji="0" lang="ko-KR" altLang="en-US" sz="2000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357298"/>
            <a:ext cx="7929618" cy="380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제목 1"/>
          <p:cNvSpPr>
            <a:spLocks noGrp="1"/>
          </p:cNvSpPr>
          <p:nvPr>
            <p:ph type="title"/>
          </p:nvPr>
        </p:nvSpPr>
        <p:spPr>
          <a:xfrm>
            <a:off x="468312" y="188913"/>
            <a:ext cx="4211637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600" dirty="0" smtClean="0">
                <a:latin typeface="HY강M" pitchFamily="18" charset="-127"/>
                <a:ea typeface="HY강M" pitchFamily="18" charset="-127"/>
                <a:sym typeface="Symbol" pitchFamily="18" charset="2"/>
              </a:rPr>
              <a:t>생지화학적 순환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  <a:sym typeface="Symbol" pitchFamily="18" charset="2"/>
              </a:rPr>
              <a:t/>
            </a:r>
            <a:br>
              <a:rPr lang="ko-KR" altLang="en-US" dirty="0" smtClean="0">
                <a:latin typeface="HY강M" pitchFamily="18" charset="-127"/>
                <a:ea typeface="HY강M" pitchFamily="18" charset="-127"/>
                <a:sym typeface="Symbol" pitchFamily="18" charset="2"/>
              </a:rPr>
            </a:br>
            <a:r>
              <a:rPr lang="ko-KR" altLang="en-US" sz="2800" dirty="0" smtClean="0">
                <a:latin typeface="HY강M" pitchFamily="18" charset="-127"/>
                <a:ea typeface="HY강M" pitchFamily="18" charset="-127"/>
                <a:sym typeface="Symbol" pitchFamily="18" charset="2"/>
              </a:rPr>
              <a:t>   질소 순환</a:t>
            </a:r>
            <a:r>
              <a:rPr lang="en-US" altLang="ko-KR" sz="2800" dirty="0" smtClean="0">
                <a:latin typeface="HY강M" pitchFamily="18" charset="-127"/>
                <a:ea typeface="HY강M" pitchFamily="18" charset="-127"/>
                <a:sym typeface="Symbol" pitchFamily="18" charset="2"/>
              </a:rPr>
              <a:t>(nitrogen cycle)</a:t>
            </a:r>
            <a:endParaRPr lang="ko-KR" altLang="en-US" sz="2800" dirty="0" smtClean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28</a:t>
            </a:fld>
            <a:endParaRPr lang="ko-KR" altLang="en-US"/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971550" y="5445125"/>
            <a:ext cx="741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ko-KR" altLang="en-US">
              <a:latin typeface="Corbe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792961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제목 1"/>
          <p:cNvSpPr>
            <a:spLocks noGrp="1"/>
          </p:cNvSpPr>
          <p:nvPr>
            <p:ph type="title"/>
          </p:nvPr>
        </p:nvSpPr>
        <p:spPr>
          <a:xfrm>
            <a:off x="395288" y="0"/>
            <a:ext cx="6121400" cy="1052513"/>
          </a:xfrm>
        </p:spPr>
        <p:txBody>
          <a:bodyPr/>
          <a:lstStyle/>
          <a:p>
            <a:pPr eaLnBrk="1" hangingPunct="1"/>
            <a:r>
              <a:rPr lang="ko-KR" altLang="en-US" sz="3600" smtClean="0">
                <a:latin typeface="HY강M" pitchFamily="18" charset="-127"/>
                <a:ea typeface="HY강M" pitchFamily="18" charset="-127"/>
                <a:sym typeface="Symbol" pitchFamily="18" charset="2"/>
              </a:rPr>
              <a:t>생지화학적 순환</a:t>
            </a:r>
            <a:r>
              <a:rPr lang="ko-KR" altLang="en-US" smtClean="0">
                <a:latin typeface="HY강M" pitchFamily="18" charset="-127"/>
                <a:ea typeface="HY강M" pitchFamily="18" charset="-127"/>
                <a:sym typeface="Symbol" pitchFamily="18" charset="2"/>
              </a:rPr>
              <a:t/>
            </a:r>
            <a:br>
              <a:rPr lang="ko-KR" altLang="en-US" smtClean="0">
                <a:latin typeface="HY강M" pitchFamily="18" charset="-127"/>
                <a:ea typeface="HY강M" pitchFamily="18" charset="-127"/>
                <a:sym typeface="Symbol" pitchFamily="18" charset="2"/>
              </a:rPr>
            </a:br>
            <a:r>
              <a:rPr lang="ko-KR" altLang="en-US" sz="2400" smtClean="0">
                <a:latin typeface="HY강M" pitchFamily="18" charset="-127"/>
                <a:ea typeface="HY강M" pitchFamily="18" charset="-127"/>
                <a:sym typeface="Symbol" pitchFamily="18" charset="2"/>
              </a:rPr>
              <a:t>    인 순환</a:t>
            </a:r>
            <a:r>
              <a:rPr lang="en-US" altLang="ko-KR" sz="2400" smtClean="0">
                <a:latin typeface="HY강M" pitchFamily="18" charset="-127"/>
                <a:ea typeface="HY강M" pitchFamily="18" charset="-127"/>
                <a:sym typeface="Symbol" pitchFamily="18" charset="2"/>
              </a:rPr>
              <a:t>(carbon cycle)</a:t>
            </a:r>
            <a:endParaRPr lang="ko-KR" altLang="en-US" sz="2400" smtClean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29</a:t>
            </a:fld>
            <a:endParaRPr lang="ko-KR" altLang="en-US"/>
          </a:p>
        </p:txBody>
      </p:sp>
      <p:pic>
        <p:nvPicPr>
          <p:cNvPr id="7" name="Picture 2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5"/>
            <a:ext cx="6696744" cy="5328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539750" y="404813"/>
            <a:ext cx="4103688" cy="720725"/>
          </a:xfrm>
        </p:spPr>
        <p:txBody>
          <a:bodyPr/>
          <a:lstStyle/>
          <a:p>
            <a:pPr eaLnBrk="1" hangingPunct="1"/>
            <a:r>
              <a:rPr lang="ko-KR" altLang="en-US" sz="3600" dirty="0" smtClean="0">
                <a:latin typeface="HY강M" pitchFamily="18" charset="-127"/>
                <a:ea typeface="HY강M" pitchFamily="18" charset="-127"/>
              </a:rPr>
              <a:t>생물군집의 개관</a:t>
            </a:r>
          </a:p>
        </p:txBody>
      </p:sp>
      <p:sp>
        <p:nvSpPr>
          <p:cNvPr id="15362" name="Rectangle 4"/>
          <p:cNvSpPr>
            <a:spLocks noGrp="1"/>
          </p:cNvSpPr>
          <p:nvPr>
            <p:ph sz="half" idx="1"/>
          </p:nvPr>
        </p:nvSpPr>
        <p:spPr>
          <a:xfrm>
            <a:off x="611188" y="1341439"/>
            <a:ext cx="3959225" cy="458789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ko-KR" altLang="en-US" sz="2400" b="1" dirty="0" smtClean="0">
                <a:latin typeface="HY나무B" pitchFamily="18" charset="-127"/>
                <a:ea typeface="HY나무B" pitchFamily="18" charset="-127"/>
              </a:rPr>
              <a:t>군집구조와 생물 다양성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 b="1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400" b="1" dirty="0" smtClean="0">
                <a:solidFill>
                  <a:schemeClr val="tx2"/>
                </a:solidFill>
                <a:latin typeface="HY나무B" pitchFamily="18" charset="-127"/>
                <a:ea typeface="HY나무B" pitchFamily="18" charset="-127"/>
              </a:rPr>
              <a:t>(community structure &amp; biodiversity)</a:t>
            </a:r>
          </a:p>
          <a:p>
            <a:pPr eaLnBrk="1" hangingPunct="1">
              <a:buFontTx/>
              <a:buNone/>
            </a:pP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-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군집 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(community) :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생물군계 안에서 동일한 집단으로 구성되어 있고 상호 작용을 하는 식물과 동물의 집합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. 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200" dirty="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-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생물군집 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: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어느 특정지역 또는 특정한 물리적 서식지에 있어서 상호작용에 의해 생활하고 있는 생물의 집단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.</a:t>
            </a:r>
            <a:endParaRPr lang="en-US" altLang="ko-KR" sz="1800" dirty="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ko-KR" altLang="en-US" sz="1800" dirty="0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56E44-DC09-47A8-8B7A-B3A43CBC5231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  <p:pic>
        <p:nvPicPr>
          <p:cNvPr id="57346" name="Picture 2" descr="http://c.ask.nate.com/imgs/knsi.php/459224/1/dry-term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00174"/>
            <a:ext cx="3929090" cy="35004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>
          <a:xfrm>
            <a:off x="395288" y="549275"/>
            <a:ext cx="6264275" cy="792163"/>
          </a:xfrm>
        </p:spPr>
        <p:txBody>
          <a:bodyPr/>
          <a:lstStyle/>
          <a:p>
            <a:pPr eaLnBrk="1" hangingPunct="1"/>
            <a:r>
              <a:rPr lang="ko-KR" altLang="en-US" sz="3600" smtClean="0">
                <a:latin typeface="HY강M" pitchFamily="18" charset="-127"/>
                <a:ea typeface="HY강M" pitchFamily="18" charset="-127"/>
              </a:rPr>
              <a:t>먹이그물과 화학물질의 농축</a:t>
            </a:r>
          </a:p>
        </p:txBody>
      </p:sp>
      <p:pic>
        <p:nvPicPr>
          <p:cNvPr id="51206" name="그림 3" descr="먹이사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571744"/>
            <a:ext cx="8286808" cy="3929090"/>
          </a:xfrm>
          <a:noFill/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30</a:t>
            </a:fld>
            <a:endParaRPr lang="ko-KR" altLang="en-US"/>
          </a:p>
        </p:txBody>
      </p:sp>
      <p:sp>
        <p:nvSpPr>
          <p:cNvPr id="51202" name="Rectangle 3"/>
          <p:cNvSpPr>
            <a:spLocks noGrp="1"/>
          </p:cNvSpPr>
          <p:nvPr>
            <p:ph type="body" idx="4294967295"/>
          </p:nvPr>
        </p:nvSpPr>
        <p:spPr>
          <a:xfrm>
            <a:off x="214282" y="1285860"/>
            <a:ext cx="8501093" cy="92869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ko-KR" altLang="en-US" sz="3200" dirty="0" smtClean="0">
                <a:ea typeface="HY나무B" pitchFamily="18" charset="-127"/>
              </a:rPr>
              <a:t>먹이그물 </a:t>
            </a:r>
            <a:r>
              <a:rPr lang="en-US" altLang="ko-KR" sz="3200" dirty="0" smtClean="0">
                <a:ea typeface="HY나무B" pitchFamily="18" charset="-127"/>
              </a:rPr>
              <a:t>:</a:t>
            </a:r>
            <a:r>
              <a:rPr lang="en-US" altLang="ko-KR" sz="1900" dirty="0" smtClean="0">
                <a:ea typeface="HY나무B" pitchFamily="18" charset="-127"/>
              </a:rPr>
              <a:t>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생태계를 구성하는 각각의 생물은 먹이연쇄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                     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에 의해 서로 맺어지고 있음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>
          <a:xfrm>
            <a:off x="395288" y="476250"/>
            <a:ext cx="6121400" cy="792163"/>
          </a:xfrm>
        </p:spPr>
        <p:txBody>
          <a:bodyPr/>
          <a:lstStyle/>
          <a:p>
            <a:pPr eaLnBrk="1" hangingPunct="1"/>
            <a:r>
              <a:rPr lang="ko-KR" altLang="en-US" sz="3600" smtClean="0">
                <a:latin typeface="HY강M" pitchFamily="18" charset="-127"/>
                <a:ea typeface="HY강M" pitchFamily="18" charset="-127"/>
              </a:rPr>
              <a:t>먹이그물과 화학물질의 농축</a:t>
            </a:r>
          </a:p>
        </p:txBody>
      </p:sp>
      <p:sp>
        <p:nvSpPr>
          <p:cNvPr id="52226" name="Rectangle 3"/>
          <p:cNvSpPr>
            <a:spLocks noGrp="1"/>
          </p:cNvSpPr>
          <p:nvPr>
            <p:ph idx="1"/>
          </p:nvPr>
        </p:nvSpPr>
        <p:spPr>
          <a:xfrm>
            <a:off x="468313" y="1484313"/>
            <a:ext cx="8675687" cy="5111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ko-KR" altLang="en-US" b="1" dirty="0" smtClean="0">
                <a:latin typeface="HY나무B" pitchFamily="18" charset="-127"/>
                <a:ea typeface="HY나무B" pitchFamily="18" charset="-127"/>
              </a:rPr>
              <a:t>◆생물 농축이란</a:t>
            </a:r>
            <a:r>
              <a:rPr lang="en-US" altLang="ko-KR" b="1" dirty="0" smtClean="0">
                <a:latin typeface="HY나무B" pitchFamily="18" charset="-127"/>
                <a:ea typeface="HY나무B" pitchFamily="18" charset="-127"/>
              </a:rPr>
              <a:t>?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   </a:t>
            </a:r>
            <a:r>
              <a:rPr lang="en-US" altLang="ko-KR" sz="2600" dirty="0" smtClean="0">
                <a:latin typeface="HY나무B" pitchFamily="18" charset="-127"/>
                <a:ea typeface="HY나무B" pitchFamily="18" charset="-127"/>
              </a:rPr>
              <a:t>- </a:t>
            </a:r>
            <a:r>
              <a:rPr lang="ko-KR" altLang="en-US" sz="2600" dirty="0" smtClean="0">
                <a:latin typeface="HY나무B" pitchFamily="18" charset="-127"/>
                <a:ea typeface="HY나무B" pitchFamily="18" charset="-127"/>
              </a:rPr>
              <a:t>유기 </a:t>
            </a:r>
            <a:r>
              <a:rPr lang="ko-KR" altLang="en-US" sz="2600" dirty="0" err="1" smtClean="0">
                <a:latin typeface="HY나무B" pitchFamily="18" charset="-127"/>
                <a:ea typeface="HY나무B" pitchFamily="18" charset="-127"/>
              </a:rPr>
              <a:t>오염물을</a:t>
            </a:r>
            <a:r>
              <a:rPr lang="ko-KR" altLang="en-US" sz="2600" dirty="0" smtClean="0">
                <a:latin typeface="HY나무B" pitchFamily="18" charset="-127"/>
                <a:ea typeface="HY나무B" pitchFamily="18" charset="-127"/>
              </a:rPr>
              <a:t> 비롯한 중금속 등이 물이나 먹이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600" dirty="0" smtClean="0">
                <a:latin typeface="HY나무B" pitchFamily="18" charset="-127"/>
                <a:ea typeface="HY나무B" pitchFamily="18" charset="-127"/>
              </a:rPr>
              <a:t>      </a:t>
            </a:r>
            <a:r>
              <a:rPr lang="ko-KR" altLang="en-US" sz="2600" dirty="0" err="1" smtClean="0">
                <a:latin typeface="HY나무B" pitchFamily="18" charset="-127"/>
                <a:ea typeface="HY나무B" pitchFamily="18" charset="-127"/>
              </a:rPr>
              <a:t>를</a:t>
            </a:r>
            <a:r>
              <a:rPr lang="ko-KR" altLang="en-US" sz="2600" dirty="0" smtClean="0">
                <a:latin typeface="HY나무B" pitchFamily="18" charset="-127"/>
                <a:ea typeface="HY나무B" pitchFamily="18" charset="-127"/>
              </a:rPr>
              <a:t> 통하여 생물체내로 유입된 후 분해되지 않고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600" dirty="0" smtClean="0">
                <a:latin typeface="HY나무B" pitchFamily="18" charset="-127"/>
                <a:ea typeface="HY나무B" pitchFamily="18" charset="-127"/>
              </a:rPr>
              <a:t>      잔류되는 현상</a:t>
            </a:r>
            <a:r>
              <a:rPr lang="en-US" altLang="ko-KR" sz="2600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sz="2600" dirty="0" smtClean="0">
                <a:latin typeface="HY나무B" pitchFamily="18" charset="-127"/>
                <a:ea typeface="HY나무B" pitchFamily="18" charset="-127"/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en-US" altLang="ko-KR" sz="2600" dirty="0" smtClean="0">
                <a:latin typeface="HY나무B" pitchFamily="18" charset="-127"/>
                <a:ea typeface="HY나무B" pitchFamily="18" charset="-127"/>
              </a:rPr>
              <a:t>    </a:t>
            </a:r>
          </a:p>
          <a:p>
            <a:pPr>
              <a:buFont typeface="Wingdings" pitchFamily="2" charset="2"/>
              <a:buNone/>
            </a:pP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31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>
          <a:xfrm>
            <a:off x="395288" y="476250"/>
            <a:ext cx="6624637" cy="720725"/>
          </a:xfrm>
        </p:spPr>
        <p:txBody>
          <a:bodyPr/>
          <a:lstStyle/>
          <a:p>
            <a:pPr eaLnBrk="1" hangingPunct="1"/>
            <a:r>
              <a:rPr lang="ko-KR" altLang="en-US" sz="3600" b="1" smtClean="0">
                <a:latin typeface="HY강M" pitchFamily="18" charset="-127"/>
                <a:ea typeface="HY강M" pitchFamily="18" charset="-127"/>
              </a:rPr>
              <a:t>먹이그물과 </a:t>
            </a:r>
            <a:r>
              <a:rPr lang="ko-KR" altLang="en-US" sz="3600" smtClean="0">
                <a:latin typeface="HY강M" pitchFamily="18" charset="-127"/>
                <a:ea typeface="HY강M" pitchFamily="18" charset="-127"/>
              </a:rPr>
              <a:t>화학물질의</a:t>
            </a:r>
            <a:r>
              <a:rPr lang="ko-KR" altLang="en-US" sz="3600" b="1" smtClean="0">
                <a:latin typeface="HY강M" pitchFamily="18" charset="-127"/>
                <a:ea typeface="HY강M" pitchFamily="18" charset="-127"/>
              </a:rPr>
              <a:t> 농축</a:t>
            </a:r>
          </a:p>
        </p:txBody>
      </p:sp>
      <p:pic>
        <p:nvPicPr>
          <p:cNvPr id="54276" name="그림 3" descr="%C1%A6%B8%F1_%BE%F8%C0%BD_vqkrdmsdudv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285860"/>
            <a:ext cx="7929618" cy="5214974"/>
          </a:xfrm>
          <a:noFill/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32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>
          <a:xfrm>
            <a:off x="323850" y="404813"/>
            <a:ext cx="6048375" cy="720725"/>
          </a:xfrm>
        </p:spPr>
        <p:txBody>
          <a:bodyPr/>
          <a:lstStyle/>
          <a:p>
            <a:pPr eaLnBrk="1" hangingPunct="1"/>
            <a:r>
              <a:rPr lang="ko-KR" altLang="en-US" sz="3600" smtClean="0">
                <a:latin typeface="HY강M" pitchFamily="18" charset="-127"/>
                <a:ea typeface="HY강M" pitchFamily="18" charset="-127"/>
              </a:rPr>
              <a:t>먹이그물과 화학물질의 농축</a:t>
            </a:r>
          </a:p>
        </p:txBody>
      </p:sp>
      <p:sp>
        <p:nvSpPr>
          <p:cNvPr id="53250" name="Rectangle 3"/>
          <p:cNvSpPr>
            <a:spLocks noGrp="1"/>
          </p:cNvSpPr>
          <p:nvPr>
            <p:ph idx="1"/>
          </p:nvPr>
        </p:nvSpPr>
        <p:spPr>
          <a:xfrm>
            <a:off x="395288" y="1268413"/>
            <a:ext cx="3744912" cy="51133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ko-KR" altLang="en-US" sz="2600" b="1" dirty="0" smtClean="0">
                <a:latin typeface="HY나무B" pitchFamily="18" charset="-127"/>
                <a:ea typeface="HY나무B" pitchFamily="18" charset="-127"/>
              </a:rPr>
              <a:t>◆생물 농축을 </a:t>
            </a:r>
            <a:endParaRPr lang="en-US" altLang="ko-KR" sz="2600" b="1" dirty="0" smtClean="0">
              <a:latin typeface="HY나무B" pitchFamily="18" charset="-127"/>
              <a:ea typeface="HY나무B" pitchFamily="18" charset="-127"/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ko-KR" altLang="en-US" sz="2600" b="1" dirty="0" smtClean="0">
                <a:latin typeface="HY나무B" pitchFamily="18" charset="-127"/>
                <a:ea typeface="HY나무B" pitchFamily="18" charset="-127"/>
              </a:rPr>
              <a:t>일으키는 물질</a:t>
            </a:r>
          </a:p>
          <a:p>
            <a:pPr>
              <a:buFont typeface="Wingdings" pitchFamily="2" charset="2"/>
              <a:buNone/>
            </a:pP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1.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수은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(Hg)</a:t>
            </a:r>
          </a:p>
          <a:p>
            <a:pPr>
              <a:buFont typeface="Wingdings" pitchFamily="2" charset="2"/>
              <a:buNone/>
            </a:pP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    금의 제련 과정과 전기 기구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온도계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건전지 등의 제조 과정에서 배출된다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2.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납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(</a:t>
            </a:r>
            <a:r>
              <a:rPr lang="en-US" altLang="ko-KR" sz="2400" dirty="0" err="1" smtClean="0">
                <a:latin typeface="HY나무B" pitchFamily="18" charset="-127"/>
                <a:ea typeface="HY나무B" pitchFamily="18" charset="-127"/>
              </a:rPr>
              <a:t>Pb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    공장의 폐수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자동차의 배기 가스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전지의 제조 과정 들에서 배출된다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ko-KR" altLang="en-US" sz="2200" dirty="0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33</a:t>
            </a:fld>
            <a:endParaRPr lang="ko-KR" altLang="en-US"/>
          </a:p>
        </p:txBody>
      </p:sp>
      <p:pic>
        <p:nvPicPr>
          <p:cNvPr id="53256" name="Picture 8" descr="b0051932_9235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142984"/>
            <a:ext cx="4503766" cy="2456463"/>
          </a:xfrm>
          <a:prstGeom prst="rect">
            <a:avLst/>
          </a:prstGeom>
          <a:noFill/>
        </p:spPr>
      </p:pic>
      <p:pic>
        <p:nvPicPr>
          <p:cNvPr id="53258" name="Picture 10" descr="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9" y="3714752"/>
            <a:ext cx="4503765" cy="2661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6119812" cy="720725"/>
          </a:xfrm>
        </p:spPr>
        <p:txBody>
          <a:bodyPr/>
          <a:lstStyle/>
          <a:p>
            <a:pPr eaLnBrk="1" hangingPunct="1"/>
            <a:r>
              <a:rPr lang="ko-KR" altLang="en-US" sz="3600" smtClean="0">
                <a:latin typeface="HY강M" pitchFamily="18" charset="-127"/>
                <a:ea typeface="HY강M" pitchFamily="18" charset="-127"/>
              </a:rPr>
              <a:t>먹이그물과 화학물질의 농축</a:t>
            </a:r>
          </a:p>
        </p:txBody>
      </p:sp>
      <p:pic>
        <p:nvPicPr>
          <p:cNvPr id="55307" name="Picture 11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1000108"/>
            <a:ext cx="5929322" cy="5857892"/>
          </a:xfrm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34</a:t>
            </a:fld>
            <a:endParaRPr lang="ko-KR" altLang="en-US"/>
          </a:p>
        </p:txBody>
      </p:sp>
      <p:sp>
        <p:nvSpPr>
          <p:cNvPr id="55298" name="Rectangle 3"/>
          <p:cNvSpPr>
            <a:spLocks noGrp="1"/>
          </p:cNvSpPr>
          <p:nvPr>
            <p:ph type="body" idx="4294967295"/>
          </p:nvPr>
        </p:nvSpPr>
        <p:spPr>
          <a:xfrm>
            <a:off x="187319" y="1214422"/>
            <a:ext cx="3527425" cy="55895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3.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카드뮴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(</a:t>
            </a:r>
            <a:r>
              <a:rPr lang="en-US" altLang="ko-KR" sz="2800" dirty="0" err="1" smtClean="0">
                <a:latin typeface="HY나무B" pitchFamily="18" charset="-127"/>
                <a:ea typeface="HY나무B" pitchFamily="18" charset="-127"/>
              </a:rPr>
              <a:t>Cd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비료나 제초제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아연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광산이나 제련소 등에서 배출된다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4.DDT</a:t>
            </a:r>
          </a:p>
          <a:p>
            <a:pPr>
              <a:buFont typeface="Wingdings" pitchFamily="2" charset="2"/>
              <a:buNone/>
            </a:pP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살충제로 사용되었던 농약의 일종이다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altLang="ko-KR" sz="2600" dirty="0" smtClean="0">
                <a:latin typeface="HY나무B" pitchFamily="18" charset="-127"/>
                <a:ea typeface="HY나무B" pitchFamily="18" charset="-127"/>
              </a:rPr>
              <a:t>5.PCB</a:t>
            </a:r>
          </a:p>
          <a:p>
            <a:pPr>
              <a:buFont typeface="Wingdings" pitchFamily="2" charset="2"/>
              <a:buNone/>
            </a:pP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합성 수지에 들어 있으며 가전 제품의 절연유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열 교환기의 열 교환 매체 등에 사용된다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en-US" altLang="ko-KR" sz="22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Font typeface="Wingdings" pitchFamily="2" charset="2"/>
              <a:buNone/>
            </a:pPr>
            <a:endParaRPr lang="ko-KR" altLang="en-US" sz="2400" dirty="0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872" tIns="0" rIns="0" bIns="0" anchor="ctr">
            <a:spAutoFit/>
          </a:bodyPr>
          <a:lstStyle/>
          <a:p>
            <a:pPr eaLnBrk="0" hangingPunct="0"/>
            <a:endParaRPr lang="ko-KR" alt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872" tIns="0" rIns="0" bIns="0" anchor="ctr">
            <a:spAutoFit/>
          </a:bodyPr>
          <a:lstStyle/>
          <a:p>
            <a:pPr eaLnBrk="0" hangingPunct="0"/>
            <a:endParaRPr lang="ko-KR" altLang="en-US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872" tIns="0" rIns="0" bIns="0" anchor="ctr">
            <a:spAutoFit/>
          </a:bodyPr>
          <a:lstStyle/>
          <a:p>
            <a:pPr eaLnBrk="0" hangingPunct="0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>
          <a:xfrm>
            <a:off x="395288" y="476250"/>
            <a:ext cx="6192837" cy="720725"/>
          </a:xfrm>
        </p:spPr>
        <p:txBody>
          <a:bodyPr/>
          <a:lstStyle/>
          <a:p>
            <a:pPr eaLnBrk="1" hangingPunct="1"/>
            <a:r>
              <a:rPr lang="ko-KR" altLang="en-US" sz="3600" dirty="0" smtClean="0">
                <a:latin typeface="HY강M" pitchFamily="18" charset="-127"/>
                <a:ea typeface="HY강M" pitchFamily="18" charset="-127"/>
              </a:rPr>
              <a:t>먹이그물과 화학물질의 농축</a:t>
            </a:r>
          </a:p>
        </p:txBody>
      </p:sp>
      <p:pic>
        <p:nvPicPr>
          <p:cNvPr id="57350" name="그림 1" descr="b9a7758bd1081fd1cc2248c61c8d034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214422"/>
            <a:ext cx="3929090" cy="5072098"/>
          </a:xfrm>
          <a:noFill/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35</a:t>
            </a:fld>
            <a:endParaRPr lang="ko-KR" altLang="en-US"/>
          </a:p>
        </p:txBody>
      </p:sp>
      <p:pic>
        <p:nvPicPr>
          <p:cNvPr id="7" name="그림 1" descr="imagesCA4C47J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92638" y="1214438"/>
            <a:ext cx="4462462" cy="50720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>
          <a:xfrm>
            <a:off x="323850" y="404813"/>
            <a:ext cx="6911975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mtClean="0">
                <a:latin typeface="HY강M" pitchFamily="18" charset="-127"/>
                <a:ea typeface="HY강M" pitchFamily="18" charset="-127"/>
              </a:rPr>
              <a:t>먹이그물과 화학물질의 농축</a:t>
            </a:r>
          </a:p>
        </p:txBody>
      </p:sp>
      <p:sp>
        <p:nvSpPr>
          <p:cNvPr id="59394" name="Rectangle 3"/>
          <p:cNvSpPr>
            <a:spLocks noGrp="1"/>
          </p:cNvSpPr>
          <p:nvPr>
            <p:ph idx="1"/>
          </p:nvPr>
        </p:nvSpPr>
        <p:spPr>
          <a:xfrm>
            <a:off x="250825" y="1412875"/>
            <a:ext cx="8250265" cy="4572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ko-KR" altLang="en-US" dirty="0" smtClean="0"/>
              <a:t>◆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생물 농축 피해에 대한 대책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   (1)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농약의 사용을 억제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   (2)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공장 폐수의 처리 시설을 확충하고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분해되지 않는 물질의 생태계 유입을 방</a:t>
            </a:r>
            <a:r>
              <a:rPr lang="ko-KR" altLang="en-US" sz="2400" dirty="0">
                <a:latin typeface="HY나무B" pitchFamily="18" charset="-127"/>
                <a:ea typeface="HY나무B" pitchFamily="18" charset="-127"/>
              </a:rPr>
              <a:t>지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   (3)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수은 전지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수은 온도계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수은형광등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납 축전지 등은 분리 수거하여 처리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  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36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3071834" cy="785818"/>
          </a:xfrm>
        </p:spPr>
        <p:txBody>
          <a:bodyPr/>
          <a:lstStyle/>
          <a:p>
            <a:r>
              <a:rPr lang="ko-KR" altLang="en-US" sz="3600" dirty="0" smtClean="0">
                <a:latin typeface="HY강M"/>
              </a:rPr>
              <a:t>생태계의 예</a:t>
            </a:r>
            <a:endParaRPr lang="ko-KR" altLang="en-US" sz="3600" dirty="0">
              <a:latin typeface="HY강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57158" y="1428736"/>
            <a:ext cx="4143404" cy="4857784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>
                <a:latin typeface="HY나무B"/>
              </a:rPr>
              <a:t>◆해양 생태계</a:t>
            </a:r>
            <a:endParaRPr lang="en-US" altLang="ko-KR" dirty="0" smtClean="0">
              <a:latin typeface="HY나무B"/>
            </a:endParaRPr>
          </a:p>
          <a:p>
            <a:pPr>
              <a:buNone/>
            </a:pPr>
            <a:r>
              <a:rPr lang="ko-KR" altLang="en-US" sz="2400" b="1" dirty="0" smtClean="0">
                <a:latin typeface="HY나무B"/>
              </a:rPr>
              <a:t>  </a:t>
            </a:r>
            <a:r>
              <a:rPr lang="en-US" altLang="ko-KR" sz="2400" b="1" dirty="0" smtClean="0">
                <a:latin typeface="HY나무B"/>
              </a:rPr>
              <a:t>- </a:t>
            </a:r>
            <a:r>
              <a:rPr lang="ko-KR" altLang="en-US" sz="2400" b="1" dirty="0" smtClean="0">
                <a:latin typeface="HY나무B"/>
              </a:rPr>
              <a:t>식물성 플랑크톤 매해 </a:t>
            </a:r>
            <a:r>
              <a:rPr lang="en-US" altLang="ko-KR" sz="2400" b="1" dirty="0" smtClean="0">
                <a:latin typeface="HY나무B"/>
              </a:rPr>
              <a:t>1%</a:t>
            </a:r>
            <a:r>
              <a:rPr lang="ko-KR" altLang="en-US" sz="2400" b="1" dirty="0" smtClean="0">
                <a:latin typeface="HY나무B"/>
              </a:rPr>
              <a:t>씩↓</a:t>
            </a:r>
            <a:r>
              <a:rPr lang="en-US" altLang="ko-KR" sz="2400" b="1" dirty="0" smtClean="0">
                <a:latin typeface="HY나무B"/>
              </a:rPr>
              <a:t>, </a:t>
            </a:r>
            <a:r>
              <a:rPr lang="ko-KR" altLang="en-US" sz="2400" b="1" dirty="0" smtClean="0">
                <a:latin typeface="HY나무B"/>
              </a:rPr>
              <a:t>해양 </a:t>
            </a:r>
            <a:r>
              <a:rPr lang="ko-KR" altLang="en-US" sz="2400" b="1" dirty="0" smtClean="0">
                <a:latin typeface="HY나무B"/>
              </a:rPr>
              <a:t>생태계  파괴 </a:t>
            </a:r>
            <a:r>
              <a:rPr lang="ko-KR" altLang="en-US" sz="2400" b="1" dirty="0" smtClean="0">
                <a:latin typeface="HY나무B"/>
              </a:rPr>
              <a:t>심각</a:t>
            </a:r>
            <a:endParaRPr lang="en-US" altLang="ko-KR" sz="2400" b="1" dirty="0" smtClean="0">
              <a:latin typeface="HY나무B"/>
            </a:endParaRPr>
          </a:p>
          <a:p>
            <a:pPr>
              <a:buNone/>
            </a:pPr>
            <a:r>
              <a:rPr lang="ko-KR" altLang="en-US" sz="2400" dirty="0" smtClean="0"/>
              <a:t>    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>
                <a:latin typeface="HY나무B"/>
              </a:rPr>
              <a:t>  - </a:t>
            </a:r>
            <a:r>
              <a:rPr lang="ko-KR" altLang="en-US" sz="2400" dirty="0" smtClean="0">
                <a:latin typeface="HY나무B"/>
              </a:rPr>
              <a:t>지구온난화로 바다가 따뜻해지면 해수면에 </a:t>
            </a:r>
            <a:r>
              <a:rPr lang="en-US" altLang="ko-KR" sz="2400" dirty="0" smtClean="0">
                <a:latin typeface="HY나무B"/>
              </a:rPr>
              <a:t>'</a:t>
            </a:r>
            <a:r>
              <a:rPr lang="ko-KR" altLang="en-US" sz="2400" dirty="0" err="1" smtClean="0">
                <a:latin typeface="HY나무B"/>
              </a:rPr>
              <a:t>데드</a:t>
            </a:r>
            <a:r>
              <a:rPr lang="ko-KR" altLang="en-US" sz="2400" dirty="0" smtClean="0">
                <a:latin typeface="HY나무B"/>
              </a:rPr>
              <a:t> 존</a:t>
            </a:r>
            <a:r>
              <a:rPr lang="en-US" altLang="ko-KR" sz="2400" dirty="0" smtClean="0">
                <a:latin typeface="HY나무B"/>
              </a:rPr>
              <a:t>(dead zone)'</a:t>
            </a:r>
            <a:r>
              <a:rPr lang="ko-KR" altLang="en-US" sz="2400" dirty="0" smtClean="0">
                <a:latin typeface="HY나무B"/>
              </a:rPr>
              <a:t>층이 형성</a:t>
            </a:r>
            <a:r>
              <a:rPr lang="en-US" altLang="ko-KR" sz="2400" dirty="0" smtClean="0">
                <a:latin typeface="HY나무B"/>
              </a:rPr>
              <a:t>.</a:t>
            </a:r>
            <a:endParaRPr lang="ko-KR" altLang="en-US" sz="2400" dirty="0">
              <a:latin typeface="HY나무B"/>
            </a:endParaRPr>
          </a:p>
        </p:txBody>
      </p:sp>
      <p:pic>
        <p:nvPicPr>
          <p:cNvPr id="5" name="내용 개체 틀 4" descr="제목 없음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1662" y="1600200"/>
            <a:ext cx="3991675" cy="4525963"/>
          </a:xfr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56E44-DC09-47A8-8B7A-B3A43CBC5231}" type="slidenum">
              <a:rPr lang="ko-KR" altLang="en-US" smtClean="0"/>
              <a:pPr>
                <a:defRPr/>
              </a:pPr>
              <a:t>37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3071834" cy="785818"/>
          </a:xfrm>
        </p:spPr>
        <p:txBody>
          <a:bodyPr/>
          <a:lstStyle/>
          <a:p>
            <a:r>
              <a:rPr lang="ko-KR" altLang="en-US" sz="3600" dirty="0" smtClean="0">
                <a:latin typeface="HY강M"/>
              </a:rPr>
              <a:t>생태계의 예</a:t>
            </a:r>
            <a:endParaRPr lang="ko-KR" altLang="en-US" sz="3600" dirty="0">
              <a:latin typeface="HY강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3810000" cy="5000660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>
                <a:latin typeface="HY나무B"/>
              </a:rPr>
              <a:t>▶피오르드</a:t>
            </a:r>
            <a:endParaRPr lang="en-US" altLang="ko-KR" dirty="0" smtClean="0">
              <a:latin typeface="HY나무B"/>
            </a:endParaRPr>
          </a:p>
          <a:p>
            <a:pPr>
              <a:buNone/>
            </a:pPr>
            <a:r>
              <a:rPr lang="en-US" altLang="ko-KR" dirty="0" smtClean="0">
                <a:latin typeface="HY나무B"/>
              </a:rPr>
              <a:t>  - </a:t>
            </a:r>
            <a:r>
              <a:rPr lang="ko-KR" altLang="en-US" sz="2400" dirty="0" smtClean="0">
                <a:latin typeface="HY나무B"/>
              </a:rPr>
              <a:t>피오르드는 너무 좁아    </a:t>
            </a:r>
            <a:endParaRPr lang="en-US" altLang="ko-KR" sz="2400" dirty="0" smtClean="0">
              <a:latin typeface="HY나무B"/>
            </a:endParaRPr>
          </a:p>
          <a:p>
            <a:pPr>
              <a:buNone/>
            </a:pPr>
            <a:r>
              <a:rPr lang="en-US" altLang="ko-KR" sz="2400" dirty="0" smtClean="0">
                <a:latin typeface="HY나무B"/>
              </a:rPr>
              <a:t>     </a:t>
            </a:r>
            <a:r>
              <a:rPr lang="ko-KR" altLang="en-US" sz="2400" dirty="0" smtClean="0">
                <a:latin typeface="HY나무B"/>
              </a:rPr>
              <a:t>물을 섞어주는 파도가 </a:t>
            </a:r>
            <a:endParaRPr lang="en-US" altLang="ko-KR" sz="2400" dirty="0" smtClean="0">
              <a:latin typeface="HY나무B"/>
            </a:endParaRPr>
          </a:p>
          <a:p>
            <a:pPr>
              <a:buNone/>
            </a:pPr>
            <a:r>
              <a:rPr lang="en-US" altLang="ko-KR" sz="2400" dirty="0" smtClean="0">
                <a:latin typeface="HY나무B"/>
              </a:rPr>
              <a:t>     </a:t>
            </a:r>
            <a:r>
              <a:rPr lang="ko-KR" altLang="en-US" sz="2400" dirty="0" smtClean="0">
                <a:latin typeface="HY나무B"/>
              </a:rPr>
              <a:t>형성될 수 없어 밀도가 </a:t>
            </a:r>
            <a:endParaRPr lang="en-US" altLang="ko-KR" sz="2400" dirty="0" smtClean="0">
              <a:latin typeface="HY나무B"/>
            </a:endParaRPr>
          </a:p>
          <a:p>
            <a:pPr>
              <a:buNone/>
            </a:pPr>
            <a:r>
              <a:rPr lang="en-US" altLang="ko-KR" sz="2400" dirty="0" smtClean="0">
                <a:latin typeface="HY나무B"/>
              </a:rPr>
              <a:t>     </a:t>
            </a:r>
            <a:r>
              <a:rPr lang="ko-KR" altLang="en-US" sz="2400" dirty="0" smtClean="0">
                <a:latin typeface="HY나무B"/>
              </a:rPr>
              <a:t>낮은 담수가 위로 올라</a:t>
            </a:r>
            <a:endParaRPr lang="en-US" altLang="ko-KR" sz="2400" dirty="0" smtClean="0">
              <a:latin typeface="HY나무B"/>
            </a:endParaRPr>
          </a:p>
          <a:p>
            <a:pPr>
              <a:buNone/>
            </a:pPr>
            <a:r>
              <a:rPr lang="en-US" altLang="ko-KR" sz="2400" dirty="0" smtClean="0">
                <a:latin typeface="HY나무B"/>
              </a:rPr>
              <a:t>     </a:t>
            </a:r>
            <a:r>
              <a:rPr lang="ko-KR" altLang="en-US" sz="2400" dirty="0" smtClean="0">
                <a:latin typeface="HY나무B"/>
              </a:rPr>
              <a:t>온다</a:t>
            </a:r>
            <a:r>
              <a:rPr lang="en-US" altLang="ko-KR" sz="2400" dirty="0" smtClean="0">
                <a:latin typeface="HY나무B"/>
              </a:rPr>
              <a:t>.</a:t>
            </a:r>
          </a:p>
          <a:p>
            <a:pPr>
              <a:buNone/>
            </a:pPr>
            <a:r>
              <a:rPr lang="en-US" altLang="ko-KR" dirty="0" smtClean="0">
                <a:latin typeface="HY나무B"/>
              </a:rPr>
              <a:t>  - </a:t>
            </a:r>
            <a:r>
              <a:rPr lang="ko-KR" altLang="en-US" sz="2400" dirty="0" smtClean="0">
                <a:latin typeface="HY나무B"/>
              </a:rPr>
              <a:t>생물의 종류 </a:t>
            </a:r>
            <a:r>
              <a:rPr lang="en-US" altLang="ko-KR" sz="2400" dirty="0" smtClean="0">
                <a:latin typeface="HY나무B"/>
              </a:rPr>
              <a:t>: </a:t>
            </a:r>
            <a:r>
              <a:rPr lang="ko-KR" altLang="en-US" sz="2400" dirty="0" smtClean="0">
                <a:latin typeface="HY나무B"/>
              </a:rPr>
              <a:t>담수생태계 </a:t>
            </a:r>
            <a:r>
              <a:rPr lang="en-US" altLang="ko-KR" sz="2400" dirty="0" smtClean="0">
                <a:latin typeface="HY나무B"/>
              </a:rPr>
              <a:t>~ </a:t>
            </a:r>
            <a:r>
              <a:rPr lang="ko-KR" altLang="en-US" sz="2400" dirty="0" smtClean="0">
                <a:latin typeface="HY나무B"/>
              </a:rPr>
              <a:t>해양생태계</a:t>
            </a:r>
            <a:endParaRPr lang="en-US" altLang="ko-KR" sz="2400" dirty="0" smtClean="0">
              <a:latin typeface="HY나무B"/>
            </a:endParaRPr>
          </a:p>
          <a:p>
            <a:pPr>
              <a:buNone/>
            </a:pPr>
            <a:endParaRPr lang="en-US" altLang="ko-KR" sz="2400" dirty="0" smtClean="0">
              <a:latin typeface="HY나무B"/>
            </a:endParaRPr>
          </a:p>
          <a:p>
            <a:pPr>
              <a:buNone/>
            </a:pPr>
            <a:r>
              <a:rPr lang="en-US" altLang="ko-KR" sz="2400" dirty="0" smtClean="0">
                <a:latin typeface="HY나무B"/>
              </a:rPr>
              <a:t>  </a:t>
            </a:r>
          </a:p>
          <a:p>
            <a:pPr>
              <a:buNone/>
            </a:pPr>
            <a:endParaRPr lang="en-US" altLang="ko-KR" sz="2400" dirty="0" smtClean="0">
              <a:latin typeface="HY나무B"/>
            </a:endParaRPr>
          </a:p>
          <a:p>
            <a:pPr>
              <a:buNone/>
            </a:pPr>
            <a:endParaRPr lang="ko-KR" altLang="en-US" dirty="0"/>
          </a:p>
        </p:txBody>
      </p:sp>
      <p:pic>
        <p:nvPicPr>
          <p:cNvPr id="5" name="내용 개체 틀 4" descr="gf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43372" y="1571612"/>
            <a:ext cx="4762529" cy="4286280"/>
          </a:xfr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56E44-DC09-47A8-8B7A-B3A43CBC5231}" type="slidenum">
              <a:rPr lang="ko-KR" altLang="en-US" smtClean="0"/>
              <a:pPr>
                <a:defRPr/>
              </a:pPr>
              <a:t>38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3"/>
          <p:cNvSpPr>
            <a:spLocks noGrp="1"/>
          </p:cNvSpPr>
          <p:nvPr>
            <p:ph idx="1"/>
          </p:nvPr>
        </p:nvSpPr>
        <p:spPr>
          <a:xfrm>
            <a:off x="539750" y="476250"/>
            <a:ext cx="7772400" cy="6121400"/>
          </a:xfrm>
        </p:spPr>
        <p:txBody>
          <a:bodyPr/>
          <a:lstStyle/>
          <a:p>
            <a:pPr eaLnBrk="1" hangingPunct="1">
              <a:buNone/>
            </a:pPr>
            <a:endParaRPr lang="en-US" altLang="ko-KR" sz="8800" dirty="0" smtClean="0">
              <a:latin typeface="HY나무B" pitchFamily="18" charset="-127"/>
              <a:ea typeface="HY나무B" pitchFamily="18" charset="-127"/>
            </a:endParaRPr>
          </a:p>
          <a:p>
            <a:pPr eaLnBrk="1" hangingPunct="1">
              <a:buNone/>
            </a:pPr>
            <a:r>
              <a:rPr lang="en-US" altLang="ko-KR" sz="8800" dirty="0" smtClean="0"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en-US" sz="8800" dirty="0" smtClean="0">
                <a:latin typeface="HY나무B" pitchFamily="18" charset="-127"/>
                <a:ea typeface="HY나무B" pitchFamily="18" charset="-127"/>
              </a:rPr>
              <a:t>감사합니다</a:t>
            </a:r>
            <a:r>
              <a:rPr lang="en-US" altLang="ko-KR" sz="8800" dirty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88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39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4089648" cy="72008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생물군집의 개관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032448" cy="4968552"/>
          </a:xfrm>
        </p:spPr>
        <p:txBody>
          <a:bodyPr/>
          <a:lstStyle/>
          <a:p>
            <a:pPr>
              <a:buNone/>
            </a:pPr>
            <a:r>
              <a:rPr lang="ko-KR" altLang="en-US" sz="2600" dirty="0" smtClean="0"/>
              <a:t>◆군집에 있어서 종간의 상호작용</a:t>
            </a:r>
            <a:endParaRPr lang="en-US" altLang="ko-KR" sz="2600" dirty="0" smtClean="0"/>
          </a:p>
          <a:p>
            <a:pPr>
              <a:buNone/>
            </a:pPr>
            <a:r>
              <a:rPr lang="en-US" altLang="ko-KR" sz="2600" dirty="0" smtClean="0"/>
              <a:t>  </a:t>
            </a:r>
            <a:r>
              <a:rPr lang="en-US" altLang="ko-KR" sz="2000" dirty="0" smtClean="0"/>
              <a:t>※</a:t>
            </a:r>
            <a:r>
              <a:rPr lang="ko-KR" altLang="en-US" sz="2000" dirty="0" smtClean="0"/>
              <a:t>종간경쟁 </a:t>
            </a:r>
            <a:r>
              <a:rPr lang="en-US" altLang="ko-KR" sz="2000" dirty="0" smtClean="0"/>
              <a:t>: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종 또는 그 이상의 종으로 구성된 개체군이 한 지역 내에 서식하면서 제한된 동일 자원을 가지고 이종간에 상호작용을 하는 것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pic>
        <p:nvPicPr>
          <p:cNvPr id="6" name="Picture 2" descr="원본 크기의 사진을 보려면 클릭하세요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8" y="1714488"/>
            <a:ext cx="4038600" cy="4339263"/>
          </a:xfrm>
          <a:prstGeom prst="rect">
            <a:avLst/>
          </a:prstGeom>
          <a:noFill/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56E44-DC09-47A8-8B7A-B3A43CBC5231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4103687" cy="863600"/>
          </a:xfrm>
        </p:spPr>
        <p:txBody>
          <a:bodyPr/>
          <a:lstStyle/>
          <a:p>
            <a:pPr eaLnBrk="1" hangingPunct="1"/>
            <a:r>
              <a:rPr lang="ko-KR" altLang="en-US" sz="3600" dirty="0" smtClean="0">
                <a:latin typeface="HY강M" pitchFamily="18" charset="-127"/>
                <a:ea typeface="HY강M" pitchFamily="18" charset="-127"/>
              </a:rPr>
              <a:t>생물군집의 개관</a:t>
            </a:r>
          </a:p>
        </p:txBody>
      </p:sp>
      <p:sp>
        <p:nvSpPr>
          <p:cNvPr id="18434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ko-KR" altLang="en-US" sz="2800" dirty="0" smtClean="0"/>
              <a:t>◆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생태적 지위</a:t>
            </a:r>
            <a:r>
              <a:rPr lang="en-US" altLang="ko-KR" sz="2800" dirty="0" smtClean="0">
                <a:latin typeface="맑은 고딕" pitchFamily="50" charset="-127"/>
                <a:ea typeface="맑은 고딕" pitchFamily="50" charset="-127"/>
              </a:rPr>
              <a:t>(ecological niche) : 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한종의 생존 성장 번식에 필요한 모든 자원</a:t>
            </a:r>
            <a:r>
              <a:rPr lang="en-US" altLang="ko-KR" sz="28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800" dirty="0" smtClean="0"/>
              <a:t>생태계에서 종이 차지하는 위치나 역할</a:t>
            </a:r>
          </a:p>
          <a:p>
            <a:pPr eaLnBrk="1" hangingPunct="1">
              <a:buNone/>
            </a:pPr>
            <a:endParaRPr lang="en-US" altLang="ko-KR" sz="2800" dirty="0"/>
          </a:p>
          <a:p>
            <a:pPr eaLnBrk="1" hangingPunct="1">
              <a:buNone/>
            </a:pPr>
            <a:r>
              <a:rPr lang="en-US" altLang="ko-KR" sz="2800" dirty="0" smtClean="0"/>
              <a:t>-</a:t>
            </a:r>
            <a:r>
              <a:rPr lang="ko-KR" altLang="en-US" sz="2800" dirty="0" smtClean="0"/>
              <a:t>생태적 지위의 유형</a:t>
            </a:r>
            <a:endParaRPr lang="en-US" altLang="ko-KR" sz="2800" dirty="0" smtClean="0"/>
          </a:p>
          <a:p>
            <a:r>
              <a:rPr lang="ko-KR" altLang="en-US" sz="2400" dirty="0" smtClean="0"/>
              <a:t>기본적인 생태적 지위</a:t>
            </a:r>
            <a:r>
              <a:rPr lang="en-US" altLang="ko-KR" sz="2400" dirty="0" smtClean="0"/>
              <a:t>(fundamental niche)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생물들이 경쟁과 같은 요인을 통해 억압되지 않을 때 이론적으로 할 수 있는 상호작용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실제적인 생태적 지위</a:t>
            </a:r>
            <a:r>
              <a:rPr lang="en-US" altLang="ko-KR" sz="2400" dirty="0" smtClean="0"/>
              <a:t>(realized niche)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실제적으로 차지하게 되는 기본지위의 한 부분을 나타냄</a:t>
            </a:r>
            <a:endParaRPr lang="en-US" altLang="ko-KR" sz="2400" dirty="0" smtClean="0"/>
          </a:p>
          <a:p>
            <a:pPr eaLnBrk="1" hangingPunct="1">
              <a:buNone/>
            </a:pP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생물군집의 개관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dirty="0" smtClean="0">
                <a:latin typeface="HY강M" pitchFamily="18" charset="-127"/>
                <a:ea typeface="HY강M" pitchFamily="18" charset="-127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124744"/>
            <a:ext cx="8103844" cy="5328592"/>
          </a:xfrm>
        </p:spPr>
        <p:txBody>
          <a:bodyPr/>
          <a:lstStyle/>
          <a:p>
            <a:pPr>
              <a:buNone/>
            </a:pPr>
            <a:r>
              <a:rPr lang="ko-KR" altLang="en-US" sz="2600" dirty="0" smtClean="0"/>
              <a:t>기본적인 생태적 지위와 실제적인 생태적 지위의 예</a:t>
            </a:r>
            <a:endParaRPr lang="en-US" altLang="ko-KR" sz="2600" dirty="0" smtClean="0"/>
          </a:p>
          <a:p>
            <a:pPr>
              <a:buNone/>
            </a:pPr>
            <a:endParaRPr lang="en-US" altLang="ko-KR" sz="2600" dirty="0" smtClean="0"/>
          </a:p>
          <a:p>
            <a:pPr>
              <a:buNone/>
            </a:pPr>
            <a:endParaRPr lang="en-US" altLang="ko-KR" sz="2600" dirty="0" smtClean="0"/>
          </a:p>
          <a:p>
            <a:pPr>
              <a:buNone/>
            </a:pPr>
            <a:endParaRPr lang="ko-KR" altLang="en-US" sz="26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  <p:pic>
        <p:nvPicPr>
          <p:cNvPr id="4" name="_x70833432" descr="EMB000005bc728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4536504" cy="2226064"/>
          </a:xfrm>
          <a:prstGeom prst="rect">
            <a:avLst/>
          </a:prstGeom>
          <a:noFill/>
        </p:spPr>
      </p:pic>
      <p:pic>
        <p:nvPicPr>
          <p:cNvPr id="5" name="_x70833432" descr="EMB000005bc72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3096"/>
            <a:ext cx="4248472" cy="1944216"/>
          </a:xfrm>
          <a:prstGeom prst="rect">
            <a:avLst/>
          </a:prstGeom>
          <a:noFill/>
        </p:spPr>
      </p:pic>
      <p:pic>
        <p:nvPicPr>
          <p:cNvPr id="6" name="_x75326136" descr="EMB000005bc728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293096"/>
            <a:ext cx="4248472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4032250" cy="792163"/>
          </a:xfrm>
        </p:spPr>
        <p:txBody>
          <a:bodyPr/>
          <a:lstStyle/>
          <a:p>
            <a:pPr eaLnBrk="1" hangingPunct="1"/>
            <a:r>
              <a:rPr lang="ko-KR" altLang="en-US" sz="3600" dirty="0" smtClean="0">
                <a:latin typeface="HY강M" pitchFamily="18" charset="-127"/>
                <a:ea typeface="HY강M" pitchFamily="18" charset="-127"/>
              </a:rPr>
              <a:t>생물군집의 개관</a:t>
            </a:r>
          </a:p>
        </p:txBody>
      </p:sp>
      <p:sp>
        <p:nvSpPr>
          <p:cNvPr id="20482" name="Rectangle 3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572000"/>
          </a:xfrm>
        </p:spPr>
        <p:txBody>
          <a:bodyPr/>
          <a:lstStyle/>
          <a:p>
            <a:pPr eaLnBrk="1" hangingPunct="1">
              <a:buNone/>
            </a:pPr>
            <a:r>
              <a:rPr lang="ko-KR" altLang="en-US" sz="2800" dirty="0" smtClean="0">
                <a:solidFill>
                  <a:schemeClr val="tx1">
                    <a:lumMod val="95000"/>
                  </a:schemeClr>
                </a:solidFill>
              </a:rPr>
              <a:t>◆경쟁배타의 원리란</a:t>
            </a:r>
            <a:r>
              <a:rPr lang="en-US" altLang="ko-KR" sz="2800" dirty="0" smtClean="0">
                <a:solidFill>
                  <a:schemeClr val="tx1">
                    <a:lumMod val="95000"/>
                  </a:schemeClr>
                </a:solidFill>
              </a:rPr>
              <a:t>?</a:t>
            </a:r>
          </a:p>
          <a:p>
            <a:pPr marL="263525" indent="-263525">
              <a:lnSpc>
                <a:spcPct val="220000"/>
              </a:lnSpc>
              <a:buNone/>
            </a:pPr>
            <a:r>
              <a:rPr lang="en-US" altLang="ko-KR" sz="2600" dirty="0" smtClean="0">
                <a:solidFill>
                  <a:srgbClr val="000000"/>
                </a:solidFill>
              </a:rPr>
              <a:t>   </a:t>
            </a:r>
            <a:r>
              <a:rPr lang="en-US" altLang="ko-KR" sz="2400" dirty="0" smtClean="0">
                <a:solidFill>
                  <a:schemeClr val="tx1">
                    <a:lumMod val="95000"/>
                  </a:schemeClr>
                </a:solidFill>
              </a:rPr>
              <a:t>- </a:t>
            </a:r>
            <a:r>
              <a:rPr lang="ko-KR" altLang="en-US" sz="2400" dirty="0" smtClean="0">
                <a:solidFill>
                  <a:schemeClr val="tx2">
                    <a:lumMod val="75000"/>
                  </a:schemeClr>
                </a:solidFill>
              </a:rPr>
              <a:t>생태적 지위가 같을 경우 </a:t>
            </a:r>
            <a:r>
              <a:rPr lang="ko-KR" altLang="en-US" sz="2400" dirty="0" smtClean="0">
                <a:solidFill>
                  <a:schemeClr val="tx1">
                    <a:lumMod val="95000"/>
                  </a:schemeClr>
                </a:solidFill>
              </a:rPr>
              <a:t>자원을 사용하도록 진화하는 것</a:t>
            </a:r>
          </a:p>
          <a:p>
            <a:pPr marL="263525" indent="-263525">
              <a:lnSpc>
                <a:spcPct val="220000"/>
              </a:lnSpc>
              <a:buNone/>
            </a:pPr>
            <a:r>
              <a:rPr lang="ko-KR" altLang="en-US" sz="2400" dirty="0" smtClean="0">
                <a:solidFill>
                  <a:schemeClr val="tx1">
                    <a:lumMod val="95000"/>
                  </a:schemeClr>
                </a:solidFill>
              </a:rPr>
              <a:t>   </a:t>
            </a:r>
            <a:r>
              <a:rPr lang="en-US" altLang="ko-KR" sz="2400" dirty="0" smtClean="0">
                <a:solidFill>
                  <a:schemeClr val="tx1">
                    <a:lumMod val="95000"/>
                  </a:schemeClr>
                </a:solidFill>
              </a:rPr>
              <a:t>- </a:t>
            </a:r>
            <a:r>
              <a:rPr lang="ko-KR" altLang="en-US" sz="2400" dirty="0" smtClean="0">
                <a:solidFill>
                  <a:schemeClr val="tx1">
                    <a:lumMod val="95000"/>
                  </a:schemeClr>
                </a:solidFill>
              </a:rPr>
              <a:t>자원</a:t>
            </a:r>
            <a:r>
              <a:rPr lang="en-US" altLang="ko-KR" sz="2400" dirty="0" smtClean="0">
                <a:solidFill>
                  <a:schemeClr val="tx1">
                    <a:lumMod val="95000"/>
                  </a:schemeClr>
                </a:solidFill>
              </a:rPr>
              <a:t>(</a:t>
            </a:r>
            <a:r>
              <a:rPr lang="ko-KR" altLang="en-US" sz="2400" dirty="0" smtClean="0">
                <a:solidFill>
                  <a:schemeClr val="tx1">
                    <a:lumMod val="95000"/>
                  </a:schemeClr>
                </a:solidFill>
              </a:rPr>
              <a:t>먹이</a:t>
            </a:r>
            <a:r>
              <a:rPr lang="en-US" altLang="ko-KR" sz="2400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ko-KR" altLang="en-US" sz="2400" dirty="0" smtClean="0">
                <a:solidFill>
                  <a:schemeClr val="tx1">
                    <a:lumMod val="95000"/>
                  </a:schemeClr>
                </a:solidFill>
              </a:rPr>
              <a:t>서식처 등</a:t>
            </a:r>
            <a:r>
              <a:rPr lang="en-US" altLang="ko-KR" sz="2400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  <a:r>
              <a:rPr lang="ko-KR" altLang="en-US" sz="2400" dirty="0" smtClean="0">
                <a:solidFill>
                  <a:schemeClr val="tx1">
                    <a:lumMod val="95000"/>
                  </a:schemeClr>
                </a:solidFill>
              </a:rPr>
              <a:t>이 같을 경우 경쟁을 통해</a:t>
            </a:r>
            <a:r>
              <a:rPr lang="en-US" altLang="ko-KR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ko-KR" altLang="en-US" sz="2400" dirty="0" smtClean="0">
                <a:solidFill>
                  <a:schemeClr val="tx1">
                    <a:lumMod val="95000"/>
                  </a:schemeClr>
                </a:solidFill>
              </a:rPr>
              <a:t>같은 자원을 공유할 수 없다</a:t>
            </a:r>
            <a:r>
              <a:rPr lang="en-US" altLang="ko-KR" sz="2400" dirty="0" smtClean="0">
                <a:solidFill>
                  <a:schemeClr val="tx1">
                    <a:lumMod val="95000"/>
                  </a:schemeClr>
                </a:solidFill>
                <a:latin typeface="Arial"/>
              </a:rPr>
              <a:t>’</a:t>
            </a:r>
            <a:r>
              <a:rPr lang="ko-KR" altLang="en-US" sz="2400" dirty="0" smtClean="0">
                <a:solidFill>
                  <a:schemeClr val="tx1">
                    <a:lumMod val="95000"/>
                  </a:schemeClr>
                </a:solidFill>
              </a:rPr>
              <a:t>는 원리  </a:t>
            </a:r>
          </a:p>
          <a:p>
            <a:pPr eaLnBrk="1" hangingPunct="1">
              <a:buNone/>
            </a:pPr>
            <a:endParaRPr lang="en-US" altLang="ko-KR" dirty="0" smtClean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104456" cy="72008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생물군집의 개관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3810000" cy="4211960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◆</a:t>
            </a:r>
            <a:r>
              <a:rPr lang="ko-KR" altLang="en-US" sz="2400" b="1" dirty="0" smtClean="0"/>
              <a:t>자원 분배</a:t>
            </a:r>
            <a:r>
              <a:rPr lang="en-US" altLang="ko-KR" dirty="0" smtClean="0"/>
              <a:t>(resource partitioning)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2600" dirty="0" smtClean="0"/>
              <a:t>    : </a:t>
            </a:r>
            <a:r>
              <a:rPr lang="ko-KR" altLang="en-US" sz="2600" dirty="0" smtClean="0"/>
              <a:t>서로 다른 자원을 사용 하여 공생 하는 것</a:t>
            </a:r>
            <a:endParaRPr lang="en-US" altLang="ko-KR" sz="2600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196752"/>
            <a:ext cx="4464495" cy="5040560"/>
          </a:xfr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56E44-DC09-47A8-8B7A-B3A43CBC5231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017640" cy="9144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생물군집의 개관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1484784"/>
            <a:ext cx="8136904" cy="4572000"/>
          </a:xfrm>
        </p:spPr>
        <p:txBody>
          <a:bodyPr>
            <a:normAutofit/>
          </a:bodyPr>
          <a:lstStyle/>
          <a:p>
            <a:pPr marL="263525" indent="-263525">
              <a:lnSpc>
                <a:spcPct val="200000"/>
              </a:lnSpc>
              <a:buNone/>
            </a:pPr>
            <a:r>
              <a:rPr lang="ko-KR" altLang="en-US" sz="2800" b="1" dirty="0" smtClean="0"/>
              <a:t>◆</a:t>
            </a: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공생 </a:t>
            </a:r>
            <a:r>
              <a:rPr lang="en-US" altLang="ko-KR" sz="2800" b="1" dirty="0" smtClean="0"/>
              <a:t>(Symbiosis)</a:t>
            </a:r>
          </a:p>
          <a:p>
            <a:pPr marL="263525" indent="-263525">
              <a:lnSpc>
                <a:spcPct val="200000"/>
              </a:lnSpc>
              <a:buNone/>
            </a:pPr>
            <a:r>
              <a:rPr lang="en-US" altLang="ko-KR" sz="2800" dirty="0" smtClean="0"/>
              <a:t>  - </a:t>
            </a:r>
            <a:r>
              <a:rPr lang="ko-KR" altLang="en-US" sz="2800" dirty="0" smtClean="0"/>
              <a:t>서로 다른 두 종이 긴밀한 관계 속에서 사는 것</a:t>
            </a:r>
          </a:p>
          <a:p>
            <a:pPr marL="263525" indent="-263525">
              <a:lnSpc>
                <a:spcPct val="200000"/>
              </a:lnSpc>
              <a:buNone/>
            </a:pPr>
            <a:r>
              <a:rPr lang="ko-KR" altLang="en-US" sz="2800" dirty="0" smtClean="0"/>
              <a:t>  </a:t>
            </a:r>
            <a:r>
              <a:rPr lang="en-US" altLang="ko-KR" sz="2800" dirty="0" smtClean="0"/>
              <a:t>- </a:t>
            </a:r>
            <a:r>
              <a:rPr lang="ko-KR" altLang="en-US" sz="2800" dirty="0" smtClean="0"/>
              <a:t>서로 어떠한 영향을 미치는가에 따라  상리공생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편리공생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기생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포식성</a:t>
            </a:r>
            <a:r>
              <a:rPr lang="ko-KR" altLang="en-US" sz="2800" dirty="0" smtClean="0"/>
              <a:t> 기생으로 나뉠 수 있다</a:t>
            </a:r>
            <a:r>
              <a:rPr lang="en-US" altLang="ko-KR" sz="2800" dirty="0" smtClean="0"/>
              <a:t>.</a:t>
            </a:r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E6B4-F101-41A4-990A-08D5C8F4627E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</TotalTime>
  <Words>1433</Words>
  <Application>Microsoft Office PowerPoint</Application>
  <PresentationFormat>화면 슬라이드 쇼(4:3)</PresentationFormat>
  <Paragraphs>239</Paragraphs>
  <Slides>39</Slides>
  <Notes>11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0" baseType="lpstr">
      <vt:lpstr>Office 테마</vt:lpstr>
      <vt:lpstr>군집과 생태계</vt:lpstr>
      <vt:lpstr>목차</vt:lpstr>
      <vt:lpstr>생물군집의 개관</vt:lpstr>
      <vt:lpstr>생물군집의 개관</vt:lpstr>
      <vt:lpstr>생물군집의 개관</vt:lpstr>
      <vt:lpstr>생물군집의 개관 </vt:lpstr>
      <vt:lpstr>생물군집의 개관</vt:lpstr>
      <vt:lpstr>생물군집의 개관</vt:lpstr>
      <vt:lpstr>생물군집의 개관</vt:lpstr>
      <vt:lpstr>생물군집의 개관</vt:lpstr>
      <vt:lpstr>생물군집의 개관</vt:lpstr>
      <vt:lpstr>생물군집의 개관</vt:lpstr>
      <vt:lpstr>생물군집의 개관</vt:lpstr>
      <vt:lpstr>천이</vt:lpstr>
      <vt:lpstr>천이</vt:lpstr>
      <vt:lpstr>천이</vt:lpstr>
      <vt:lpstr>천이</vt:lpstr>
      <vt:lpstr>생태계</vt:lpstr>
      <vt:lpstr>생태계</vt:lpstr>
      <vt:lpstr>생태계</vt:lpstr>
      <vt:lpstr>생태계</vt:lpstr>
      <vt:lpstr>생태계</vt:lpstr>
      <vt:lpstr>생태계</vt:lpstr>
      <vt:lpstr>생태계</vt:lpstr>
      <vt:lpstr>생지화학적 순환</vt:lpstr>
      <vt:lpstr>생지화학적 순환</vt:lpstr>
      <vt:lpstr>생지화학적 순환   탄소 순환(carbon cycle)</vt:lpstr>
      <vt:lpstr>생지화학적 순환    질소 순환(nitrogen cycle)</vt:lpstr>
      <vt:lpstr>생지화학적 순환     인 순환(carbon cycle)</vt:lpstr>
      <vt:lpstr>먹이그물과 화학물질의 농축</vt:lpstr>
      <vt:lpstr>먹이그물과 화학물질의 농축</vt:lpstr>
      <vt:lpstr>먹이그물과 화학물질의 농축</vt:lpstr>
      <vt:lpstr>먹이그물과 화학물질의 농축</vt:lpstr>
      <vt:lpstr>먹이그물과 화학물질의 농축</vt:lpstr>
      <vt:lpstr>먹이그물과 화학물질의 농축</vt:lpstr>
      <vt:lpstr>먹이그물과 화학물질의 농축</vt:lpstr>
      <vt:lpstr>생태계의 예</vt:lpstr>
      <vt:lpstr>생태계의 예</vt:lpstr>
      <vt:lpstr>슬라이드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생지화학적순환</dc:title>
  <dc:creator>ss</dc:creator>
  <cp:lastModifiedBy>s</cp:lastModifiedBy>
  <cp:revision>76</cp:revision>
  <dcterms:created xsi:type="dcterms:W3CDTF">2011-11-24T11:15:55Z</dcterms:created>
  <dcterms:modified xsi:type="dcterms:W3CDTF">2011-12-08T07:33:48Z</dcterms:modified>
</cp:coreProperties>
</file>