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90" r:id="rId2"/>
    <p:sldId id="382" r:id="rId3"/>
    <p:sldId id="392" r:id="rId4"/>
    <p:sldId id="409" r:id="rId5"/>
    <p:sldId id="387" r:id="rId6"/>
    <p:sldId id="388" r:id="rId7"/>
    <p:sldId id="432" r:id="rId8"/>
    <p:sldId id="391" r:id="rId9"/>
    <p:sldId id="393" r:id="rId10"/>
    <p:sldId id="394" r:id="rId11"/>
    <p:sldId id="395" r:id="rId12"/>
    <p:sldId id="396" r:id="rId13"/>
    <p:sldId id="397" r:id="rId14"/>
    <p:sldId id="399" r:id="rId15"/>
    <p:sldId id="401" r:id="rId16"/>
    <p:sldId id="402" r:id="rId17"/>
    <p:sldId id="404" r:id="rId18"/>
    <p:sldId id="406" r:id="rId19"/>
    <p:sldId id="418" r:id="rId20"/>
    <p:sldId id="422" r:id="rId21"/>
    <p:sldId id="430" r:id="rId22"/>
    <p:sldId id="419" r:id="rId23"/>
    <p:sldId id="433" r:id="rId24"/>
    <p:sldId id="429" r:id="rId25"/>
    <p:sldId id="408" r:id="rId26"/>
    <p:sldId id="417" r:id="rId27"/>
    <p:sldId id="416" r:id="rId28"/>
    <p:sldId id="431" r:id="rId2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FCC99"/>
    <a:srgbClr val="FFFFFF"/>
    <a:srgbClr val="0066CC"/>
    <a:srgbClr val="0066FF"/>
    <a:srgbClr val="C0C0C0"/>
    <a:srgbClr val="47A3F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05" autoAdjust="0"/>
    <p:restoredTop sz="94614" autoAdjust="0"/>
  </p:normalViewPr>
  <p:slideViewPr>
    <p:cSldViewPr>
      <p:cViewPr>
        <p:scale>
          <a:sx n="70" d="100"/>
          <a:sy n="70" d="100"/>
        </p:scale>
        <p:origin x="-552" y="-72"/>
      </p:cViewPr>
      <p:guideLst>
        <p:guide orient="horz" pos="2160"/>
        <p:guide orient="horz"/>
        <p:guide orient="horz" pos="663"/>
        <p:guide orient="horz" pos="3521"/>
        <p:guide pos="385"/>
        <p:guide pos="537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151E9C5F-0759-4033-83B2-34134A45C7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F6837AA2-161A-4691-817C-4271199810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63500" y="765175"/>
            <a:ext cx="8997950" cy="2951163"/>
          </a:xfrm>
          <a:prstGeom prst="rect">
            <a:avLst/>
          </a:prstGeom>
          <a:gradFill rotWithShape="1">
            <a:gsLst>
              <a:gs pos="0">
                <a:srgbClr val="012C88"/>
              </a:gs>
              <a:gs pos="100000">
                <a:srgbClr val="52A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53975" y="654050"/>
            <a:ext cx="8997950" cy="69850"/>
          </a:xfrm>
          <a:prstGeom prst="rect">
            <a:avLst/>
          </a:prstGeom>
          <a:gradFill rotWithShape="1">
            <a:gsLst>
              <a:gs pos="0">
                <a:srgbClr val="012C88"/>
              </a:gs>
              <a:gs pos="100000">
                <a:srgbClr val="0062C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68263" y="3756025"/>
            <a:ext cx="8997950" cy="42863"/>
          </a:xfrm>
          <a:prstGeom prst="rect">
            <a:avLst/>
          </a:prstGeom>
          <a:gradFill rotWithShape="1">
            <a:gsLst>
              <a:gs pos="0">
                <a:srgbClr val="65B2FF"/>
              </a:gs>
              <a:gs pos="100000">
                <a:srgbClr val="A3D1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grpSp>
        <p:nvGrpSpPr>
          <p:cNvPr id="7" name="Group 12"/>
          <p:cNvGrpSpPr>
            <a:grpSpLocks/>
          </p:cNvGrpSpPr>
          <p:nvPr userDrawn="1"/>
        </p:nvGrpSpPr>
        <p:grpSpPr bwMode="auto">
          <a:xfrm>
            <a:off x="5435600" y="1989138"/>
            <a:ext cx="3529013" cy="3671887"/>
            <a:chOff x="3424" y="1253"/>
            <a:chExt cx="2223" cy="2313"/>
          </a:xfrm>
        </p:grpSpPr>
        <p:sp>
          <p:nvSpPr>
            <p:cNvPr id="8" name="Oval 10"/>
            <p:cNvSpPr>
              <a:spLocks noChangeArrowheads="1"/>
            </p:cNvSpPr>
            <p:nvPr userDrawn="1"/>
          </p:nvSpPr>
          <p:spPr bwMode="auto">
            <a:xfrm>
              <a:off x="3515" y="2885"/>
              <a:ext cx="2132" cy="681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80000"/>
                  </a:schemeClr>
                </a:gs>
                <a:gs pos="100000">
                  <a:schemeClr val="bg2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pic>
          <p:nvPicPr>
            <p:cNvPr id="9" name="Picture 11" descr="지구보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4" y="1253"/>
              <a:ext cx="2112" cy="2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BFD0B-0B35-4795-B7C2-1039BCF91A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56239-DF10-4615-A45C-1F94C75050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652AE-4750-49CD-BA39-F20136E8D0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BEC64-0EF2-48B9-AFF6-1643A9710E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8F7EA-ED52-4D55-961B-63B3C8CD80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6015E-581F-49B8-9630-7725A78670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1478-AF72-4EA2-A8F4-8D30676250A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72CE-245B-43A4-A455-F3DD065A8A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BCDE-598F-4254-802C-EFA72D2CB3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50FE9-13A5-4F20-9E10-9E076ED66E4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CDD4-877D-45C5-9738-104EF235C1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EBF60495-A866-431D-BB92-BCD80F907B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73025" y="66675"/>
            <a:ext cx="8997950" cy="698500"/>
          </a:xfrm>
          <a:prstGeom prst="rect">
            <a:avLst/>
          </a:prstGeom>
          <a:gradFill rotWithShape="1">
            <a:gsLst>
              <a:gs pos="0">
                <a:srgbClr val="0048AA"/>
              </a:gs>
              <a:gs pos="100000">
                <a:srgbClr val="00004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4109" name="AutoShape 13"/>
          <p:cNvSpPr>
            <a:spLocks noChangeArrowheads="1"/>
          </p:cNvSpPr>
          <p:nvPr userDrawn="1"/>
        </p:nvSpPr>
        <p:spPr bwMode="auto">
          <a:xfrm>
            <a:off x="168275" y="5827713"/>
            <a:ext cx="8816975" cy="371475"/>
          </a:xfrm>
          <a:prstGeom prst="roundRect">
            <a:avLst>
              <a:gd name="adj" fmla="val 17523"/>
            </a:avLst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grpSp>
        <p:nvGrpSpPr>
          <p:cNvPr id="1033" name="Group 15"/>
          <p:cNvGrpSpPr>
            <a:grpSpLocks/>
          </p:cNvGrpSpPr>
          <p:nvPr userDrawn="1"/>
        </p:nvGrpSpPr>
        <p:grpSpPr bwMode="auto">
          <a:xfrm>
            <a:off x="7802563" y="5646738"/>
            <a:ext cx="1104900" cy="1146175"/>
            <a:chOff x="3424" y="1253"/>
            <a:chExt cx="2223" cy="2313"/>
          </a:xfrm>
        </p:grpSpPr>
        <p:sp>
          <p:nvSpPr>
            <p:cNvPr id="4112" name="Oval 16"/>
            <p:cNvSpPr>
              <a:spLocks noChangeArrowheads="1"/>
            </p:cNvSpPr>
            <p:nvPr userDrawn="1"/>
          </p:nvSpPr>
          <p:spPr bwMode="auto">
            <a:xfrm>
              <a:off x="3513" y="2884"/>
              <a:ext cx="2134" cy="68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80000"/>
                  </a:schemeClr>
                </a:gs>
                <a:gs pos="100000">
                  <a:schemeClr val="bg2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pic>
          <p:nvPicPr>
            <p:cNvPr id="1035" name="Picture 17" descr="지구보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24" y="1253"/>
              <a:ext cx="2112" cy="2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73025" y="765175"/>
            <a:ext cx="8997950" cy="2951163"/>
          </a:xfrm>
          <a:prstGeom prst="rect">
            <a:avLst/>
          </a:prstGeom>
          <a:gradFill rotWithShape="1">
            <a:gsLst>
              <a:gs pos="0">
                <a:srgbClr val="012C88"/>
              </a:gs>
              <a:gs pos="100000">
                <a:srgbClr val="52A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3975" y="654050"/>
            <a:ext cx="8997950" cy="69850"/>
          </a:xfrm>
          <a:prstGeom prst="rect">
            <a:avLst/>
          </a:prstGeom>
          <a:gradFill rotWithShape="1">
            <a:gsLst>
              <a:gs pos="0">
                <a:srgbClr val="012C88"/>
              </a:gs>
              <a:gs pos="100000">
                <a:srgbClr val="0062C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68263" y="3756025"/>
            <a:ext cx="8997950" cy="42863"/>
          </a:xfrm>
          <a:prstGeom prst="rect">
            <a:avLst/>
          </a:prstGeom>
          <a:gradFill rotWithShape="1">
            <a:gsLst>
              <a:gs pos="0">
                <a:srgbClr val="65B2FF"/>
              </a:gs>
              <a:gs pos="100000">
                <a:srgbClr val="A3D1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2473" name="Picture 9" descr="지구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989138"/>
            <a:ext cx="33528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WordArt 10"/>
          <p:cNvSpPr>
            <a:spLocks noChangeArrowheads="1" noChangeShapeType="1" noTextEdit="1"/>
          </p:cNvSpPr>
          <p:nvPr/>
        </p:nvSpPr>
        <p:spPr bwMode="auto">
          <a:xfrm>
            <a:off x="357188" y="1214438"/>
            <a:ext cx="557212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2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친환경 도료</a:t>
            </a:r>
          </a:p>
        </p:txBody>
      </p:sp>
      <p:sp>
        <p:nvSpPr>
          <p:cNvPr id="62477" name="WordArt 13"/>
          <p:cNvSpPr>
            <a:spLocks noChangeArrowheads="1" noChangeShapeType="1" noTextEdit="1"/>
          </p:cNvSpPr>
          <p:nvPr/>
        </p:nvSpPr>
        <p:spPr bwMode="auto">
          <a:xfrm>
            <a:off x="1000125" y="3214688"/>
            <a:ext cx="33147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ko-KR" altLang="en-US" sz="3200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75463" y="5429250"/>
            <a:ext cx="203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HY헤드라인M" pitchFamily="18" charset="-127"/>
              </a:rPr>
              <a:t>2011.11.23</a:t>
            </a:r>
          </a:p>
          <a:p>
            <a:pPr algn="r">
              <a:defRPr/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HY헤드라인M" pitchFamily="18" charset="-127"/>
              </a:rPr>
              <a:t>산림자원학과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827584" y="4581128"/>
            <a:ext cx="4860634" cy="930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류도욱</a:t>
            </a:r>
            <a:r>
              <a:rPr lang="en-US" altLang="ko-KR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, </a:t>
            </a:r>
            <a:r>
              <a:rPr lang="ko-KR" altLang="en-US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서상진</a:t>
            </a:r>
            <a:r>
              <a:rPr lang="en-US" altLang="ko-KR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, </a:t>
            </a:r>
            <a:r>
              <a:rPr lang="ko-KR" altLang="en-US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서동교</a:t>
            </a:r>
            <a:r>
              <a:rPr lang="en-US" altLang="ko-KR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, </a:t>
            </a:r>
            <a:r>
              <a:rPr lang="ko-KR" altLang="en-US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정기원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4" grpId="0" animBg="1"/>
      <p:bldP spid="624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친환경 도료의 종류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23850" y="981075"/>
          <a:ext cx="8424936" cy="4500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4936"/>
              </a:tblGrid>
              <a:tr h="9001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★ 황토</a:t>
                      </a:r>
                      <a:endParaRPr lang="ko-KR" altLang="en-US" sz="35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★ 세라믹</a:t>
                      </a:r>
                      <a:endParaRPr lang="ko-KR" altLang="en-US" sz="35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★ 수용성 실리콘 </a:t>
                      </a:r>
                      <a:r>
                        <a:rPr lang="ko-KR" altLang="en-US" sz="3500" b="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발수제</a:t>
                      </a:r>
                      <a:endParaRPr lang="ko-KR" altLang="en-US" sz="35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★ 수용성 우레탄 방수</a:t>
                      </a:r>
                      <a:endParaRPr lang="ko-KR" altLang="en-US" sz="35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★ 수용성 </a:t>
                      </a:r>
                      <a:r>
                        <a:rPr lang="ko-KR" altLang="en-US" sz="3500" b="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멜라민</a:t>
                      </a:r>
                      <a:r>
                        <a:rPr lang="ko-KR" altLang="en-US" sz="35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3500" b="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소부</a:t>
                      </a:r>
                      <a:r>
                        <a:rPr lang="ko-KR" altLang="en-US" sz="35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 도료</a:t>
                      </a:r>
                      <a:endParaRPr lang="ko-KR" altLang="en-US" sz="35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황토 도료</a:t>
            </a: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288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7288"/>
              </a:tblGrid>
              <a:tr h="1540768">
                <a:tc>
                  <a:txBody>
                    <a:bodyPr/>
                    <a:lstStyle/>
                    <a:p>
                      <a:r>
                        <a:rPr lang="ko-KR" altLang="en-US" sz="3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자연질감으로 민속적인 인테리어 효과 </a:t>
                      </a:r>
                      <a:endParaRPr lang="en-US" altLang="ko-KR" sz="3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endParaRPr lang="en-US" altLang="ko-KR" sz="3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3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황토 고유의 기능으로 쾌적한 실내 공간을 유지    </a:t>
                      </a:r>
                      <a:endParaRPr lang="en-US" altLang="ko-KR" sz="3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endParaRPr lang="en-US" altLang="ko-KR" sz="3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3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</a:t>
                      </a:r>
                      <a:r>
                        <a:rPr lang="ko-KR" altLang="en-US" sz="32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고품격</a:t>
                      </a:r>
                      <a:r>
                        <a:rPr lang="ko-KR" altLang="en-US" sz="3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인테리어 마감재</a:t>
                      </a:r>
                    </a:p>
                    <a:p>
                      <a:pPr latinLnBrk="1"/>
                      <a:endParaRPr lang="ko-KR" altLang="en-US" sz="35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황토 도료 특징</a:t>
            </a: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323850" y="1052513"/>
          <a:ext cx="8136904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4896544">
                <a:tc>
                  <a:txBody>
                    <a:bodyPr/>
                    <a:lstStyle/>
                    <a:p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1.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황토 고유의 천연 질감을 연출</a:t>
                      </a:r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고온처리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분쇄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정제과정을 거친 질 좋은 천연황토 사용</a:t>
                      </a:r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3.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황토 고유의 원적외선 성분으로 </a:t>
                      </a:r>
                      <a:r>
                        <a:rPr lang="ko-KR" altLang="en-US" sz="2500" b="1" u="sng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혈액순환 및 신진대사촉진</a:t>
                      </a:r>
                      <a:endParaRPr lang="en-US" altLang="ko-KR" sz="2500" b="1" u="sng" dirty="0" smtClean="0">
                        <a:solidFill>
                          <a:srgbClr val="7030A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적절한 실내 온도 및 습도 조절과 시멘트 독성을 완화</a:t>
                      </a:r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  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→ </a:t>
                      </a:r>
                      <a:r>
                        <a:rPr lang="ko-KR" altLang="en-US" sz="25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쾌적한 실내 공간을 유지</a:t>
                      </a:r>
                      <a:endParaRPr lang="en-US" altLang="ko-KR" sz="2500" b="1" dirty="0" smtClean="0">
                        <a:solidFill>
                          <a:srgbClr val="7030A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ko-KR" altLang="en-US" sz="25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적용 용도</a:t>
                      </a:r>
                      <a:endParaRPr lang="en-US" altLang="ko-KR" sz="2500" b="1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민속적인 자연미를 연출하고자 하는 건축물의 내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외부용</a:t>
                      </a:r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25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찜질방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실버타운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전원주택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사우나실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</a:p>
                    <a:p>
                      <a:pPr>
                        <a:buNone/>
                      </a:pP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커피숍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식당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빌라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병원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요양원에 적합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.</a:t>
                      </a:r>
                      <a:endParaRPr lang="ko-KR" altLang="en-US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5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45" name="Picture 9" descr="C:\Documents and Settings\sec\바탕 화면\친환경 도료 사진\황토데코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0112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세라믹 코팅 도료</a:t>
            </a: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28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7288"/>
              </a:tblGrid>
              <a:tr h="1540768">
                <a:tc>
                  <a:txBody>
                    <a:bodyPr/>
                    <a:lstStyle/>
                    <a:p>
                      <a:r>
                        <a:rPr lang="ko-KR" altLang="en-US" sz="3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★세라믹</a:t>
                      </a:r>
                      <a:endParaRPr lang="en-US" altLang="ko-KR" sz="3600" b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무기질을 주원료로 사용하는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산화물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탄화물 재료를 고온소성 하여 만든 물질</a:t>
                      </a:r>
                    </a:p>
                    <a:p>
                      <a:pPr>
                        <a:buNone/>
                      </a:pP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금속재료 유기재료에 비하여 </a:t>
                      </a:r>
                      <a:r>
                        <a:rPr lang="ko-KR" altLang="en-US" sz="2400" b="1" dirty="0" err="1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내식성</a:t>
                      </a:r>
                      <a:r>
                        <a:rPr lang="ko-KR" altLang="en-US" sz="24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내열성 내마모성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등이 뛰어남 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유리와 동등수준의 굴절률을 가진 </a:t>
                      </a:r>
                      <a:r>
                        <a:rPr lang="ko-KR" altLang="en-US" sz="24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고투명성</a:t>
                      </a:r>
                    </a:p>
                    <a:p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영구적 </a:t>
                      </a:r>
                      <a:r>
                        <a:rPr lang="ko-KR" altLang="en-US" sz="24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발수성</a:t>
                      </a:r>
                      <a:endParaRPr lang="ko-KR" altLang="en-US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24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내화학성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강산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강알칼리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염수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24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다양한 소재와의 </a:t>
                      </a:r>
                      <a:r>
                        <a:rPr lang="ko-KR" altLang="en-US" sz="2400" b="1" dirty="0" err="1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부착성</a:t>
                      </a:r>
                      <a:endParaRPr lang="ko-KR" altLang="en-US" sz="2400" b="1" dirty="0" smtClean="0">
                        <a:solidFill>
                          <a:srgbClr val="7030A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철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주철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4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스테인레스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비철금속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4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알미늄다이케스트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유리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endParaRPr lang="ko-KR" altLang="en-US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콘크리트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목재 등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4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70" name="Picture 10" descr="C:\Documents and Settings\sec\바탕 화면\친환경 도료 사진\세라믹 코팅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501122" cy="5657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광물성 미네랄 도료</a:t>
            </a: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507288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7288"/>
              </a:tblGrid>
              <a:tr h="5715040">
                <a:tc>
                  <a:txBody>
                    <a:bodyPr/>
                    <a:lstStyle/>
                    <a:p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미네랄페인트는 중세 벽화로부터 출발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19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세기부터 </a:t>
                      </a:r>
                      <a:r>
                        <a:rPr lang="ko-KR" altLang="en-US" sz="24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실리케이트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(silicate)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와 무기안료를 액상화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endParaRPr lang="ko-KR" altLang="en-US" sz="1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4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현재 가장 세련된 기술과 최고의 품질로 평가</a:t>
                      </a:r>
                      <a:endParaRPr lang="en-US" altLang="ko-KR" sz="2400" b="1" dirty="0" smtClean="0">
                        <a:solidFill>
                          <a:srgbClr val="7030A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endParaRPr lang="en-US" altLang="ko-KR" sz="1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유럽의 대표적인 문화유산과 건축물들이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미네랄 페인트로 시공되어 현재까지 유지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</a:t>
                      </a:r>
                      <a:endParaRPr lang="ko-KR" altLang="en-US" sz="1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천연 미네랄 수지와 순수 광물 안료를 주원료로 하여 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환경친화적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시간이 지날수록 강인한 석화작용으로 내구력이 증진되고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2400" b="0" baseline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24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불연성</a:t>
                      </a:r>
                      <a:r>
                        <a:rPr lang="en-US" altLang="ko-KR" sz="24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향균성이</a:t>
                      </a:r>
                      <a:r>
                        <a:rPr lang="ko-KR" altLang="en-US" sz="24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뛰어남                      </a:t>
                      </a:r>
                      <a:endParaRPr lang="en-US" altLang="ko-KR" sz="2400" b="1" dirty="0" smtClean="0">
                        <a:solidFill>
                          <a:srgbClr val="7030A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미네랄 특유의 우수한 내후성으로 색상이 변하지 않음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화재시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유독가스 및 </a:t>
                      </a:r>
                      <a:r>
                        <a:rPr lang="ko-KR" altLang="en-US" sz="24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유해가스가 발생치 않음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7" name="Picture 9" descr="C:\Documents and Settings\sec\바탕 화면\친환경 도료 사진\미네랄 카임도료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214422"/>
            <a:ext cx="1714512" cy="2085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/>
            <a:r>
              <a:rPr lang="ko-KR" altLang="en-US" b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수용성 실리콘 발수제</a:t>
            </a: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323850" y="1052513"/>
          <a:ext cx="8677306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7306"/>
              </a:tblGrid>
              <a:tr h="5328815">
                <a:tc>
                  <a:txBody>
                    <a:bodyPr/>
                    <a:lstStyle/>
                    <a:p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단점인 유기 용제의 의한 </a:t>
                      </a:r>
                      <a:r>
                        <a:rPr lang="ko-KR" altLang="en-US" sz="24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인체 유해∙위험성을 제거   </a:t>
                      </a:r>
                      <a:endParaRPr lang="en-US" altLang="ko-KR" sz="2400" b="1" dirty="0" smtClean="0">
                        <a:solidFill>
                          <a:srgbClr val="7030A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→ 환경친화적인 </a:t>
                      </a:r>
                      <a:r>
                        <a:rPr lang="ko-KR" altLang="en-US" sz="24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발수제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실리콘 </a:t>
                      </a:r>
                      <a:r>
                        <a:rPr lang="ko-KR" altLang="en-US" sz="24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에멀젼을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함유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→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발수 능력이 매우 우수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휘발성이 강한 유기 용제 대신 물을 사용 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→ 화재 위험성과 인체 유해성</a:t>
                      </a:r>
                      <a:r>
                        <a:rPr lang="ko-KR" altLang="en-US" sz="2400" b="0" baseline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감소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4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수분의 침투를 막아주고</a:t>
                      </a:r>
                      <a:r>
                        <a:rPr lang="ko-KR" altLang="en-US" sz="2400" b="1" baseline="0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endParaRPr lang="en-US" altLang="ko-KR" sz="2400" b="1" baseline="0" dirty="0" smtClean="0">
                        <a:solidFill>
                          <a:srgbClr val="7030A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en-US" altLang="ko-KR" sz="2400" b="1" baseline="0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</a:t>
                      </a:r>
                      <a:r>
                        <a:rPr lang="ko-KR" altLang="en-US" sz="2400" b="1" dirty="0" smtClean="0">
                          <a:solidFill>
                            <a:srgbClr val="7030A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내부 수분은 증기 형태로 배출시켜 건물을 보호</a:t>
                      </a:r>
                      <a:endParaRPr lang="en-US" altLang="ko-KR" sz="2400" b="1" dirty="0" smtClean="0">
                        <a:solidFill>
                          <a:srgbClr val="7030A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건축물에 깊숙하게 침투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백화현상의 주요원인 수분과 염의 이동을 차단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건축물의 노화를 방지</a:t>
                      </a:r>
                    </a:p>
                    <a:p>
                      <a:pPr marL="514350" indent="-514350">
                        <a:buNone/>
                      </a:pPr>
                      <a:endParaRPr lang="ko-KR" altLang="en-US" sz="26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/>
            <a:r>
              <a:rPr lang="ko-KR" altLang="en-US" b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수용성 실리콘 발수제</a:t>
            </a:r>
          </a:p>
        </p:txBody>
      </p:sp>
      <p:pic>
        <p:nvPicPr>
          <p:cNvPr id="20483" name="Picture 2" descr="C:\Documents and Settings\Administrator\바탕 화면\도료사진\발수성능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71625"/>
            <a:ext cx="3854450" cy="4160838"/>
          </a:xfrm>
        </p:spPr>
      </p:pic>
      <p:pic>
        <p:nvPicPr>
          <p:cNvPr id="20484" name="Picture 3" descr="C:\Documents and Settings\Administrator\바탕 화면\도료사진\수용성 실리콘 발수제 발수원리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628775"/>
            <a:ext cx="39624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수용성 우레탄 방수 도료 특징</a:t>
            </a:r>
            <a:endParaRPr lang="ko-KR" altLang="en-US" b="1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50825" y="1412875"/>
          <a:ext cx="8640960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29100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30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▶ </a:t>
                      </a:r>
                      <a:r>
                        <a:rPr lang="ko-KR" altLang="en-US" sz="30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특</a:t>
                      </a:r>
                      <a:r>
                        <a:rPr lang="ko-KR" altLang="en-US" sz="30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징</a:t>
                      </a:r>
                      <a:endParaRPr lang="en-US" altLang="ko-KR" sz="3000" b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수용성 우레탄을 사용하여 신나 냄새가 없고 인체에 해가 적음</a:t>
                      </a:r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탄성력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부착력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내구력이 강하고 방수성이 뛰어남</a:t>
                      </a:r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25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액형이므로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작업이 편리</a:t>
                      </a:r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→ 비전문가도 쉽게 방수 공사</a:t>
                      </a:r>
                      <a:r>
                        <a:rPr lang="ko-KR" altLang="en-US" sz="2500" b="0" baseline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가능</a:t>
                      </a:r>
                      <a:endParaRPr lang="ko-KR" altLang="en-US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5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15544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30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▶ 적용용도</a:t>
                      </a:r>
                    </a:p>
                    <a:p>
                      <a:pPr>
                        <a:buNone/>
                      </a:pP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빌라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소형주택 등 소형 건축물의 옥상 방수용</a:t>
                      </a:r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5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9" name="Picture 11" descr="C:\Documents and Settings\sec\바탕 화면\친환경 도료 사진\수용성 방수 페인트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226" y="867682"/>
            <a:ext cx="8572559" cy="5731920"/>
          </a:xfrm>
          <a:prstGeom prst="rect">
            <a:avLst/>
          </a:prstGeom>
          <a:noFill/>
        </p:spPr>
      </p:pic>
      <p:pic>
        <p:nvPicPr>
          <p:cNvPr id="6" name="Picture 2" descr="C:\Documents and Settings\Administrator\바탕 화면\도료사진\수용성 우레탄 탄성 방수재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81375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 수용성 </a:t>
            </a:r>
            <a:r>
              <a:rPr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멜라민소부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 도료</a:t>
            </a: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52444" y="1196975"/>
          <a:ext cx="8748712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8712"/>
              </a:tblGrid>
              <a:tr h="235714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ko-KR" sz="28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ko-KR" altLang="en-US" sz="28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수용성 수지를 사용한 </a:t>
                      </a:r>
                      <a:r>
                        <a:rPr lang="ko-KR" altLang="en-US" sz="28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소부</a:t>
                      </a:r>
                      <a:r>
                        <a:rPr lang="ko-KR" altLang="en-US" sz="28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도료로서 도장 작업자의 건      강에 해가 적으며 화재의 위험이 적은 환경친화적인 도료</a:t>
                      </a:r>
                      <a:endParaRPr lang="ko-KR" altLang="en-US" sz="28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2035347">
                <a:tc>
                  <a:txBody>
                    <a:bodyPr/>
                    <a:lstStyle/>
                    <a:p>
                      <a:r>
                        <a:rPr lang="ko-KR" altLang="en-US" sz="28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향후 유성 도료의 사용은 최대한 억제되고 </a:t>
                      </a:r>
                      <a:r>
                        <a:rPr lang="ko-KR" altLang="en-US" sz="28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수용성멜라민</a:t>
                      </a:r>
                      <a:r>
                        <a:rPr lang="en-US" altLang="ko-KR" sz="28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       </a:t>
                      </a:r>
                      <a:r>
                        <a:rPr lang="ko-KR" altLang="en-US" sz="28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같은 수용성 </a:t>
                      </a:r>
                      <a:r>
                        <a:rPr lang="ko-KR" altLang="en-US" sz="28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소부</a:t>
                      </a:r>
                      <a:r>
                        <a:rPr lang="ko-KR" altLang="en-US" sz="28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도료의 사용이 증가하는 추세</a:t>
                      </a:r>
                      <a:endParaRPr lang="ko-KR" altLang="en-US" sz="28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643998" cy="541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63" y="2857500"/>
            <a:ext cx="8229600" cy="1000125"/>
          </a:xfrm>
          <a:solidFill>
            <a:schemeClr val="accent6">
              <a:lumMod val="40000"/>
              <a:lumOff val="60000"/>
              <a:alpha val="53000"/>
            </a:schemeClr>
          </a:solidFill>
        </p:spPr>
        <p:txBody>
          <a:bodyPr/>
          <a:lstStyle/>
          <a:p>
            <a:pPr>
              <a:defRPr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도료의 유해성분 종류 및 유해성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목차</a:t>
            </a: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7848872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4786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sz="35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1.</a:t>
                      </a:r>
                      <a:r>
                        <a:rPr lang="ko-KR" altLang="en-US" sz="35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친환경도료의 개요 </a:t>
                      </a:r>
                      <a:endParaRPr lang="en-US" altLang="ko-KR" sz="35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endParaRPr lang="en-US" altLang="ko-KR" sz="35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35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2.</a:t>
                      </a:r>
                      <a:r>
                        <a:rPr lang="ko-KR" altLang="en-US" sz="35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친환경도료의 구성 및 특징</a:t>
                      </a:r>
                      <a:endParaRPr lang="en-US" altLang="ko-KR" sz="35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endParaRPr lang="en-US" altLang="ko-KR" sz="35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35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3.</a:t>
                      </a:r>
                      <a:r>
                        <a:rPr lang="ko-KR" altLang="en-US" sz="35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도료의 유해성분 종류 및 유해성</a:t>
                      </a:r>
                      <a:endParaRPr lang="en-US" altLang="ko-KR" sz="35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endParaRPr lang="en-US" altLang="ko-KR" sz="35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35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4.</a:t>
                      </a:r>
                      <a:r>
                        <a:rPr lang="ko-KR" altLang="en-US" sz="35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친환경도료의 성능 보증방법</a:t>
                      </a:r>
                      <a:endParaRPr lang="en-US" altLang="ko-KR" sz="35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endParaRPr lang="en-US" altLang="ko-KR" sz="35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35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5.</a:t>
                      </a:r>
                      <a:r>
                        <a:rPr lang="ko-KR" altLang="en-US" sz="35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적용에 대한 기대효과</a:t>
                      </a:r>
                      <a:endParaRPr lang="en-US" altLang="ko-KR" sz="35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gradFill>
                      <a:gsLst>
                        <a:gs pos="0">
                          <a:srgbClr val="FFEFD1">
                            <a:alpha val="37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대표적 유독성 물질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50825" y="981075"/>
          <a:ext cx="7920880" cy="4912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1429039">
                <a:tc>
                  <a:txBody>
                    <a:bodyPr/>
                    <a:lstStyle/>
                    <a:p>
                      <a:r>
                        <a:rPr lang="ko-KR" altLang="en-US" sz="25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중금속</a:t>
                      </a:r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5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납</a:t>
                      </a:r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카드뮴 등</a:t>
                      </a:r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  </a:t>
                      </a:r>
                    </a:p>
                    <a:p>
                      <a:pPr>
                        <a:buNone/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신경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운동장애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호흡곤란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고혈압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빈혈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불임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이상임신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0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11610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▶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 중금속이란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? </a:t>
                      </a:r>
                    </a:p>
                    <a:p>
                      <a:pPr>
                        <a:buNone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-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납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Pb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),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안티몬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Sb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비소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(As),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바륨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Ba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), </a:t>
                      </a:r>
                    </a:p>
                    <a:p>
                      <a:pPr>
                        <a:buNone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카드뮴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Cd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크롬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(Cr),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수은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(Ag),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세레륨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(Se)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1161094">
                <a:tc>
                  <a:txBody>
                    <a:bodyPr/>
                    <a:lstStyle/>
                    <a:p>
                      <a:r>
                        <a:rPr lang="ko-KR" altLang="en-US" sz="25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휘발성유기화합물</a:t>
                      </a:r>
                      <a:endParaRPr lang="en-US" altLang="ko-KR" sz="2500" b="1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1.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포름알데히드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</a:p>
                    <a:p>
                      <a:pPr>
                        <a:buNone/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 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두통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빈혈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위출혈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기침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천식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신경장애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각종 암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.</a:t>
                      </a:r>
                    </a:p>
                  </a:txBody>
                  <a:tcPr/>
                </a:tc>
              </a:tr>
              <a:tr h="1161094">
                <a:tc>
                  <a:txBody>
                    <a:bodyPr/>
                    <a:lstStyle/>
                    <a:p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2.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벤젠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키실렌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톨루엔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 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피로감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두통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식욕부진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기억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시력장애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알레르기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6205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휘발성 유기 화합물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(VOC)</a:t>
            </a:r>
            <a:endParaRPr lang="ko-KR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23850" y="1397000"/>
          <a:ext cx="7848872" cy="488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2464048">
                <a:tc>
                  <a:txBody>
                    <a:bodyPr/>
                    <a:lstStyle/>
                    <a:p>
                      <a:r>
                        <a:rPr lang="ko-KR" altLang="en-US" sz="3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★휘발성 유기 화합물</a:t>
                      </a:r>
                      <a:endParaRPr lang="en-US" altLang="ko-KR" sz="3000" b="1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(volatile organic compounds: VOCs)</a:t>
                      </a:r>
                    </a:p>
                    <a:p>
                      <a:pPr>
                        <a:buNone/>
                      </a:pP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- 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상온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상압에서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기체상태로 존재하는 모든 </a:t>
                      </a:r>
                      <a:r>
                        <a:rPr lang="ko-KR" altLang="en-US" sz="25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유기성물질</a:t>
                      </a:r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5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2420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★대기환경보전법 시행령과 환경부 고시에 따라 벤젠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5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부타디엔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휘발유 등 </a:t>
                      </a:r>
                      <a:r>
                        <a:rPr lang="en-US" altLang="ko-KR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37</a:t>
                      </a:r>
                      <a:r>
                        <a:rPr lang="ko-KR" altLang="en-US" sz="25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개 물질 및 제품 규제대상</a:t>
                      </a:r>
                      <a:endParaRPr lang="en-US" altLang="ko-KR" sz="25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 bwMode="auto">
          <a:xfrm>
            <a:off x="214282" y="5143512"/>
            <a:ext cx="7858155" cy="1071549"/>
          </a:xfrm>
          <a:prstGeom prst="rect">
            <a:avLst/>
          </a:prstGeom>
          <a:solidFill>
            <a:srgbClr val="F6FBB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ko-KR" b="1" dirty="0"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kumimoji="0" lang="en-US" altLang="ko-KR" dirty="0">
                <a:latin typeface="휴먼모음T" pitchFamily="18" charset="-127"/>
                <a:ea typeface="휴먼모음T" pitchFamily="18" charset="-127"/>
                <a:cs typeface="+mj-cs"/>
              </a:rPr>
              <a:t>VOC</a:t>
            </a:r>
            <a:r>
              <a:rPr kumimoji="0" lang="ko-KR" altLang="en-US" dirty="0">
                <a:latin typeface="휴먼모음T" pitchFamily="18" charset="-127"/>
                <a:ea typeface="휴먼모음T" pitchFamily="18" charset="-127"/>
                <a:cs typeface="+mj-cs"/>
              </a:rPr>
              <a:t>에 의한 건강장해로 가장 중요하면서 보편적인 것은 </a:t>
            </a:r>
            <a:r>
              <a:rPr kumimoji="0" lang="ko-KR" altLang="en-US" sz="2500" b="1" u="sng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중추신경계를 억제</a:t>
            </a:r>
            <a:r>
              <a:rPr kumimoji="0" lang="ko-KR" altLang="en-US" dirty="0">
                <a:latin typeface="휴먼모음T" pitchFamily="18" charset="-127"/>
                <a:ea typeface="휴먼모음T" pitchFamily="18" charset="-127"/>
                <a:cs typeface="+mj-cs"/>
              </a:rPr>
              <a:t>하는 마취작용으로 크게 급성과 만성으로 나누어진다</a:t>
            </a:r>
            <a:r>
              <a:rPr kumimoji="0" lang="en-US" altLang="ko-KR" b="1" dirty="0">
                <a:latin typeface="+mj-lt"/>
                <a:ea typeface="+mj-ea"/>
                <a:cs typeface="+mj-cs"/>
              </a:rPr>
              <a:t>. </a:t>
            </a:r>
            <a:endParaRPr kumimoji="0" lang="ko-KR" altLang="en-US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813" y="0"/>
            <a:ext cx="7872412" cy="785813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유해 물질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37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종 중 대표 물질</a:t>
            </a:r>
          </a:p>
        </p:txBody>
      </p:sp>
      <p:sp>
        <p:nvSpPr>
          <p:cNvPr id="3072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57188" y="857250"/>
          <a:ext cx="8501093" cy="588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906"/>
                <a:gridCol w="4797159"/>
                <a:gridCol w="781028"/>
              </a:tblGrid>
              <a:tr h="4204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물 질 명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주 요   위 해 성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비고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아크릴로니트릴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두통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구토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설사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질식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발암성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특정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부탄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졸음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액체상태로 접촉 시 동상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오존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디에틸아민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호흡곤란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수포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고통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하상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설사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구토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en-US" altLang="ko-KR" sz="2000" b="1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시력 상실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endParaRPr lang="ko-KR" altLang="en-US" sz="20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포름알데히드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호흡곤란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심각한 화상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통증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수포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</a:p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복부경련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발암성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(B1)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특정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이소프로필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 알코올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현기증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졸음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구토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두통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시야가 흐려짐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endParaRPr lang="ko-KR" altLang="en-US" sz="20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메탄올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현기증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.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구토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복통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호흡곤란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의식불명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endParaRPr lang="ko-KR" altLang="en-US" sz="20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메틸에틸케톤</a:t>
                      </a:r>
                      <a:endParaRPr lang="en-US" altLang="ko-KR" sz="2000" b="1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en-US" altLang="ko-KR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현기증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졸음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무기력증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두통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구토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호흡곤란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의식불명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복부경련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endParaRPr lang="ko-KR" altLang="en-US" sz="20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톨루엔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현기증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졸음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두통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구토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복통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의식불명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오존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테트라클로로에틸렌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상기 증세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화상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수포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특정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자일렌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(o-,m-,p-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포함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현기증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졸음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두통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복통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의식불명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오존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스티렌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현기증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졸음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두통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구토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복통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오</a:t>
                      </a:r>
                      <a:r>
                        <a:rPr lang="en-US" altLang="ko-KR" sz="2000" b="1" dirty="0" smtClean="0"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ko-KR" altLang="en-US" sz="2000" b="1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특</a:t>
                      </a:r>
                      <a:endParaRPr lang="ko-KR" altLang="en-US" sz="2000" b="1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357158" y="2857496"/>
            <a:ext cx="8501122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6"/>
          <p:cNvGraphicFramePr>
            <a:graphicFrameLocks/>
          </p:cNvGraphicFramePr>
          <p:nvPr/>
        </p:nvGraphicFramePr>
        <p:xfrm>
          <a:off x="428625" y="1285875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661513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  농도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</a:rPr>
                        <a:t>ppm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       건 강       장 해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0.04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민감한 어린이의 아토피성 피부염 발병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b="1" dirty="0" smtClean="0"/>
                        <a:t>신경조직 자극 시작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0.05~1.0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냄새 감지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0.2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눈의 자극 시작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0.25~0.33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호흡기 장해시작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0.5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목 자극 시작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1.0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5</a:t>
                      </a:r>
                      <a:r>
                        <a:rPr lang="ko-KR" altLang="en-US" b="1" dirty="0" smtClean="0"/>
                        <a:t>년간 노출 시 </a:t>
                      </a:r>
                      <a:r>
                        <a:rPr lang="en-US" altLang="ko-KR" b="1" dirty="0" smtClean="0"/>
                        <a:t>1 </a:t>
                      </a:r>
                      <a:r>
                        <a:rPr lang="ko-KR" altLang="en-US" b="1" dirty="0" err="1" smtClean="0"/>
                        <a:t>만명</a:t>
                      </a:r>
                      <a:r>
                        <a:rPr lang="ko-KR" altLang="en-US" b="1" dirty="0" smtClean="0"/>
                        <a:t> 중 </a:t>
                      </a:r>
                      <a:r>
                        <a:rPr lang="en-US" altLang="ko-KR" b="1" dirty="0" smtClean="0"/>
                        <a:t>14</a:t>
                      </a:r>
                      <a:r>
                        <a:rPr lang="ko-KR" altLang="en-US" b="1" dirty="0" smtClean="0"/>
                        <a:t>명이 암 발병</a:t>
                      </a:r>
                      <a:r>
                        <a:rPr lang="en-US" altLang="ko-KR" b="1" dirty="0" smtClean="0"/>
                        <a:t> 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2.0~3.0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눈을 찌를듯한 고통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4.0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눈물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10.0~20.0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격렬한 눈물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b="1" dirty="0" smtClean="0"/>
                        <a:t>정상적 호흡 곤란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30.0~50.0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5~10</a:t>
                      </a:r>
                      <a:r>
                        <a:rPr lang="ko-KR" altLang="en-US" b="1" dirty="0" smtClean="0"/>
                        <a:t>분 내에 급성 중독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b="1" dirty="0" smtClean="0"/>
                        <a:t>독성 폐기종으로 사망 가능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1928813" y="0"/>
            <a:ext cx="5857875" cy="642938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ko-KR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  <a:cs typeface="+mj-cs"/>
              </a:rPr>
              <a:t>포</a:t>
            </a:r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  <a:cs typeface="+mj-cs"/>
              </a:rPr>
              <a:t>름</a:t>
            </a:r>
            <a:r>
              <a:rPr lang="ko-KR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  <a:cs typeface="+mj-cs"/>
              </a:rPr>
              <a:t>알데히드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63" y="2857500"/>
            <a:ext cx="8229600" cy="1000125"/>
          </a:xfrm>
          <a:solidFill>
            <a:schemeClr val="accent6">
              <a:lumMod val="40000"/>
              <a:lumOff val="60000"/>
              <a:alpha val="53000"/>
            </a:schemeClr>
          </a:solidFill>
        </p:spPr>
        <p:txBody>
          <a:bodyPr/>
          <a:lstStyle/>
          <a:p>
            <a:pPr>
              <a:defRPr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친환경 도료의 성능 보증방법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 친환경 도료의 성능 보증방법</a:t>
            </a:r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</p:nvPr>
        </p:nvGraphicFramePr>
        <p:xfrm>
          <a:off x="395288" y="1052513"/>
          <a:ext cx="8229600" cy="5242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(1) </a:t>
                      </a:r>
                      <a:r>
                        <a:rPr lang="ko-KR" altLang="en-US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물질안전 보건자료</a:t>
                      </a:r>
                      <a:r>
                        <a:rPr lang="en-US" altLang="ko-KR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(MSDS) </a:t>
                      </a:r>
                      <a:r>
                        <a:rPr lang="ko-KR" altLang="en-US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자료 활용 </a:t>
                      </a:r>
                      <a:r>
                        <a:rPr lang="en-US" altLang="ko-KR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</a:p>
                    <a:p>
                      <a:pPr>
                        <a:buNone/>
                      </a:pPr>
                      <a:r>
                        <a:rPr lang="en-US" altLang="ko-KR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    </a:t>
                      </a:r>
                      <a:r>
                        <a:rPr lang="ko-KR" altLang="en-US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산업안전보건법에 의해 제조</a:t>
                      </a:r>
                      <a:r>
                        <a:rPr lang="en-US" altLang="ko-KR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유통 시에 발행 의무화</a:t>
                      </a:r>
                      <a:endParaRPr lang="en-US" altLang="ko-KR" sz="20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(2) </a:t>
                      </a:r>
                      <a:r>
                        <a:rPr lang="ko-KR" altLang="en-US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국립환경연구원 고시</a:t>
                      </a:r>
                      <a:r>
                        <a:rPr lang="en-US" altLang="ko-KR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제</a:t>
                      </a:r>
                      <a:r>
                        <a:rPr lang="en-US" altLang="ko-KR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2005-11</a:t>
                      </a:r>
                      <a:r>
                        <a:rPr lang="ko-KR" altLang="en-US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호</a:t>
                      </a:r>
                      <a:r>
                        <a:rPr lang="en-US" altLang="ko-KR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r>
                        <a:rPr lang="ko-KR" altLang="en-US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에 의한 용기 표시사항</a:t>
                      </a:r>
                      <a:endParaRPr lang="en-US" altLang="ko-KR" sz="2400" b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    VOC </a:t>
                      </a:r>
                      <a:r>
                        <a:rPr lang="ko-KR" altLang="en-US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함유기준</a:t>
                      </a:r>
                      <a:r>
                        <a:rPr lang="en-US" altLang="ko-KR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함유량</a:t>
                      </a:r>
                      <a:r>
                        <a:rPr lang="en-US" altLang="ko-KR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희석용제종류</a:t>
                      </a:r>
                      <a:r>
                        <a:rPr lang="en-US" altLang="ko-KR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최대희석비</a:t>
                      </a:r>
                      <a:endParaRPr lang="en-US" altLang="ko-KR" sz="20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(3) </a:t>
                      </a:r>
                      <a:r>
                        <a:rPr lang="ko-KR" altLang="en-US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품질보증제도 활용 </a:t>
                      </a:r>
                      <a:r>
                        <a:rPr lang="en-US" altLang="ko-KR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</a:p>
                    <a:p>
                      <a:pPr>
                        <a:buNone/>
                      </a:pPr>
                      <a:r>
                        <a:rPr lang="en-US" altLang="ko-KR" sz="2400" b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</a:t>
                      </a:r>
                      <a:r>
                        <a:rPr lang="ko-KR" altLang="en-US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친환경상품진흥원의 환경마크</a:t>
                      </a:r>
                      <a:r>
                        <a:rPr lang="en-US" altLang="ko-KR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한국공기청정협회의 </a:t>
                      </a:r>
                      <a:r>
                        <a:rPr lang="en-US" altLang="ko-KR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HB</a:t>
                      </a:r>
                      <a:r>
                        <a:rPr lang="ko-KR" altLang="en-US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마크</a:t>
                      </a:r>
                      <a:endParaRPr lang="en-US" altLang="ko-KR" sz="20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(4) </a:t>
                      </a:r>
                      <a:r>
                        <a:rPr lang="ko-KR" altLang="en-US" sz="2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공인기관 시험성적서</a:t>
                      </a:r>
                      <a:endParaRPr lang="en-US" altLang="ko-KR" sz="2400" b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    1)</a:t>
                      </a:r>
                      <a:r>
                        <a:rPr lang="ko-KR" altLang="en-US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다중이용시설 등의 </a:t>
                      </a:r>
                      <a:r>
                        <a:rPr lang="ko-KR" altLang="en-US" sz="2000" b="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실내공기질</a:t>
                      </a:r>
                      <a:r>
                        <a:rPr lang="ko-KR" altLang="en-US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 관리법</a:t>
                      </a:r>
                      <a:endParaRPr lang="en-US" altLang="ko-KR" sz="20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    2)</a:t>
                      </a:r>
                      <a:r>
                        <a:rPr lang="ko-KR" altLang="en-US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수도권대기환경개선에  관한 특별법</a:t>
                      </a:r>
                      <a:endParaRPr lang="en-US" altLang="ko-KR" sz="20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    3)</a:t>
                      </a:r>
                      <a:r>
                        <a:rPr lang="ko-KR" altLang="en-US" sz="2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유해화학물질관리법 및 산업안전보건법 등에 관련한 </a:t>
                      </a:r>
                      <a:r>
                        <a:rPr lang="ko-KR" altLang="en-US" sz="2000" b="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공정시험법</a:t>
                      </a:r>
                      <a:endParaRPr lang="ko-KR" altLang="en-US" sz="20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endParaRPr lang="ko-KR" altLang="en-US" sz="20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9162" y="2357438"/>
            <a:ext cx="8229600" cy="1143000"/>
          </a:xfrm>
          <a:solidFill>
            <a:schemeClr val="accent6">
              <a:lumMod val="40000"/>
              <a:lumOff val="60000"/>
              <a:alpha val="53000"/>
            </a:schemeClr>
          </a:solidFill>
        </p:spPr>
        <p:txBody>
          <a:bodyPr/>
          <a:lstStyle/>
          <a:p>
            <a:pPr>
              <a:defRPr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적용에 대한 기대효과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 </a:t>
            </a:r>
            <a:endPara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07206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457200" indent="-457200" eaLnBrk="1" hangingPunct="1">
              <a:buNone/>
            </a:pPr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(1) </a:t>
            </a:r>
            <a:r>
              <a:rPr lang="ko-KR" altLang="en-US" sz="2400" b="1" dirty="0" smtClean="0">
                <a:latin typeface="휴먼모음T" pitchFamily="18" charset="-127"/>
                <a:ea typeface="휴먼모음T" pitchFamily="18" charset="-127"/>
              </a:rPr>
              <a:t>새집증후군 예방</a:t>
            </a:r>
            <a:endParaRPr lang="en-US" altLang="ko-KR" sz="2400" b="1" dirty="0" smtClean="0">
              <a:latin typeface="휴먼모음T" pitchFamily="18" charset="-127"/>
              <a:ea typeface="휴먼모음T" pitchFamily="18" charset="-127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    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실내공기질의 개선에 의한 쾌적한 생활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(2) </a:t>
            </a:r>
            <a:r>
              <a:rPr lang="ko-KR" altLang="en-US" sz="2400" b="1" dirty="0" smtClean="0">
                <a:latin typeface="휴먼모음T" pitchFamily="18" charset="-127"/>
                <a:ea typeface="휴먼모음T" pitchFamily="18" charset="-127"/>
              </a:rPr>
              <a:t>오존</a:t>
            </a:r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b="1" dirty="0" err="1" smtClean="0">
                <a:latin typeface="휴먼모음T" pitchFamily="18" charset="-127"/>
                <a:ea typeface="휴먼모음T" pitchFamily="18" charset="-127"/>
              </a:rPr>
              <a:t>광스모그</a:t>
            </a:r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2400" b="1" dirty="0" smtClean="0">
                <a:latin typeface="휴먼모음T" pitchFamily="18" charset="-127"/>
                <a:ea typeface="휴먼모음T" pitchFamily="18" charset="-127"/>
              </a:rPr>
              <a:t>발생 빈도 저감 </a:t>
            </a:r>
            <a:endParaRPr lang="en-US" altLang="ko-KR" sz="2400" b="1" dirty="0" smtClean="0">
              <a:latin typeface="휴먼모음T" pitchFamily="18" charset="-127"/>
              <a:ea typeface="휴먼모음T" pitchFamily="18" charset="-127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    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수도권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VOC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배출량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: ’04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28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만톤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전국의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38.5%)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     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페인트 사용에 의한 배출량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12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만톤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(41%)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의  약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30%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저감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     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오존발령횟수 반감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, 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지구온난화 방지에 기여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(3) </a:t>
            </a:r>
            <a:r>
              <a:rPr lang="ko-KR" altLang="en-US" sz="2400" b="1" dirty="0" smtClean="0">
                <a:latin typeface="휴먼모음T" pitchFamily="18" charset="-127"/>
                <a:ea typeface="휴먼모음T" pitchFamily="18" charset="-127"/>
              </a:rPr>
              <a:t>자원절감 및 대기오염물질 배출절감</a:t>
            </a:r>
            <a:endParaRPr lang="en-US" altLang="ko-KR" sz="2400" b="1" dirty="0" smtClean="0">
              <a:latin typeface="휴먼모음T" pitchFamily="18" charset="-127"/>
              <a:ea typeface="휴먼모음T" pitchFamily="18" charset="-127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    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건축용 도료의 수성도료 사용비율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’04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52%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에서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’08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55.4%,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     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차후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70~80%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수준으로 기대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(2008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년도 수계도료 생산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12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만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KL)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(4) </a:t>
            </a:r>
            <a:r>
              <a:rPr lang="ko-KR" altLang="en-US" sz="2400" b="1" dirty="0" smtClean="0">
                <a:latin typeface="휴먼모음T" pitchFamily="18" charset="-127"/>
                <a:ea typeface="휴먼모음T" pitchFamily="18" charset="-127"/>
              </a:rPr>
              <a:t>환경오염 사고방지 및 화재예방</a:t>
            </a:r>
            <a:endParaRPr lang="en-US" altLang="ko-KR" sz="2400" b="1" dirty="0" smtClean="0">
              <a:latin typeface="휴먼모음T" pitchFamily="18" charset="-127"/>
              <a:ea typeface="휴먼모음T" pitchFamily="18" charset="-127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sz="2400" b="1" dirty="0" smtClean="0">
                <a:latin typeface="휴먼모음T" pitchFamily="18" charset="-127"/>
                <a:ea typeface="휴먼모음T" pitchFamily="18" charset="-127"/>
              </a:rPr>
              <a:t>    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도장작업자 보건환경 개선 및 안전사고 빈도 저감</a:t>
            </a:r>
            <a:endParaRPr lang="ko-KR" altLang="en-US" sz="2400" dirty="0" smtClean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857232"/>
          </a:xfrm>
        </p:spPr>
        <p:txBody>
          <a:bodyPr/>
          <a:lstStyle/>
          <a:p>
            <a:r>
              <a:rPr lang="ko-KR" altLang="en-US" dirty="0" smtClean="0"/>
              <a:t>참 고 문 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dirty="0" smtClean="0"/>
              <a:t> 국방 기술 </a:t>
            </a:r>
            <a:r>
              <a:rPr lang="ko-KR" altLang="en-US" dirty="0" err="1" smtClean="0"/>
              <a:t>품질원</a:t>
            </a:r>
            <a:r>
              <a:rPr lang="ko-KR" altLang="en-US" dirty="0" smtClean="0"/>
              <a:t> 연구자료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삼화페인트</a:t>
            </a:r>
            <a:r>
              <a:rPr lang="ko-KR" altLang="en-US" dirty="0" smtClean="0"/>
              <a:t> 기술자료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네이버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블로그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 - blog.naver.com/</a:t>
            </a:r>
            <a:r>
              <a:rPr lang="en-US" altLang="ko-KR" dirty="0" err="1" smtClean="0"/>
              <a:t>paintblog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  <a:solidFill>
            <a:schemeClr val="accent6">
              <a:lumMod val="40000"/>
              <a:lumOff val="60000"/>
              <a:alpha val="53000"/>
            </a:schemeClr>
          </a:solidFill>
        </p:spPr>
        <p:txBody>
          <a:bodyPr/>
          <a:lstStyle/>
          <a:p>
            <a:pPr>
              <a:defRPr/>
            </a:pP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친환경 도료의 개요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 bwMode="auto">
          <a:xfrm>
            <a:off x="500063" y="0"/>
            <a:ext cx="80152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ko-KR" altLang="en-US" sz="4400" b="1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  <a:cs typeface="+mj-cs"/>
              </a:rPr>
              <a:t>친환경의 정의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429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환경친화란 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“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인간을 위한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”, “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생태를 위한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”, “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경제적인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”       3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가지 개념을 구현하는 것</a:t>
            </a:r>
            <a:endParaRPr lang="en-US" altLang="ko-KR" sz="2200" b="1" kern="1200" dirty="0" smtClean="0">
              <a:latin typeface="휴먼모음T" pitchFamily="18" charset="-127"/>
              <a:ea typeface="휴먼모음T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200" b="1" kern="1200" dirty="0" smtClean="0">
              <a:latin typeface="휴먼모음T" pitchFamily="18" charset="-127"/>
              <a:ea typeface="휴먼모음T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(1)</a:t>
            </a:r>
            <a:r>
              <a:rPr lang="ko-KR" altLang="en-US" sz="2200" b="1" kern="1200" dirty="0" smtClean="0">
                <a:uFill>
                  <a:solidFill>
                    <a:srgbClr val="0070C0"/>
                  </a:solidFill>
                </a:uFill>
                <a:latin typeface="휴먼모음T" pitchFamily="18" charset="-127"/>
                <a:ea typeface="휴먼모음T" pitchFamily="18" charset="-127"/>
              </a:rPr>
              <a:t>인간을 위한 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이해관계자들의 환경에 대한 요구조건을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             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        충족시키는 것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쾌적함과 건강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(2)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자연순환을 위한 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생태를 위한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: </a:t>
            </a:r>
            <a:endParaRPr lang="en-US" altLang="ko-KR" sz="2200" b="1" kern="1200" dirty="0" smtClean="0">
              <a:latin typeface="휴먼모음T" pitchFamily="18" charset="-127"/>
              <a:ea typeface="휴먼모음T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환경영향의 최소화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환경부하의 감소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자원과 에너지 절약</a:t>
            </a:r>
            <a:endParaRPr lang="en-US" altLang="ko-KR" sz="2200" b="1" kern="1200" dirty="0" smtClean="0">
              <a:latin typeface="휴먼모음T" pitchFamily="18" charset="-127"/>
              <a:ea typeface="휴먼모음T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을 통한 지구환경의 보존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 및 주변 환경과의 친화</a:t>
            </a:r>
            <a:endParaRPr lang="en-US" altLang="ko-KR" sz="2200" b="1" kern="1200" dirty="0" smtClean="0">
              <a:latin typeface="휴먼모음T" pitchFamily="18" charset="-127"/>
              <a:ea typeface="휴먼모음T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(3)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자원절약을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위한 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경제적인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   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재사용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(Reuse;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조립화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모듈화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),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재활용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(Recycle;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물질순환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),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   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재생가능성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(Renewable)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을 통한 가용자원을 최소로 사용</a:t>
            </a:r>
            <a:endParaRPr lang="en-US" altLang="ko-KR" sz="2200" b="1" kern="1200" dirty="0" smtClean="0">
              <a:latin typeface="휴먼모음T" pitchFamily="18" charset="-127"/>
              <a:ea typeface="휴먼모음T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   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하는 원천자원 절약과 유해물질 통제</a:t>
            </a:r>
          </a:p>
          <a:p>
            <a:pPr>
              <a:buFont typeface="Wingdings" pitchFamily="2" charset="2"/>
              <a:buChar char="u"/>
              <a:defRPr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친환경 도료의 필요성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95288" y="1052513"/>
          <a:ext cx="842493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4536504">
                <a:tc>
                  <a:txBody>
                    <a:bodyPr/>
                    <a:lstStyle/>
                    <a:p>
                      <a:endParaRPr lang="en-US" altLang="ko-KR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21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세기 산업의 발달로 주거공간에서도 각종 유해물질 등에 노출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endParaRPr lang="en-US" altLang="ko-KR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천식이나 두통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알레르기 등 질병에 걸리거나 건강에 해를 끼침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endParaRPr lang="en-US" altLang="ko-KR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그 근본 원인은 건축자재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페인트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도배지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접착제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에 함유된 유해물질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대표적인 것이 중금속과 휘발성 유기화합물인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VOC </a:t>
                      </a:r>
                    </a:p>
                    <a:p>
                      <a:endParaRPr lang="en-US" altLang="ko-KR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이미 선진국에서는 수 년 전부터 이러한 물질에 대한 규제가 광범위하게 실시되고 있으며 생활환경에 안전한 건축자재 개선에 힘을 기울이고 있습니다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.</a:t>
                      </a:r>
                      <a:endParaRPr lang="ko-KR" altLang="en-US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2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친환경 도료의 특징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50825" y="977900"/>
          <a:ext cx="7920880" cy="5547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20880"/>
              </a:tblGrid>
              <a:tr h="142903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(1)</a:t>
                      </a:r>
                      <a:r>
                        <a:rPr lang="ko-KR" altLang="en-US" sz="2000" b="1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천연산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재료의 사용 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천연페인트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인공합성 원료 제외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지속적 재생산 가능한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천연원료 사용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예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;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아마인유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옻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테레빈유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황토 등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), 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강한 취기나 알레르기 성분 회피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0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1161094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(2)VOC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저 함유 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’05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년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월 수도권 대기관리권역에서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VOC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함유기준설정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.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수용성 도료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하이솔리드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도료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분체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도료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무용제 도료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0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1161094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(3)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유해성분 제외 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방충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방식제 등 유해성분 함유된 첨가물 사용 제외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건조제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안료에 유해 중금속 함유된 원료 배제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0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1161094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(4)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도료의 라이프사이클 모든 단계 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에너지 소비 적고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생태계에 부하를 주지 않으며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,(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생분해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 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건강에 유익한 성능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원적외선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음이온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항균 등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함유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.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0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8229600" cy="1143000"/>
          </a:xfrm>
        </p:spPr>
        <p:txBody>
          <a:bodyPr/>
          <a:lstStyle/>
          <a:p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도료의 생산</a:t>
            </a: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사용</a:t>
            </a: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폐기 시 발생하는 환경문제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501093" cy="523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510"/>
                <a:gridCol w="4132505"/>
                <a:gridCol w="3114078"/>
              </a:tblGrid>
              <a:tr h="3983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발생시기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발생하는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환경 원인 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개선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방안  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56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생산 시</a:t>
                      </a:r>
                      <a:endParaRPr lang="ko-KR" altLang="en-US" sz="18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합성수지 및 도료 제조공장의 가동과 </a:t>
                      </a:r>
                      <a:endParaRPr lang="en-US" altLang="ko-KR" sz="18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차량</a:t>
                      </a:r>
                      <a:r>
                        <a:rPr lang="en-US" altLang="ko-KR" sz="1800" b="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배기가스로 공해물질 방사</a:t>
                      </a:r>
                      <a:endParaRPr lang="en-US" altLang="ko-KR" sz="18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대기 및 수질오염</a:t>
                      </a:r>
                      <a:r>
                        <a:rPr lang="en-US" altLang="ko-KR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소음</a:t>
                      </a:r>
                      <a:r>
                        <a:rPr lang="en-US" altLang="ko-KR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악취</a:t>
                      </a:r>
                      <a:endParaRPr lang="en-US" altLang="ko-KR" sz="18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18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설계 시 천연원료의 채택과 사용량을 최소화</a:t>
                      </a:r>
                      <a:endParaRPr lang="en-US" altLang="ko-KR" sz="18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환경방지시설 가동 효율화</a:t>
                      </a:r>
                      <a:endParaRPr lang="en-US" altLang="ko-KR" sz="18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수송거리 최소화</a:t>
                      </a:r>
                      <a:endParaRPr lang="ko-KR" altLang="en-US" sz="18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16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사용 시</a:t>
                      </a:r>
                      <a:endParaRPr lang="ko-KR" altLang="en-US" sz="18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에너지 소비</a:t>
                      </a:r>
                      <a:r>
                        <a:rPr lang="en-US" altLang="ko-KR" sz="1800" b="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1800" b="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및 유해물질 배기</a:t>
                      </a:r>
                      <a:r>
                        <a:rPr lang="en-US" altLang="ko-KR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유해성 물질로 공기오염</a:t>
                      </a:r>
                      <a:endParaRPr lang="en-US" altLang="ko-KR" sz="18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폐기물 발생</a:t>
                      </a:r>
                      <a:endParaRPr lang="en-US" altLang="ko-KR" sz="18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18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친환경도료의 사용 및 </a:t>
                      </a:r>
                      <a:endParaRPr lang="en-US" altLang="ko-KR" sz="18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시공기술의 개발</a:t>
                      </a:r>
                      <a:endParaRPr lang="en-US" altLang="ko-KR" sz="18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에너지사용 효율화</a:t>
                      </a:r>
                      <a:r>
                        <a:rPr lang="en-US" altLang="ko-KR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</a:p>
                    <a:p>
                      <a:pPr latinLnBrk="1"/>
                      <a:r>
                        <a:rPr lang="ko-KR" altLang="en-US" sz="1800" b="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배출가스 저감</a:t>
                      </a:r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</a:p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천연재료 활용</a:t>
                      </a:r>
                      <a:r>
                        <a:rPr lang="en-US" altLang="ko-KR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en-US" altLang="ko-KR" sz="1800" b="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실내조경 </a:t>
                      </a:r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활용</a:t>
                      </a:r>
                      <a:endParaRPr lang="ko-KR" altLang="en-US" sz="18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6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폐기시</a:t>
                      </a:r>
                      <a:endParaRPr lang="ko-KR" altLang="en-US" sz="18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폐기물은 업계의 관행에 의존하여 </a:t>
                      </a:r>
                      <a:endParaRPr lang="en-US" altLang="ko-KR" sz="18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처리됨</a:t>
                      </a:r>
                      <a:r>
                        <a:rPr lang="en-US" altLang="ko-KR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. </a:t>
                      </a:r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기술적 처리의 미숙으로 </a:t>
                      </a:r>
                      <a:endParaRPr lang="en-US" altLang="ko-KR" sz="18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토양오염</a:t>
                      </a:r>
                      <a:r>
                        <a:rPr lang="en-US" altLang="ko-KR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대기</a:t>
                      </a:r>
                      <a:r>
                        <a:rPr lang="en-US" altLang="ko-KR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수질 오염 잔존</a:t>
                      </a:r>
                      <a:endParaRPr lang="en-US" altLang="ko-KR" sz="18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18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용적</a:t>
                      </a:r>
                      <a:r>
                        <a:rPr lang="en-US" altLang="ko-KR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중량 감소화</a:t>
                      </a:r>
                      <a:endParaRPr lang="en-US" altLang="ko-KR" sz="18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유해물질 무해화</a:t>
                      </a:r>
                      <a:r>
                        <a:rPr lang="en-US" altLang="ko-KR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고정화</a:t>
                      </a:r>
                      <a:endParaRPr lang="en-US" altLang="ko-KR" sz="18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유기용제의 회수</a:t>
                      </a:r>
                      <a:r>
                        <a:rPr lang="en-US" altLang="ko-KR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8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재활용</a:t>
                      </a:r>
                      <a:endParaRPr lang="ko-KR" altLang="en-US" sz="18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  <a:solidFill>
            <a:schemeClr val="accent6">
              <a:lumMod val="40000"/>
              <a:lumOff val="60000"/>
              <a:alpha val="53000"/>
            </a:schemeClr>
          </a:solidFill>
        </p:spPr>
        <p:txBody>
          <a:bodyPr/>
          <a:lstStyle/>
          <a:p>
            <a:pPr>
              <a:defRPr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친환경 도료의 구성 및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도료의 구성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95288" y="1052513"/>
          <a:ext cx="7560840" cy="49685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60840"/>
              </a:tblGrid>
              <a:tr h="634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(1)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안료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광명단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황연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크롬그린 등 유해 중금속 성분 제외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616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(2)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합성수지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중금속 촉매 등 유해원료 및 용제 제외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667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(3)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첨가제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유해 물질 및 용제 제외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649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(4)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용제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유해성분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(37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종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)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제외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방향족탄화수소 최소화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24008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(5)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제조공정 중 유해물질 오염배제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</a:p>
                    <a:p>
                      <a:pPr>
                        <a:buNone/>
                      </a:pP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 1)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도료 분산 시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glass bead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사용금지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 2)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도료 여과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포장 시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: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납땜 체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/can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사용금지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 3)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유해물질 저감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대기오염물질 저감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실내공기오염 저감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</a:pP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      등을 목적으로 하는 원료로 구성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.</a:t>
                      </a:r>
                      <a:endParaRPr lang="ko-KR" altLang="en-US" sz="2200" b="0" dirty="0" smtClean="0"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200" b="0" dirty="0"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디자인 사용자 지정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디자인 사용자 지정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3014</TotalTime>
  <Words>1601</Words>
  <Application>Microsoft Office PowerPoint</Application>
  <PresentationFormat>화면 슬라이드 쇼(4:3)</PresentationFormat>
  <Paragraphs>281</Paragraphs>
  <Slides>28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디자인 사용자 지정</vt:lpstr>
      <vt:lpstr>슬라이드 1</vt:lpstr>
      <vt:lpstr>목차</vt:lpstr>
      <vt:lpstr>친환경 도료의 개요</vt:lpstr>
      <vt:lpstr>슬라이드 4</vt:lpstr>
      <vt:lpstr>친환경 도료의 필요성</vt:lpstr>
      <vt:lpstr>친환경 도료의 특징</vt:lpstr>
      <vt:lpstr>도료의 생산, 사용, 폐기 시 발생하는 환경문제</vt:lpstr>
      <vt:lpstr>친환경 도료의 구성 및 특징</vt:lpstr>
      <vt:lpstr>도료의 구성</vt:lpstr>
      <vt:lpstr>친환경 도료의 종류</vt:lpstr>
      <vt:lpstr>황토 도료</vt:lpstr>
      <vt:lpstr>황토 도료 특징</vt:lpstr>
      <vt:lpstr>세라믹 코팅 도료</vt:lpstr>
      <vt:lpstr>광물성 미네랄 도료</vt:lpstr>
      <vt:lpstr> 수용성 실리콘 발수제</vt:lpstr>
      <vt:lpstr> 수용성 실리콘 발수제</vt:lpstr>
      <vt:lpstr> 수용성 우레탄 방수 도료 특징</vt:lpstr>
      <vt:lpstr> 수용성 멜라민소부 도료</vt:lpstr>
      <vt:lpstr>도료의 유해성분 종류 및 유해성</vt:lpstr>
      <vt:lpstr>대표적 유독성 물질</vt:lpstr>
      <vt:lpstr>휘발성 유기 화합물(VOC)</vt:lpstr>
      <vt:lpstr>유해 물질 37종 중 대표 물질</vt:lpstr>
      <vt:lpstr>슬라이드 23</vt:lpstr>
      <vt:lpstr>친환경 도료의 성능 보증방법</vt:lpstr>
      <vt:lpstr> 친환경 도료의 성능 보증방법</vt:lpstr>
      <vt:lpstr>적용에 대한 기대효과 </vt:lpstr>
      <vt:lpstr>슬라이드 27</vt:lpstr>
      <vt:lpstr>참 고 문 헌</vt:lpstr>
    </vt:vector>
  </TitlesOfParts>
  <Company>(주)인비닷컴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문서 서식 포탈 비즈폼 www.bizforms.co.kr</dc:creator>
  <dc:description>무단 복제 배포시 법적 불이익을 받을 수 있습니다.</dc:description>
  <cp:lastModifiedBy>s</cp:lastModifiedBy>
  <cp:revision>461</cp:revision>
  <dcterms:created xsi:type="dcterms:W3CDTF">2008-07-15T04:26:06Z</dcterms:created>
  <dcterms:modified xsi:type="dcterms:W3CDTF">2011-11-23T00:29:38Z</dcterms:modified>
  <cp:category>본 문서에 대한 2차 저작권은 비즈폼에 있습니다.</cp:category>
</cp:coreProperties>
</file>