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84" r:id="rId5"/>
    <p:sldId id="274" r:id="rId6"/>
    <p:sldId id="276" r:id="rId7"/>
    <p:sldId id="275" r:id="rId8"/>
    <p:sldId id="282" r:id="rId9"/>
    <p:sldId id="281" r:id="rId10"/>
    <p:sldId id="280" r:id="rId11"/>
    <p:sldId id="278" r:id="rId12"/>
    <p:sldId id="277" r:id="rId13"/>
    <p:sldId id="283" r:id="rId14"/>
    <p:sldId id="288" r:id="rId15"/>
    <p:sldId id="287" r:id="rId16"/>
    <p:sldId id="289" r:id="rId17"/>
    <p:sldId id="259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FA452"/>
    <a:srgbClr val="2E8254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겨울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편백</c:v>
                </c:pt>
                <c:pt idx="1">
                  <c:v>구상</c:v>
                </c:pt>
                <c:pt idx="2">
                  <c:v>삼나무</c:v>
                </c:pt>
                <c:pt idx="3">
                  <c:v>향나무</c:v>
                </c:pt>
                <c:pt idx="4">
                  <c:v>소나무</c:v>
                </c:pt>
                <c:pt idx="5">
                  <c:v>잣나무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</c:v>
                </c:pt>
                <c:pt idx="1">
                  <c:v>3.9</c:v>
                </c:pt>
                <c:pt idx="2">
                  <c:v>3.6</c:v>
                </c:pt>
                <c:pt idx="3">
                  <c:v>1.9</c:v>
                </c:pt>
                <c:pt idx="4">
                  <c:v>1.7000000000000017</c:v>
                </c:pt>
                <c:pt idx="5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여름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편백</c:v>
                </c:pt>
                <c:pt idx="1">
                  <c:v>구상</c:v>
                </c:pt>
                <c:pt idx="2">
                  <c:v>삼나무</c:v>
                </c:pt>
                <c:pt idx="3">
                  <c:v>향나무</c:v>
                </c:pt>
                <c:pt idx="4">
                  <c:v>소나무</c:v>
                </c:pt>
                <c:pt idx="5">
                  <c:v>잣나무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5.5</c:v>
                </c:pt>
                <c:pt idx="1">
                  <c:v>4.9000000000000004</c:v>
                </c:pt>
                <c:pt idx="2">
                  <c:v>4</c:v>
                </c:pt>
                <c:pt idx="3">
                  <c:v>1.4</c:v>
                </c:pt>
                <c:pt idx="4">
                  <c:v>1.9</c:v>
                </c:pt>
                <c:pt idx="5">
                  <c:v>2.1</c:v>
                </c:pt>
              </c:numCache>
            </c:numRef>
          </c:val>
        </c:ser>
        <c:axId val="72385664"/>
        <c:axId val="62890752"/>
      </c:barChart>
      <c:catAx>
        <c:axId val="72385664"/>
        <c:scaling>
          <c:orientation val="minMax"/>
        </c:scaling>
        <c:axPos val="b"/>
        <c:tickLblPos val="nextTo"/>
        <c:crossAx val="62890752"/>
        <c:crosses val="autoZero"/>
        <c:auto val="1"/>
        <c:lblAlgn val="ctr"/>
        <c:lblOffset val="100"/>
      </c:catAx>
      <c:valAx>
        <c:axId val="62890752"/>
        <c:scaling>
          <c:orientation val="minMax"/>
        </c:scaling>
        <c:axPos val="l"/>
        <c:majorGridlines/>
        <c:numFmt formatCode="General" sourceLinked="1"/>
        <c:tickLblPos val="nextTo"/>
        <c:crossAx val="72385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"/>
  <c:chart>
    <c:title>
      <c:tx>
        <c:rich>
          <a:bodyPr/>
          <a:lstStyle/>
          <a:p>
            <a:pPr>
              <a:defRPr/>
            </a:pPr>
            <a:r>
              <a:rPr lang="ko-KR"/>
              <a:t>온도</a:t>
            </a:r>
            <a:r>
              <a:rPr lang="en-US"/>
              <a:t>(</a:t>
            </a:r>
            <a:r>
              <a:rPr lang="ko-KR"/>
              <a:t>℃ 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75905240508252914"/>
          <c:y val="0.90309412945755152"/>
        </c:manualLayout>
      </c:layout>
    </c:title>
    <c:plotArea>
      <c:layout>
        <c:manualLayout>
          <c:layoutTarget val="inner"/>
          <c:xMode val="edge"/>
          <c:yMode val="edge"/>
          <c:x val="0.11647979907840203"/>
          <c:y val="0.1396421048956874"/>
          <c:w val="0.63411769709342136"/>
          <c:h val="0.7307845866172568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Terpenoid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26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  <c:pt idx="4">
                  <c:v>120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7.5</c:v>
                </c:pt>
                <c:pt idx="3">
                  <c:v>29</c:v>
                </c:pt>
                <c:pt idx="4">
                  <c:v>35</c:v>
                </c:pt>
              </c:numCache>
            </c:numRef>
          </c:val>
        </c:ser>
        <c:marker val="1"/>
        <c:axId val="80235136"/>
        <c:axId val="72466816"/>
      </c:lineChart>
      <c:catAx>
        <c:axId val="80235136"/>
        <c:scaling>
          <c:orientation val="minMax"/>
        </c:scaling>
        <c:axPos val="b"/>
        <c:numFmt formatCode="General" sourceLinked="1"/>
        <c:tickLblPos val="nextTo"/>
        <c:crossAx val="72466816"/>
        <c:crosses val="autoZero"/>
        <c:auto val="1"/>
        <c:lblAlgn val="ctr"/>
        <c:lblOffset val="100"/>
      </c:catAx>
      <c:valAx>
        <c:axId val="72466816"/>
        <c:scaling>
          <c:orientation val="minMax"/>
        </c:scaling>
        <c:axPos val="l"/>
        <c:majorGridlines/>
        <c:numFmt formatCode="General" sourceLinked="1"/>
        <c:tickLblPos val="nextTo"/>
        <c:crossAx val="8023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167181707299503"/>
          <c:y val="0.7264196514397675"/>
          <c:w val="0.3322792724693685"/>
          <c:h val="7.8608823947676404E-2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182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2115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434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7008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6355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866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68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183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0338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0811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2750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C75F-598B-4F66-B02C-A11A4582A85F}" type="datetimeFigureOut">
              <a:rPr lang="ko-KR" altLang="en-US" smtClean="0"/>
              <a:pPr/>
              <a:t>2011-11-21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6C4F-3414-4DC1-8C07-794CD9362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146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928794" y="1571612"/>
            <a:ext cx="6072230" cy="3135086"/>
            <a:chOff x="1642873" y="1235229"/>
            <a:chExt cx="6072230" cy="313508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019" b="89125" l="2651" r="9627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73" y="1235229"/>
              <a:ext cx="5016137" cy="31350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85750" y="1235229"/>
              <a:ext cx="59293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>
                  <a:solidFill>
                    <a:srgbClr val="2E8254"/>
                  </a:solidFill>
                  <a:latin typeface="맑은 고딕" pitchFamily="50" charset="-127"/>
                  <a:ea typeface="맑은 고딕" pitchFamily="50" charset="-127"/>
                </a:rPr>
                <a:t>목재의 향 활용 </a:t>
              </a:r>
              <a:endParaRPr lang="ko-KR" altLang="en-US" sz="5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11" b="81481"/>
          <a:stretch/>
        </p:blipFill>
        <p:spPr>
          <a:xfrm>
            <a:off x="5295900" y="0"/>
            <a:ext cx="3848100" cy="127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15" b="81667"/>
          <a:stretch/>
        </p:blipFill>
        <p:spPr>
          <a:xfrm rot="10800000">
            <a:off x="6152" y="5600700"/>
            <a:ext cx="3873500" cy="125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4365104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rgbClr val="7FA452"/>
                </a:solidFill>
              </a:rPr>
              <a:t>조장 </a:t>
            </a:r>
            <a:r>
              <a:rPr lang="en-US" altLang="ko-KR" sz="2800" dirty="0" smtClean="0">
                <a:solidFill>
                  <a:srgbClr val="7FA452"/>
                </a:solidFill>
              </a:rPr>
              <a:t>:</a:t>
            </a:r>
            <a:r>
              <a:rPr lang="ko-KR" altLang="en-US" sz="2800" dirty="0" smtClean="0">
                <a:solidFill>
                  <a:srgbClr val="7FA452"/>
                </a:solidFill>
              </a:rPr>
              <a:t> 박재형</a:t>
            </a:r>
            <a:endParaRPr lang="en-US" altLang="ko-KR" sz="2800" dirty="0" smtClean="0">
              <a:solidFill>
                <a:srgbClr val="7FA45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rgbClr val="7FA452"/>
                </a:solidFill>
              </a:rPr>
              <a:t>조원 </a:t>
            </a:r>
            <a:r>
              <a:rPr lang="en-US" altLang="ko-KR" sz="2800" dirty="0" smtClean="0">
                <a:solidFill>
                  <a:srgbClr val="7FA452"/>
                </a:solidFill>
              </a:rPr>
              <a:t>: </a:t>
            </a:r>
            <a:r>
              <a:rPr lang="ko-KR" altLang="en-US" sz="2800" dirty="0" smtClean="0">
                <a:solidFill>
                  <a:srgbClr val="7FA452"/>
                </a:solidFill>
              </a:rPr>
              <a:t>최현기 </a:t>
            </a:r>
            <a:r>
              <a:rPr lang="ko-KR" altLang="en-US" sz="2800" smtClean="0">
                <a:solidFill>
                  <a:srgbClr val="7FA452"/>
                </a:solidFill>
              </a:rPr>
              <a:t>이재현 김주용</a:t>
            </a:r>
            <a:endParaRPr lang="ko-KR" altLang="en-US" sz="2800" dirty="0">
              <a:solidFill>
                <a:srgbClr val="7FA45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9475" y="6524625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942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57158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저온저습 건조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내용 개체 틀 5"/>
          <p:cNvSpPr txBox="1">
            <a:spLocks/>
          </p:cNvSpPr>
          <p:nvPr/>
        </p:nvSpPr>
        <p:spPr>
          <a:xfrm>
            <a:off x="571472" y="1714488"/>
            <a:ext cx="8392442" cy="4809146"/>
          </a:xfrm>
          <a:prstGeom prst="roundRect">
            <a:avLst>
              <a:gd name="adj" fmla="val 5345"/>
            </a:avLst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낮은 온도에서 기압을 낮추면서 건조를 하는 것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열 교환기에서 발생되는 열을 이용하여 목재를 가열하여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srgbClr val="7FA452"/>
                </a:solidFill>
              </a:rPr>
              <a:t> 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증발된 수분을 응축시켜 제거하는 건조방법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습한 공기를 수분만 응축 시킨 후 재사용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사용 용도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00034" y="19288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dirty="0" smtClean="0">
                <a:solidFill>
                  <a:srgbClr val="7FA452"/>
                </a:solidFill>
              </a:rPr>
              <a:t>                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928802"/>
            <a:ext cx="5500726" cy="38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928802"/>
            <a:ext cx="550072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1928801"/>
            <a:ext cx="550072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 descr="http://keyword.pressian.com/images/pimg/kw20110815112839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928802"/>
            <a:ext cx="5500726" cy="3786213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928802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928802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928802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794" y="1928801"/>
            <a:ext cx="5500726" cy="37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건조시</a:t>
            </a:r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 나오는 추출물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71678"/>
            <a:ext cx="3357586" cy="26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000240"/>
            <a:ext cx="3357586" cy="262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643446"/>
            <a:ext cx="3990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00232" y="150017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FA452"/>
                </a:solidFill>
              </a:rPr>
              <a:t>캡슐화</a:t>
            </a:r>
            <a:endParaRPr lang="ko-KR" altLang="en-US" sz="2400" dirty="0">
              <a:solidFill>
                <a:srgbClr val="7FA45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150017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FA452"/>
                </a:solidFill>
              </a:rPr>
              <a:t>휴대용 산림욕기</a:t>
            </a:r>
            <a:endParaRPr lang="ko-KR" altLang="en-US" sz="2400" dirty="0">
              <a:solidFill>
                <a:srgbClr val="7FA452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714884"/>
            <a:ext cx="17152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714884"/>
            <a:ext cx="19114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071678"/>
            <a:ext cx="3857652" cy="259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207167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상업적 이용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내용 개체 틀 1"/>
          <p:cNvSpPr txBox="1">
            <a:spLocks/>
          </p:cNvSpPr>
          <p:nvPr/>
        </p:nvSpPr>
        <p:spPr>
          <a:xfrm>
            <a:off x="357158" y="1571612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목재 이용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428868"/>
            <a:ext cx="68407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내용 개체 틀 1"/>
          <p:cNvSpPr txBox="1">
            <a:spLocks/>
          </p:cNvSpPr>
          <p:nvPr/>
        </p:nvSpPr>
        <p:spPr>
          <a:xfrm>
            <a:off x="357158" y="1571612"/>
            <a:ext cx="41434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7FA452"/>
                </a:solidFill>
              </a:rPr>
              <a:t>2. </a:t>
            </a:r>
            <a:r>
              <a:rPr lang="ko-KR" altLang="en-US" sz="2800" dirty="0" err="1" smtClean="0">
                <a:solidFill>
                  <a:srgbClr val="7FA452"/>
                </a:solidFill>
              </a:rPr>
              <a:t>피톤치드</a:t>
            </a:r>
            <a:r>
              <a:rPr lang="ko-KR" altLang="en-US" sz="2800" dirty="0" smtClean="0">
                <a:solidFill>
                  <a:srgbClr val="7FA452"/>
                </a:solidFill>
              </a:rPr>
              <a:t> 정유이용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그림 19" descr="산림욕기 검증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071678"/>
            <a:ext cx="7072362" cy="44799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0166" y="528638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FF0000"/>
                </a:solidFill>
              </a:rPr>
              <a:t>정확한 연구결과 없음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 build="allAtOnce"/>
      <p:bldP spid="22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연구 부진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내용 개체 틀 1"/>
          <p:cNvSpPr txBox="1">
            <a:spLocks/>
          </p:cNvSpPr>
          <p:nvPr/>
        </p:nvSpPr>
        <p:spPr>
          <a:xfrm>
            <a:off x="500034" y="1500174"/>
            <a:ext cx="371477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원목 자체만 이용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내용 개체 틀 1"/>
          <p:cNvSpPr txBox="1">
            <a:spLocks/>
          </p:cNvSpPr>
          <p:nvPr/>
        </p:nvSpPr>
        <p:spPr>
          <a:xfrm>
            <a:off x="4429124" y="2857496"/>
            <a:ext cx="2928958" cy="64294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가공 기술 부족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504" y="3357562"/>
            <a:ext cx="6311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출  처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57200" y="1714488"/>
            <a:ext cx="84010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국립 산림 과학원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dirty="0" smtClean="0">
                <a:solidFill>
                  <a:srgbClr val="7FA452"/>
                </a:solidFill>
              </a:rPr>
              <a:t> -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논문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삼나무 건조 중 발생하는 휘발성 유기화합물                     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Terpenoids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의 분석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이수연⋅곽기섭⋅김선홍⋅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이전제</a:t>
            </a:r>
            <a:r>
              <a:rPr lang="en-US" altLang="ko-KR" sz="2400" dirty="0" smtClean="0">
                <a:solidFill>
                  <a:srgbClr val="7FA452"/>
                </a:solidFill>
              </a:rPr>
              <a:t>)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책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피톤치드의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비밀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역사넷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인터넷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산림지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주식회사 주연홈쇼핑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피톤케어닷컴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목재업체 후지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히노끼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등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1984755" y="2178128"/>
            <a:ext cx="6944963" cy="3394012"/>
            <a:chOff x="1682169" y="3684798"/>
            <a:chExt cx="6944963" cy="3394012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9019" b="89125" l="2651" r="9627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169" y="3943724"/>
              <a:ext cx="5016137" cy="313508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126274" y="3684798"/>
              <a:ext cx="65008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-윤고딕330" pitchFamily="18" charset="-127"/>
                </a:rPr>
                <a:t>감사합니다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481"/>
          <a:stretch/>
        </p:blipFill>
        <p:spPr>
          <a:xfrm>
            <a:off x="206344" y="357166"/>
            <a:ext cx="8572500" cy="1270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15" b="81667"/>
          <a:stretch/>
        </p:blipFill>
        <p:spPr>
          <a:xfrm rot="10800000">
            <a:off x="219071" y="5314971"/>
            <a:ext cx="3873500" cy="12573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614364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075975" y="2185197"/>
            <a:ext cx="5016137" cy="3135086"/>
            <a:chOff x="2075806" y="2348880"/>
            <a:chExt cx="5016137" cy="313508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019" b="89125" l="2651" r="9627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806" y="2348880"/>
              <a:ext cx="5016137" cy="31350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81203" y="2506778"/>
              <a:ext cx="17812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-윤고딕330" pitchFamily="18" charset="-127"/>
                </a:rPr>
                <a:t>Q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-윤고딕330" pitchFamily="18" charset="-127"/>
                </a:rPr>
                <a:t>&amp;</a:t>
              </a:r>
              <a:r>
                <a:rPr lang="en-US" altLang="ko-KR" sz="7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-윤고딕330" pitchFamily="18" charset="-127"/>
                </a:rPr>
                <a:t>A</a:t>
              </a:r>
              <a:endParaRPr lang="ko-KR" altLang="en-US" sz="7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481"/>
          <a:stretch/>
        </p:blipFill>
        <p:spPr>
          <a:xfrm>
            <a:off x="571500" y="0"/>
            <a:ext cx="8572500" cy="127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23340" l="5617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15" b="81667"/>
          <a:stretch/>
        </p:blipFill>
        <p:spPr>
          <a:xfrm rot="10800000">
            <a:off x="6152" y="5600700"/>
            <a:ext cx="3873500" cy="12573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9475" y="6524625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563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3679" y="516419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목  차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내용 개체 틀 2"/>
          <p:cNvSpPr txBox="1">
            <a:spLocks/>
          </p:cNvSpPr>
          <p:nvPr/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동기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피톤치드란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주요 수종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건조법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 용도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주의점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개선점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출처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동  기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360" y="1714488"/>
            <a:ext cx="6314474" cy="44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4590" y="1727188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피톤치드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357158" y="18573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정의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식물이 병충해로부터 자신을 보호하기 위해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발산하</a:t>
            </a:r>
            <a:r>
              <a:rPr lang="ko-KR" altLang="en-US" sz="2400" dirty="0" smtClean="0">
                <a:solidFill>
                  <a:srgbClr val="7FA452"/>
                </a:solidFill>
              </a:rPr>
              <a:t>는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향균물질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잘못된 상식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휘발성 물질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정확한 의미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생물활성물질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생물활성물질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식물에 함유 되어 있는 물질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로서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ko-KR" altLang="en-US" sz="2400" dirty="0" smtClean="0">
                <a:solidFill>
                  <a:srgbClr val="7FA452"/>
                </a:solidFill>
              </a:rPr>
              <a:t>미생물의</a:t>
            </a:r>
            <a:endParaRPr lang="en-US" altLang="ko-KR" sz="2400" dirty="0" smtClean="0">
              <a:solidFill>
                <a:srgbClr val="7FA452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번식이나 생장에 영향을 주는 모든 물질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dirty="0" smtClean="0">
                <a:solidFill>
                  <a:srgbClr val="7FA452"/>
                </a:solidFill>
              </a:rPr>
              <a:t>                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A4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7FA45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피톤치드효과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수종별</a:t>
            </a:r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피톤치드</a:t>
            </a:r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 함량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13" name="내용 개체 틀 3"/>
          <p:cNvGraphicFramePr>
            <a:graphicFrameLocks/>
          </p:cNvGraphicFramePr>
          <p:nvPr/>
        </p:nvGraphicFramePr>
        <p:xfrm>
          <a:off x="857224" y="1714488"/>
          <a:ext cx="750099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주요 수종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40" y="1928802"/>
            <a:ext cx="3745535" cy="33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1571604" y="5429264"/>
            <a:ext cx="207170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편백나무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112" y="1928802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40" y="1928802"/>
            <a:ext cx="38494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2352" y="1928802"/>
            <a:ext cx="37401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5668650" y="5449784"/>
            <a:ext cx="207170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삼나무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건조온도의 영향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6" name="내용 개체 틀 7"/>
          <p:cNvGraphicFramePr>
            <a:graphicFrameLocks/>
          </p:cNvGraphicFramePr>
          <p:nvPr/>
        </p:nvGraphicFramePr>
        <p:xfrm>
          <a:off x="357158" y="2000240"/>
          <a:ext cx="5000660" cy="447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20716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lt"/>
              </a:rPr>
              <a:t>증발량</a:t>
            </a:r>
            <a:r>
              <a:rPr lang="en-US" altLang="ko-KR" dirty="0" smtClean="0">
                <a:latin typeface="+mj-lt"/>
              </a:rPr>
              <a:t>(mg/m</a:t>
            </a:r>
            <a:r>
              <a:rPr lang="en-US" altLang="ko-KR" baseline="30000" dirty="0" smtClean="0">
                <a:latin typeface="+mj-lt"/>
              </a:rPr>
              <a:t>2</a:t>
            </a:r>
            <a:r>
              <a:rPr lang="en-US" altLang="ko-KR" dirty="0" smtClean="0">
                <a:latin typeface="+mj-lt"/>
              </a:rPr>
              <a:t>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152081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400" dirty="0" smtClean="0">
                <a:solidFill>
                  <a:srgbClr val="2E8254"/>
                </a:solidFill>
              </a:rPr>
              <a:t>삼나무 </a:t>
            </a:r>
            <a:r>
              <a:rPr lang="en-US" altLang="ko-KR" sz="2400" dirty="0" err="1" smtClean="0">
                <a:solidFill>
                  <a:srgbClr val="2E8254"/>
                </a:solidFill>
              </a:rPr>
              <a:t>Terpenoid</a:t>
            </a:r>
            <a:r>
              <a:rPr lang="ko-KR" altLang="en-US" sz="2400" dirty="0" smtClean="0">
                <a:solidFill>
                  <a:srgbClr val="2E8254"/>
                </a:solidFill>
              </a:rPr>
              <a:t>  온도에 따른 증발량</a:t>
            </a:r>
            <a:endParaRPr lang="ko-KR" altLang="en-US" sz="2400" dirty="0">
              <a:solidFill>
                <a:srgbClr val="2E825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00306"/>
            <a:ext cx="41747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 smtClean="0">
                <a:solidFill>
                  <a:srgbClr val="7FA452"/>
                </a:solidFill>
              </a:rPr>
              <a:t>20×10×5 mm </a:t>
            </a:r>
            <a:r>
              <a:rPr lang="ko-KR" altLang="en-US" sz="2600" dirty="0" smtClean="0">
                <a:solidFill>
                  <a:srgbClr val="7FA452"/>
                </a:solidFill>
              </a:rPr>
              <a:t>크기의 </a:t>
            </a:r>
            <a:r>
              <a:rPr lang="en-US" altLang="ko-KR" sz="2600" dirty="0" smtClean="0">
                <a:solidFill>
                  <a:srgbClr val="7FA452"/>
                </a:solidFill>
              </a:rPr>
              <a:t>chip</a:t>
            </a:r>
          </a:p>
          <a:p>
            <a:endParaRPr lang="en-US" altLang="ko-KR" sz="2600" dirty="0" smtClean="0">
              <a:solidFill>
                <a:srgbClr val="7FA452"/>
              </a:solidFill>
            </a:endParaRPr>
          </a:p>
          <a:p>
            <a:r>
              <a:rPr lang="en-US" altLang="ko-KR" sz="2600" dirty="0" smtClean="0">
                <a:solidFill>
                  <a:srgbClr val="7FA452"/>
                </a:solidFill>
              </a:rPr>
              <a:t>10</a:t>
            </a:r>
            <a:r>
              <a:rPr lang="ko-KR" altLang="en-US" sz="2600" dirty="0" smtClean="0">
                <a:solidFill>
                  <a:srgbClr val="7FA452"/>
                </a:solidFill>
              </a:rPr>
              <a:t>시간 동안 가열 </a:t>
            </a:r>
            <a:endParaRPr lang="en-US" altLang="ko-KR" sz="2600" dirty="0" smtClean="0">
              <a:solidFill>
                <a:srgbClr val="7FA452"/>
              </a:solidFill>
            </a:endParaRPr>
          </a:p>
          <a:p>
            <a:endParaRPr lang="en-US" altLang="ko-KR" sz="2600" dirty="0" smtClean="0">
              <a:solidFill>
                <a:srgbClr val="7FA452"/>
              </a:solidFill>
            </a:endParaRPr>
          </a:p>
          <a:p>
            <a:r>
              <a:rPr lang="ko-KR" altLang="en-US" sz="2600" dirty="0" smtClean="0">
                <a:solidFill>
                  <a:srgbClr val="7FA452"/>
                </a:solidFill>
              </a:rPr>
              <a:t>삼나무 </a:t>
            </a:r>
            <a:r>
              <a:rPr lang="ko-KR" altLang="en-US" sz="2600" dirty="0" err="1" smtClean="0">
                <a:solidFill>
                  <a:srgbClr val="7FA452"/>
                </a:solidFill>
              </a:rPr>
              <a:t>응축액을</a:t>
            </a:r>
            <a:r>
              <a:rPr lang="ko-KR" altLang="en-US" sz="2600" dirty="0" smtClean="0">
                <a:solidFill>
                  <a:srgbClr val="7FA452"/>
                </a:solidFill>
              </a:rPr>
              <a:t> </a:t>
            </a:r>
            <a:r>
              <a:rPr lang="ko-KR" altLang="en-US" sz="2600" dirty="0" err="1" smtClean="0">
                <a:solidFill>
                  <a:srgbClr val="7FA452"/>
                </a:solidFill>
              </a:rPr>
              <a:t>포집</a:t>
            </a:r>
            <a:endParaRPr lang="en-US" altLang="ko-KR" sz="2600" dirty="0" smtClean="0">
              <a:solidFill>
                <a:srgbClr val="7FA452"/>
              </a:solidFill>
            </a:endParaRPr>
          </a:p>
          <a:p>
            <a:endParaRPr lang="en-US" altLang="ko-KR" sz="2600" dirty="0" smtClean="0">
              <a:solidFill>
                <a:srgbClr val="7FA452"/>
              </a:solidFill>
            </a:endParaRPr>
          </a:p>
          <a:p>
            <a:r>
              <a:rPr lang="en-US" altLang="ko-KR" sz="2600" dirty="0" smtClean="0">
                <a:solidFill>
                  <a:srgbClr val="7FA452"/>
                </a:solidFill>
              </a:rPr>
              <a:t>60~80</a:t>
            </a:r>
            <a:r>
              <a:rPr lang="ko-KR" altLang="en-US" sz="2600" dirty="0" smtClean="0">
                <a:solidFill>
                  <a:srgbClr val="7FA452"/>
                </a:solidFill>
              </a:rPr>
              <a:t> ℃</a:t>
            </a:r>
            <a:r>
              <a:rPr lang="ko-KR" altLang="en-US" sz="2600" dirty="0" err="1" smtClean="0">
                <a:solidFill>
                  <a:srgbClr val="7FA452"/>
                </a:solidFill>
              </a:rPr>
              <a:t>를</a:t>
            </a:r>
            <a:r>
              <a:rPr lang="ko-KR" altLang="en-US" sz="2600" dirty="0" smtClean="0">
                <a:solidFill>
                  <a:srgbClr val="7FA452"/>
                </a:solidFill>
              </a:rPr>
              <a:t> 넘으면 증발량 많아짐</a:t>
            </a:r>
            <a:endParaRPr lang="en-US" altLang="ko-KR" sz="2600" dirty="0" smtClean="0">
              <a:solidFill>
                <a:srgbClr val="7FA45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14282" y="357166"/>
            <a:ext cx="8568952" cy="6192688"/>
          </a:xfrm>
          <a:prstGeom prst="roundRect">
            <a:avLst>
              <a:gd name="adj" fmla="val 55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019" b="89125" l="2651" r="962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642918"/>
            <a:ext cx="1928826" cy="93005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00034" y="1428736"/>
            <a:ext cx="8001056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679" y="51641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E8254"/>
                </a:solidFill>
                <a:latin typeface="-윤고딕330" pitchFamily="18" charset="-127"/>
                <a:ea typeface="-윤고딕330" pitchFamily="18" charset="-127"/>
              </a:rPr>
              <a:t>건조법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E8254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6" name="내용 개체 틀 3"/>
          <p:cNvGraphicFramePr>
            <a:graphicFrameLocks/>
          </p:cNvGraphicFramePr>
          <p:nvPr/>
        </p:nvGraphicFramePr>
        <p:xfrm>
          <a:off x="819124" y="1558912"/>
          <a:ext cx="7429552" cy="4642927"/>
        </p:xfrm>
        <a:graphic>
          <a:graphicData uri="http://schemas.openxmlformats.org/drawingml/2006/table">
            <a:tbl>
              <a:tblPr/>
              <a:tblGrid>
                <a:gridCol w="1835535"/>
                <a:gridCol w="2060217"/>
                <a:gridCol w="1848746"/>
                <a:gridCol w="1685054"/>
              </a:tblGrid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2E8254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건조방법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2E8254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자연건조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2E8254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고온열기건조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2E8254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저온저습건조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건조온도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상온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90-150</a:t>
                      </a: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도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45-60</a:t>
                      </a: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도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건조시간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1</a:t>
                      </a:r>
                      <a:r>
                        <a:rPr lang="ko-KR" altLang="en-US" sz="1700" b="0" dirty="0" err="1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달이상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1-2</a:t>
                      </a: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일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2-4</a:t>
                      </a: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일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</a:rPr>
                        <a:t>제품색상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좋음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 err="1">
                          <a:solidFill>
                            <a:srgbClr val="7FA452"/>
                          </a:solidFill>
                          <a:latin typeface="굴림"/>
                        </a:rPr>
                        <a:t>색이퇴색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좋음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</a:rPr>
                        <a:t>향기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처음엔 제일 좋으나 다소 빨리 없어짐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많이 증발함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향기 지속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</a:rPr>
                        <a:t>함수율</a:t>
                      </a:r>
                      <a:r>
                        <a:rPr lang="en-US" altLang="ko-KR" sz="1700" b="0">
                          <a:solidFill>
                            <a:srgbClr val="7FA452"/>
                          </a:solidFill>
                          <a:latin typeface="굴림"/>
                        </a:rPr>
                        <a:t>(%)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20-30</a:t>
                      </a:r>
                      <a:endParaRPr 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10-15</a:t>
                      </a:r>
                      <a:endParaRPr 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7FA452"/>
                          </a:solidFill>
                          <a:latin typeface="굴림"/>
                          <a:ea typeface="굴림"/>
                        </a:rPr>
                        <a:t>11-12</a:t>
                      </a:r>
                      <a:endParaRPr 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하자발생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많음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적음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적음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건조비용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없음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>
                          <a:solidFill>
                            <a:srgbClr val="7FA452"/>
                          </a:solidFill>
                          <a:latin typeface="굴림"/>
                        </a:rPr>
                        <a:t>비쌈</a:t>
                      </a:r>
                      <a:endParaRPr lang="ko-KR" altLang="en-US" sz="1700" b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0" dirty="0">
                          <a:solidFill>
                            <a:srgbClr val="7FA452"/>
                          </a:solidFill>
                          <a:latin typeface="굴림"/>
                        </a:rPr>
                        <a:t>비쌈</a:t>
                      </a:r>
                      <a:endParaRPr lang="ko-KR" altLang="en-US" sz="1700" b="0" dirty="0">
                        <a:solidFill>
                          <a:srgbClr val="7FA452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6584964" y="1558912"/>
            <a:ext cx="1643074" cy="465617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89" y="428604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97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279</Words>
  <Application>Microsoft Office PowerPoint</Application>
  <PresentationFormat>화면 슬라이드 쇼(4:3)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user</cp:lastModifiedBy>
  <cp:revision>112</cp:revision>
  <dcterms:created xsi:type="dcterms:W3CDTF">2011-07-02T01:25:55Z</dcterms:created>
  <dcterms:modified xsi:type="dcterms:W3CDTF">2011-11-21T13:04:58Z</dcterms:modified>
</cp:coreProperties>
</file>