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6" autoAdjust="0"/>
    <p:restoredTop sz="94660"/>
  </p:normalViewPr>
  <p:slideViewPr>
    <p:cSldViewPr>
      <p:cViewPr varScale="1">
        <p:scale>
          <a:sx n="82" d="100"/>
          <a:sy n="82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BB505-6AF0-48E5-9FAE-0298A49CBC55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648E6-BC9D-49F2-8476-ED49A382C43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9E5B9F-94F2-402B-8331-2BD980132E2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5150CB-20C2-444D-B6C9-3697E12CAD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1D3365-7B74-4601-8A7B-6783B274168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D1D068-DDF6-49FA-B599-75E861EFEA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F2E21-3E77-40EA-903C-0B4BEDC8D46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19F09E-E519-4653-9239-AB9EFC6B0B2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230A7F-3278-4E9B-B94B-5410F3CEE35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308FAF-CA8C-4A4A-B392-28DF7B6F16E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8C5CDF-C2AC-424A-A13B-466F806F56F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0BD189-58FE-401A-B8C0-F9EA4BF24A3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EA029B-D839-45F6-9C83-69CAD060585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E5AB3A-8BF4-43AF-8B35-C99CC552718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 dirty="0" smtClean="0"/>
              <a:t>제</a:t>
            </a:r>
            <a:r>
              <a:rPr lang="en-US" altLang="ko-KR" sz="4400" dirty="0" smtClean="0"/>
              <a:t> 4 </a:t>
            </a:r>
            <a:r>
              <a:rPr lang="ko-KR" altLang="en-US" sz="4400" dirty="0" smtClean="0"/>
              <a:t>장 건조응력과 건조결함</a:t>
            </a:r>
            <a:endParaRPr lang="ko-KR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분할법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응력시편은 </a:t>
            </a:r>
            <a:r>
              <a:rPr lang="ko-KR" altLang="en-US" sz="1800" dirty="0" err="1" smtClean="0"/>
              <a:t>프롱법과</a:t>
            </a:r>
            <a:r>
              <a:rPr lang="ko-KR" altLang="en-US" sz="1800" dirty="0" smtClean="0"/>
              <a:t> 같은 방법으로 채취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판재의 재면과 평행한 방향으로 </a:t>
            </a:r>
            <a:r>
              <a:rPr lang="en-US" altLang="ko-KR" sz="1800" dirty="0" smtClean="0"/>
              <a:t>2</a:t>
            </a:r>
            <a:r>
              <a:rPr lang="ko-KR" altLang="en-US" sz="1800" dirty="0" smtClean="0"/>
              <a:t>등분 또는 몇 등분함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분할 시편의 움직임으로 건조응력의 성질과 정도를 확인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초기 </a:t>
            </a:r>
            <a:r>
              <a:rPr lang="ko-KR" altLang="en-US" sz="1800" dirty="0" err="1" smtClean="0"/>
              <a:t>외층에</a:t>
            </a:r>
            <a:r>
              <a:rPr lang="ko-KR" altLang="en-US" sz="1800" dirty="0" smtClean="0"/>
              <a:t> 인장응력이 설정되므로 분할시편은 </a:t>
            </a:r>
            <a:r>
              <a:rPr lang="ko-KR" altLang="en-US" sz="1800" dirty="0" err="1" smtClean="0"/>
              <a:t>거단</a:t>
            </a:r>
            <a:r>
              <a:rPr lang="ko-KR" altLang="en-US" sz="1800" dirty="0" smtClean="0"/>
              <a:t> 즉시 외측으로 굽음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이 시편의 함수율이 균일할 때까지 </a:t>
            </a:r>
            <a:r>
              <a:rPr lang="en-US" altLang="ko-KR" sz="1800" dirty="0" smtClean="0"/>
              <a:t>12~24</a:t>
            </a:r>
            <a:r>
              <a:rPr lang="ko-KR" altLang="en-US" sz="1800" dirty="0" smtClean="0"/>
              <a:t>시간 동안 실내에 방치하여 </a:t>
            </a:r>
            <a:r>
              <a:rPr lang="ko-KR" altLang="en-US" sz="1800" dirty="0" err="1" smtClean="0"/>
              <a:t>조습처리</a:t>
            </a:r>
            <a:r>
              <a:rPr lang="ko-KR" altLang="en-US" sz="1800" dirty="0" smtClean="0"/>
              <a:t> 하였을 때 분할 시편은 약간 덜 건조된 </a:t>
            </a:r>
            <a:r>
              <a:rPr lang="ko-KR" altLang="en-US" sz="1800" dirty="0" err="1" smtClean="0"/>
              <a:t>내측면이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외측면보다</a:t>
            </a:r>
            <a:r>
              <a:rPr lang="ko-KR" altLang="en-US" sz="1800" dirty="0" smtClean="0"/>
              <a:t> 더 수축하여 내측으로 구부러짐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후기에 시편은 건조응력은 내층은 인장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외층은</a:t>
            </a:r>
            <a:r>
              <a:rPr lang="ko-KR" altLang="en-US" sz="1800" dirty="0" smtClean="0"/>
              <a:t> 압축상태로 있어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이 상태의 판재에서 거단된 분할시편은 즉시 내측으로 굽음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 </a:t>
            </a:r>
            <a:r>
              <a:rPr lang="en-US" altLang="ko-KR" sz="1800" dirty="0" smtClean="0"/>
              <a:t>   </a:t>
            </a:r>
            <a:r>
              <a:rPr lang="ko-KR" altLang="en-US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68855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분할법</a:t>
            </a:r>
            <a:endParaRPr lang="ko-KR" altLang="en-US" sz="20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635798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방지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개요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초기의 세밀한 건조 조건의 조절은 심한 건조 응력을 예방할 수 있는 좋은 방법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가능한 수분경사가 심하지 않도록 적당한 건조스케줄을 사용해서 응력의 상태를 완화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다소 심한 건조응력이 생기더라도 신속히 건조하여 건조 말기에 </a:t>
            </a:r>
            <a:r>
              <a:rPr lang="ko-KR" altLang="en-US" sz="1800" dirty="0" err="1" smtClean="0"/>
              <a:t>고습도처리를</a:t>
            </a:r>
            <a:r>
              <a:rPr lang="ko-KR" altLang="en-US" sz="1800" dirty="0" smtClean="0"/>
              <a:t> 적용해 건조시간을 단축하고 건조재의 최종상태를 좋게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고습도처리는</a:t>
            </a:r>
            <a:r>
              <a:rPr lang="ko-KR" altLang="en-US" sz="1800" dirty="0" smtClean="0"/>
              <a:t> 목재에 보다 큰 가소성을 부여하기 위하여 건조실의 온도를 </a:t>
            </a:r>
            <a:r>
              <a:rPr lang="en-US" altLang="ko-KR" sz="1800" dirty="0" smtClean="0"/>
              <a:t>71~83°C</a:t>
            </a:r>
            <a:r>
              <a:rPr lang="ko-KR" altLang="en-US" sz="1800" dirty="0" smtClean="0"/>
              <a:t>로 상승시키고 표층의 함수율을 약간 증가시켜 수분경사를 완화시키고 </a:t>
            </a:r>
            <a:r>
              <a:rPr lang="ko-KR" altLang="en-US" sz="1800" dirty="0" err="1" smtClean="0"/>
              <a:t>할열의</a:t>
            </a:r>
            <a:r>
              <a:rPr lang="ko-KR" altLang="en-US" sz="1800" dirty="0" smtClean="0"/>
              <a:t> 가능성을 감소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 결함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개요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옹이 등 자연적 결함을 가지고 있지만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채취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제재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건조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도장 등 공정에서도 인위적 결함이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중에 생기는 목재 결함들을 건조 결함이라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결함은 목재의 손실 외에 목제품의 품질과 가치를 떨어뜨리므로 건조 중에 주의가 필요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결함은 </a:t>
            </a:r>
            <a:r>
              <a:rPr lang="ko-KR" altLang="en-US" sz="1800" dirty="0" smtClean="0"/>
              <a:t>수축률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목재 내의 화학물질과 열의 반응 등에 기인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 결함 </a:t>
            </a:r>
            <a:r>
              <a:rPr lang="en-US" altLang="ko-KR" sz="3600" b="1" dirty="0" smtClean="0"/>
              <a:t>– </a:t>
            </a:r>
            <a:r>
              <a:rPr lang="ko-KR" altLang="en-US" sz="3600" b="1" dirty="0" err="1" smtClean="0"/>
              <a:t>수축율에</a:t>
            </a:r>
            <a:r>
              <a:rPr lang="ko-KR" altLang="en-US" sz="3600" b="1" dirty="0" smtClean="0"/>
              <a:t> 의한 결함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할렬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목재내 인접층의 건조도 차이로 인하여 생긴 건조응력이 목재조직의 횡인장강도보다 클 때 섬유방향으로 터지는 것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할렬의 방향은 나이테와 직각을 이룸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횡단면 할렬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표면할렬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내부할렬로 구분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 결함 </a:t>
            </a:r>
            <a:r>
              <a:rPr lang="en-US" altLang="ko-KR" sz="3600" b="1" dirty="0" smtClean="0"/>
              <a:t>– </a:t>
            </a:r>
            <a:r>
              <a:rPr lang="ko-KR" altLang="en-US" sz="3600" b="1" dirty="0" err="1" smtClean="0"/>
              <a:t>수축율에</a:t>
            </a:r>
            <a:r>
              <a:rPr lang="ko-KR" altLang="en-US" sz="3600" b="1" dirty="0" smtClean="0"/>
              <a:t> 의한 결함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할렬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목재내 인접층의 건조도 차이로 인하여 생긴 건조응력이 목재조직의 횡인장강도보다 클 때 섬유방향으로 터지는 것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할렬의 방향은 나이테와 직각을 이룸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횡단면 할렬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표면할렬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내부할렬로 구분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건조응력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응력발생과 경과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목재는</a:t>
            </a:r>
            <a:r>
              <a:rPr lang="en-US" altLang="ko-KR" sz="1800" dirty="0" smtClean="0"/>
              <a:t> </a:t>
            </a:r>
            <a:r>
              <a:rPr lang="ko-KR" altLang="en-US" sz="1800" dirty="0" err="1" smtClean="0"/>
              <a:t>건조시에</a:t>
            </a:r>
            <a:r>
              <a:rPr lang="ko-KR" altLang="en-US" sz="1800" dirty="0" smtClean="0"/>
              <a:t> 수분경사에 의해 </a:t>
            </a:r>
            <a:r>
              <a:rPr lang="ko-KR" altLang="en-US" sz="1800" dirty="0" err="1" smtClean="0"/>
              <a:t>불균일한</a:t>
            </a:r>
            <a:r>
              <a:rPr lang="ko-KR" altLang="en-US" sz="1800" dirty="0" smtClean="0"/>
              <a:t> 수축과 발생된 세트의 영향 때문에 목재내부에 내부응력이 발생하며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이를 건조응력이라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판재의 건조과정에서 표층이 섬유포화점 이하로 건조될 때 표층은 수축하고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표층의 수축은 섬유포화점 이상인 수축할 수 없는 내부 </a:t>
            </a:r>
            <a:r>
              <a:rPr lang="ko-KR" altLang="en-US" sz="1800" dirty="0" err="1" smtClean="0"/>
              <a:t>인접층에</a:t>
            </a:r>
            <a:r>
              <a:rPr lang="ko-KR" altLang="en-US" sz="1800" dirty="0" smtClean="0"/>
              <a:t> 의해 억제되어 정상적인 수축을 못함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이와 같이 내외 인접층간에 반대되는 힘은 판재의 표층에 인장응력을 그리고 내층에는 압축응력을 유도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외에 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습도의 변화를 받는 곳에서 수분경사가 나타나며 결과적으로 건조응력이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건조응력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응력발생과 경과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표층의 인장응력과 내층의 압축응력이 오랫동안 존재하면 표층에 인장세트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내층에 압축세트가 나타남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세트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목재내부에 생긴 인장응력 또는 압축응력이 목재의 비례한계를 초과하는 경우 생기는 국부적인 반영구 또는 영구변형을 의미함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건조응력이 비례한계를 넘어서 </a:t>
            </a:r>
            <a:r>
              <a:rPr lang="ko-KR" altLang="en-US" sz="1800" dirty="0" err="1" smtClean="0"/>
              <a:t>횡인장강도를</a:t>
            </a:r>
            <a:r>
              <a:rPr lang="ko-KR" altLang="en-US" sz="1800" dirty="0" smtClean="0"/>
              <a:t> 초과하면 주로 건조초기에 </a:t>
            </a:r>
            <a:r>
              <a:rPr lang="ko-KR" altLang="en-US" sz="1800" dirty="0" err="1" smtClean="0"/>
              <a:t>횡단면할렬과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표면할렬이</a:t>
            </a:r>
            <a:r>
              <a:rPr lang="ko-KR" altLang="en-US" sz="1800" dirty="0" smtClean="0"/>
              <a:t>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목재내층의 압축응력이 </a:t>
            </a:r>
            <a:r>
              <a:rPr lang="ko-KR" altLang="en-US" sz="1800" dirty="0" err="1" smtClean="0"/>
              <a:t>횡압축강도보다</a:t>
            </a:r>
            <a:r>
              <a:rPr lang="ko-KR" altLang="en-US" sz="1800" dirty="0" smtClean="0"/>
              <a:t> 크면 찌그러짐 발생 </a:t>
            </a:r>
            <a:r>
              <a:rPr lang="en-US" altLang="ko-KR" sz="1800" dirty="0" smtClean="0"/>
              <a:t>– </a:t>
            </a:r>
            <a:r>
              <a:rPr lang="ko-KR" altLang="en-US" sz="1800" dirty="0" err="1" smtClean="0"/>
              <a:t>외층이</a:t>
            </a:r>
            <a:r>
              <a:rPr lang="ko-KR" altLang="en-US" sz="1800" dirty="0" smtClean="0"/>
              <a:t> 섬유포화점 이하에서 수축하려는데 대해 내층이 이에 저항할 수 있을 만큼 충분히 강하지 못하여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건조응력이 목재의 </a:t>
            </a:r>
            <a:r>
              <a:rPr lang="ko-KR" altLang="en-US" sz="1800" dirty="0" err="1" smtClean="0"/>
              <a:t>횡압축비례한계를</a:t>
            </a:r>
            <a:r>
              <a:rPr lang="ko-KR" altLang="en-US" sz="1800" dirty="0" smtClean="0"/>
              <a:t> 초과하지 않는 경우에 나타난 약간 찌그러진 세포내강은 건조가 진행됨에 따라 점차 회복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건조응력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응력발생과 경과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건조응력이 목재의 </a:t>
            </a:r>
            <a:r>
              <a:rPr lang="ko-KR" altLang="en-US" sz="1800" dirty="0" err="1" smtClean="0"/>
              <a:t>횡압축비례한계를</a:t>
            </a:r>
            <a:r>
              <a:rPr lang="ko-KR" altLang="en-US" sz="1800" dirty="0" smtClean="0"/>
              <a:t> 초과하지 않는 경우에 나타난 약간 찌그러진 세포내강은 건조가 진행됨에 따라 점차 회복되나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횡압축비례한계를</a:t>
            </a:r>
            <a:r>
              <a:rPr lang="ko-KR" altLang="en-US" sz="1800" dirty="0" smtClean="0"/>
              <a:t> 초과한 경우에 나타난 찌그러진 세포내강도 일부는 회복 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두꺼운 판재는 적당한 공기 순환으로 건조해도 인장세트의 발생은 불가피하며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따라서 건조조건이 적당히 조절되어 있지 않았다면 </a:t>
            </a:r>
            <a:r>
              <a:rPr lang="ko-KR" altLang="en-US" sz="1800" dirty="0" err="1" smtClean="0"/>
              <a:t>표면할렬의</a:t>
            </a:r>
            <a:r>
              <a:rPr lang="ko-KR" altLang="en-US" sz="1800" dirty="0" smtClean="0"/>
              <a:t> 발생 위험은 상존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건조가 진행됨에 따라 </a:t>
            </a:r>
            <a:r>
              <a:rPr lang="ko-KR" altLang="en-US" sz="1800" dirty="0" err="1" smtClean="0"/>
              <a:t>외층의</a:t>
            </a:r>
            <a:r>
              <a:rPr lang="ko-KR" altLang="en-US" sz="1800" dirty="0" smtClean="0"/>
              <a:t> 인장응력과 내층의 압축응력은 점차 감소되고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다음에 내층은 인장응력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외층은</a:t>
            </a:r>
            <a:r>
              <a:rPr lang="ko-KR" altLang="en-US" sz="1800" dirty="0" smtClean="0"/>
              <a:t> 압축응력을 나타냄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이와 같이 목재 내의 응력이 전환되는 시기를 응력전환기라 부름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따라서 건조 후반에는 내부 </a:t>
            </a:r>
            <a:r>
              <a:rPr lang="ko-KR" altLang="en-US" sz="1800" dirty="0" err="1" smtClean="0"/>
              <a:t>할렬이</a:t>
            </a:r>
            <a:r>
              <a:rPr lang="ko-KR" altLang="en-US" sz="1800" dirty="0" smtClean="0"/>
              <a:t> 유발 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슬라이스법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건조응력과 치수변화의 비례관계를 이용하여 건조응력을 추정하는 방법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건조 중의 목재에서 길이 </a:t>
            </a:r>
            <a:r>
              <a:rPr lang="en-US" altLang="ko-KR" sz="1800" dirty="0" smtClean="0"/>
              <a:t>1~2cm</a:t>
            </a:r>
            <a:r>
              <a:rPr lang="ko-KR" altLang="en-US" sz="1800" dirty="0" smtClean="0"/>
              <a:t>되는 </a:t>
            </a:r>
            <a:r>
              <a:rPr lang="ko-KR" altLang="en-US" sz="1800" dirty="0" err="1" smtClean="0"/>
              <a:t>목편을</a:t>
            </a:r>
            <a:r>
              <a:rPr lang="ko-KR" altLang="en-US" sz="1800" dirty="0" smtClean="0"/>
              <a:t> 횡절하여 채취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절단할 각 </a:t>
            </a:r>
            <a:r>
              <a:rPr lang="ko-KR" altLang="en-US" sz="1800" dirty="0" err="1" smtClean="0"/>
              <a:t>슬라이스에</a:t>
            </a:r>
            <a:r>
              <a:rPr lang="ko-KR" altLang="en-US" sz="1800" dirty="0" smtClean="0"/>
              <a:t> 표시를 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폭 방향의 길이를 정확하게 측정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얇은 </a:t>
            </a:r>
            <a:r>
              <a:rPr lang="ko-KR" altLang="en-US" sz="1800" dirty="0" err="1" smtClean="0"/>
              <a:t>슬라이스로</a:t>
            </a:r>
            <a:r>
              <a:rPr lang="ko-KR" altLang="en-US" sz="1800" dirty="0" smtClean="0"/>
              <a:t> 각각 절단한 후 순간적인 길이변화를 정확하게 측정하여 절단 전보다 길이가 감소하면 인장응력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증대하면 압축응력이 각각 작용함을 표시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측정을 적당한 시간 간격으로 반복해서 각 </a:t>
            </a:r>
            <a:r>
              <a:rPr lang="ko-KR" altLang="en-US" sz="1800" dirty="0" err="1" smtClean="0"/>
              <a:t>슬라이스편의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변형도와</a:t>
            </a:r>
            <a:r>
              <a:rPr lang="ko-KR" altLang="en-US" sz="1800" dirty="0" smtClean="0"/>
              <a:t> 함수율을 구하면 목재가 건조됨에 따라 나타나는 건조응력의 변화를 나타내는 좋은 자료를 얻을 수 있음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445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슬라이스법</a:t>
            </a:r>
            <a:endParaRPr lang="ko-KR" altLang="en-US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500066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프롱법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(Prong test)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</a:t>
            </a:r>
            <a:r>
              <a:rPr lang="en-US" altLang="ko-KR" sz="1800" dirty="0" smtClean="0"/>
              <a:t> </a:t>
            </a:r>
            <a:r>
              <a:rPr lang="ko-KR" altLang="en-US" sz="1800" dirty="0" err="1" smtClean="0"/>
              <a:t>폭방향의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횡응력시험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횡절형법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과 재장 방향의 </a:t>
            </a:r>
            <a:r>
              <a:rPr lang="ko-KR" altLang="en-US" sz="1800" dirty="0" err="1" smtClean="0"/>
              <a:t>종응력시험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종절형법</a:t>
            </a:r>
            <a:r>
              <a:rPr lang="en-US" altLang="ko-KR" sz="18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횡절형법은</a:t>
            </a:r>
            <a:r>
              <a:rPr lang="ko-KR" altLang="en-US" sz="1800" dirty="0" smtClean="0"/>
              <a:t> 응력탐지에 주로 사용되는데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판재의 횡단면에서부터 적어도 </a:t>
            </a:r>
            <a:r>
              <a:rPr lang="en-US" altLang="ko-KR" sz="1800" dirty="0" smtClean="0"/>
              <a:t>42cm </a:t>
            </a:r>
            <a:r>
              <a:rPr lang="ko-KR" altLang="en-US" sz="1800" dirty="0" smtClean="0"/>
              <a:t>또는 </a:t>
            </a:r>
            <a:r>
              <a:rPr lang="ko-KR" altLang="en-US" sz="1800" dirty="0" err="1" smtClean="0"/>
              <a:t>시험재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끝면에서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30cm </a:t>
            </a:r>
            <a:r>
              <a:rPr lang="ko-KR" altLang="en-US" sz="1800" dirty="0" smtClean="0"/>
              <a:t>이상 떨어진 곳에서 길이 </a:t>
            </a:r>
            <a:r>
              <a:rPr lang="en-US" altLang="ko-KR" sz="1800" dirty="0" smtClean="0"/>
              <a:t>12.7~25.4mm </a:t>
            </a:r>
            <a:r>
              <a:rPr lang="ko-KR" altLang="en-US" sz="1800" dirty="0" smtClean="0"/>
              <a:t>정도의 </a:t>
            </a:r>
            <a:r>
              <a:rPr lang="ko-KR" altLang="en-US" sz="1800" dirty="0" err="1" smtClean="0"/>
              <a:t>목편</a:t>
            </a:r>
            <a:r>
              <a:rPr lang="ko-KR" altLang="en-US" sz="1800" dirty="0" smtClean="0"/>
              <a:t> 을 채취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이 목편은 다시 한 측면에서 </a:t>
            </a:r>
            <a:r>
              <a:rPr lang="ko-KR" altLang="en-US" sz="1800" dirty="0" err="1" smtClean="0"/>
              <a:t>거단하여</a:t>
            </a:r>
            <a:r>
              <a:rPr lang="ko-KR" altLang="en-US" sz="1800" dirty="0" smtClean="0"/>
              <a:t> 약 </a:t>
            </a:r>
            <a:r>
              <a:rPr lang="en-US" altLang="ko-KR" sz="1800" dirty="0" smtClean="0"/>
              <a:t>6mm</a:t>
            </a:r>
            <a:r>
              <a:rPr lang="ko-KR" altLang="en-US" sz="1800" dirty="0" smtClean="0"/>
              <a:t>가 남도록 몇 개의 프롱을 준비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프롱의</a:t>
            </a:r>
            <a:r>
              <a:rPr lang="ko-KR" altLang="en-US" sz="1800" dirty="0" smtClean="0"/>
              <a:t> 거동으로 각 층에 존재하는 응력을 확인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바캍쪽의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프롱이</a:t>
            </a:r>
            <a:r>
              <a:rPr lang="ko-KR" altLang="en-US" sz="1800" dirty="0" smtClean="0"/>
              <a:t> 외부로 휘면 인장응력을 표시 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프롱의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외측부는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내측부보다</a:t>
            </a:r>
            <a:r>
              <a:rPr lang="ko-KR" altLang="en-US" sz="1800" dirty="0" smtClean="0"/>
              <a:t> 인장응력이 크므로 정상적인 수축을 할 수 없도록 더욱 억제되고 있어 </a:t>
            </a:r>
            <a:r>
              <a:rPr lang="ko-KR" altLang="en-US" sz="1800" dirty="0" err="1" smtClean="0"/>
              <a:t>거단을</a:t>
            </a:r>
            <a:r>
              <a:rPr lang="ko-KR" altLang="en-US" sz="1800" dirty="0" smtClean="0"/>
              <a:t> 하면 억제력이 제거되어 </a:t>
            </a:r>
            <a:r>
              <a:rPr lang="ko-KR" altLang="en-US" sz="1800" dirty="0" err="1" smtClean="0"/>
              <a:t>외측부는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내측부보다</a:t>
            </a:r>
            <a:r>
              <a:rPr lang="ko-KR" altLang="en-US" sz="1800" dirty="0" smtClean="0"/>
              <a:t> 더 많이 수축하기 때문에 외측으로 휘어짐</a:t>
            </a:r>
            <a:r>
              <a:rPr lang="en-US" altLang="ko-KR" sz="1800" dirty="0" smtClean="0"/>
              <a:t>.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6165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프롱법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(Prong test)</a:t>
            </a:r>
            <a:endParaRPr lang="ko-KR" altLang="en-US" sz="20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457203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285992"/>
            <a:ext cx="307183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600" b="1" dirty="0" smtClean="0"/>
              <a:t>응력의 탐지</a:t>
            </a:r>
            <a:endParaRPr lang="ko-KR" altLang="en-US" sz="3600" b="1" dirty="0"/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179512" y="1084263"/>
            <a:ext cx="8713663" cy="55848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프롱법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(Prong test)</a:t>
            </a:r>
            <a:endParaRPr lang="ko-KR" altLang="en-US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내측부는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압축응력하에</a:t>
            </a:r>
            <a:r>
              <a:rPr lang="ko-KR" altLang="en-US" sz="1800" dirty="0" smtClean="0"/>
              <a:t> 있기 때문에 </a:t>
            </a:r>
            <a:r>
              <a:rPr lang="ko-KR" altLang="en-US" sz="1800" dirty="0" err="1" smtClean="0"/>
              <a:t>거단하면</a:t>
            </a:r>
            <a:r>
              <a:rPr lang="ko-KR" altLang="en-US" sz="1800" dirty="0" smtClean="0"/>
              <a:t> 압축응력이 상실되어 길이가 늘어나며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외측부와</a:t>
            </a:r>
            <a:r>
              <a:rPr lang="ko-KR" altLang="en-US" sz="1800" dirty="0" smtClean="0"/>
              <a:t> 내측부의 상반된 운동의 결과로 </a:t>
            </a:r>
            <a:r>
              <a:rPr lang="ko-KR" altLang="en-US" sz="1800" dirty="0" err="1" smtClean="0"/>
              <a:t>프롱은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바캍쪽으로</a:t>
            </a:r>
            <a:r>
              <a:rPr lang="ko-KR" altLang="en-US" sz="1800" dirty="0" smtClean="0"/>
              <a:t> 휘게 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프롱의</a:t>
            </a:r>
            <a:r>
              <a:rPr lang="ko-KR" altLang="en-US" sz="1800" dirty="0" smtClean="0"/>
              <a:t> 외측부가 늘어나고 내측부가 수축하면 </a:t>
            </a:r>
            <a:r>
              <a:rPr lang="ko-KR" altLang="en-US" sz="1800" dirty="0" err="1" smtClean="0"/>
              <a:t>프롱은</a:t>
            </a:r>
            <a:r>
              <a:rPr lang="ko-KR" altLang="en-US" sz="1800" dirty="0" smtClean="0"/>
              <a:t> 안쪽으로 휨</a:t>
            </a:r>
            <a:r>
              <a:rPr lang="en-US" altLang="ko-KR" sz="1800" dirty="0" smtClean="0"/>
              <a:t> (</a:t>
            </a:r>
            <a:r>
              <a:rPr lang="ko-KR" altLang="en-US" sz="1800" dirty="0" smtClean="0"/>
              <a:t>이 때 프롱의 </a:t>
            </a:r>
            <a:r>
              <a:rPr lang="ko-KR" altLang="en-US" sz="1800" dirty="0" err="1" smtClean="0"/>
              <a:t>외측부는</a:t>
            </a:r>
            <a:r>
              <a:rPr lang="ko-KR" altLang="en-US" sz="1800" dirty="0" smtClean="0"/>
              <a:t> 압축응력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내측부에는</a:t>
            </a:r>
            <a:r>
              <a:rPr lang="ko-KR" altLang="en-US" sz="1800" dirty="0" smtClean="0"/>
              <a:t> 인장응력을 나타냄</a:t>
            </a:r>
            <a:r>
              <a:rPr lang="en-US" altLang="ko-KR" sz="1800" dirty="0" smtClean="0"/>
              <a:t>).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모든 </a:t>
            </a:r>
            <a:r>
              <a:rPr lang="ko-KR" altLang="en-US" sz="1800" dirty="0" err="1" smtClean="0"/>
              <a:t>프롱이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통직하면</a:t>
            </a:r>
            <a:r>
              <a:rPr lang="ko-KR" altLang="en-US" sz="1800" dirty="0" smtClean="0"/>
              <a:t> 응력이 존재하지 않는 상태를 의미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</a:t>
            </a:r>
            <a:r>
              <a:rPr lang="ko-KR" altLang="en-US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3771</TotalTime>
  <Words>843</Words>
  <Application>Microsoft Office PowerPoint</Application>
  <PresentationFormat>화면 슬라이드 쇼(4:3)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점과 선</vt:lpstr>
      <vt:lpstr>제 4 장 건조응력과 건조결함</vt:lpstr>
      <vt:lpstr>건조응력</vt:lpstr>
      <vt:lpstr>건조응력</vt:lpstr>
      <vt:lpstr>건조응력</vt:lpstr>
      <vt:lpstr>응력의 탐지</vt:lpstr>
      <vt:lpstr>응력의 탐지</vt:lpstr>
      <vt:lpstr>응력의 탐지</vt:lpstr>
      <vt:lpstr>응력의 탐지</vt:lpstr>
      <vt:lpstr>응력의 탐지</vt:lpstr>
      <vt:lpstr>응력의 탐지</vt:lpstr>
      <vt:lpstr>응력의 탐지</vt:lpstr>
      <vt:lpstr>응력의 방지</vt:lpstr>
      <vt:lpstr>건조 결함</vt:lpstr>
      <vt:lpstr>건조 결함 – 수축율에 의한 결함</vt:lpstr>
      <vt:lpstr>건조 결함 – 수축율에 의한 결함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213</cp:revision>
  <dcterms:created xsi:type="dcterms:W3CDTF">2005-09-01T06:05:51Z</dcterms:created>
  <dcterms:modified xsi:type="dcterms:W3CDTF">2011-10-31T13:19:05Z</dcterms:modified>
</cp:coreProperties>
</file>