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3" r:id="rId3"/>
    <p:sldId id="275" r:id="rId4"/>
    <p:sldId id="283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3" r:id="rId20"/>
    <p:sldId id="295" r:id="rId21"/>
    <p:sldId id="296" r:id="rId22"/>
    <p:sldId id="298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C411C"/>
    <a:srgbClr val="0EF2DC"/>
    <a:srgbClr val="FF66CC"/>
    <a:srgbClr val="0477D6"/>
    <a:srgbClr val="08C9CE"/>
    <a:srgbClr val="07BDC1"/>
    <a:srgbClr val="33D5B6"/>
    <a:srgbClr val="0E8F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73072" autoAdjust="0"/>
  </p:normalViewPr>
  <p:slideViewPr>
    <p:cSldViewPr showGuides="1">
      <p:cViewPr>
        <p:scale>
          <a:sx n="91" d="100"/>
          <a:sy n="91" d="100"/>
        </p:scale>
        <p:origin x="120" y="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A493-507A-4841-BF1A-C9ED131B60D4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8D56-5209-478E-9858-8270754D66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안녕하십니까 발표자 </a:t>
            </a:r>
            <a:r>
              <a:rPr lang="ko-KR" altLang="en-US" dirty="0" err="1" smtClean="0"/>
              <a:t>강주은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저희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조는 오정무 임대근 </a:t>
            </a:r>
            <a:r>
              <a:rPr lang="ko-KR" altLang="en-US" dirty="0" err="1" smtClean="0"/>
              <a:t>강주은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김홍엽으로</a:t>
            </a:r>
            <a:r>
              <a:rPr lang="ko-KR" altLang="en-US" dirty="0" smtClean="0"/>
              <a:t> 구성되어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저희 조는 팔만대장경과 광화문 현판에 대해서 조사하였습니다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옻은 방습성과 아울러 썩지 않고 벌레가 침입하지 못하는 우수한 도장재료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경판의 글자에 옻이 묻으면 인경을 </a:t>
            </a:r>
            <a:r>
              <a:rPr lang="ko-KR" altLang="en-US" dirty="0" err="1" smtClean="0"/>
              <a:t>할때</a:t>
            </a:r>
            <a:r>
              <a:rPr lang="ko-KR" altLang="en-US" dirty="0" smtClean="0"/>
              <a:t> 먹물이 잘 묻지 않으므로 옻칠을 한 후 글자를 닦아내는 과정을 </a:t>
            </a:r>
            <a:r>
              <a:rPr lang="en-US" altLang="ko-KR" dirty="0" smtClean="0"/>
              <a:t>2~3</a:t>
            </a:r>
            <a:r>
              <a:rPr lang="ko-KR" altLang="en-US" dirty="0" smtClean="0"/>
              <a:t>회 반복하였습니다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목각판에 옻칠을 한 것으로는 팔만대장경이 유일합니다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판자는 대체로 안으로 휘려는 성질을 갖고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가장 중요한 것은 이런 휨을 막아주는 일인데 경판의 이런 휨을 물리적으로 막아 줄 조치로서 </a:t>
            </a:r>
            <a:r>
              <a:rPr lang="ko-KR" altLang="en-US" dirty="0" err="1" smtClean="0"/>
              <a:t>마구리를</a:t>
            </a:r>
            <a:r>
              <a:rPr lang="ko-KR" altLang="en-US" dirty="0" smtClean="0"/>
              <a:t> 양 옆에 끼워 넣었습니다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마구리는</a:t>
            </a:r>
            <a:r>
              <a:rPr lang="ko-KR" altLang="en-US" dirty="0" smtClean="0"/>
              <a:t> 경판보다 두껍게 만들어 인쇄할 때 경판의 취급이 편하도록 만든 손잡이인 동시에 경판을 보관할 때 다른 경판의 글자 부분과 서로 맞닿지 않도록 해주는 역할을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아울러서 경판을 쌓았을 때 아래위로 공기이동을 쉽게 해주는 굴뚝 효과까지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바닥을 깊이 파서 숯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찰흙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횟가루를 묻어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이는 비가 많이 와 습기가 차면 바닥이 습기를 빨아들이며 반대로 건조할때는 바닥에 숨어 있던 습기가 올라와 습도 조절을 자동적으로 해주는 역활을 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일정 </a:t>
            </a:r>
            <a:r>
              <a:rPr lang="ko-KR" altLang="en-US" dirty="0" err="1" smtClean="0"/>
              <a:t>공간안에</a:t>
            </a:r>
            <a:r>
              <a:rPr lang="ko-KR" altLang="en-US" dirty="0" smtClean="0"/>
              <a:t> 최대한 많은 장수를 쌓아야 함과 동시에 대장경의 보존까지 생각을 해 조상들은 마치 책꽂이처럼 여러 </a:t>
            </a:r>
            <a:r>
              <a:rPr lang="en-US" altLang="ko-KR" dirty="0" smtClean="0"/>
              <a:t>5</a:t>
            </a:r>
            <a:r>
              <a:rPr lang="ko-KR" altLang="en-US" dirty="0" smtClean="0"/>
              <a:t>단의 선반을 만들었다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</a:t>
            </a:r>
            <a:r>
              <a:rPr lang="ko-KR" altLang="en-US" dirty="0" smtClean="0"/>
              <a:t>경판꽂이는 동서방향으로 길게 두 줄로 배치해 대류 현상으로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안의 공기가 상하로 이동할 수 있는 통로가 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aseline="0" dirty="0" smtClean="0"/>
              <a:t> 사진과 같이 </a:t>
            </a:r>
            <a:r>
              <a:rPr lang="ko-KR" altLang="en-US" dirty="0" err="1" smtClean="0"/>
              <a:t>판전의</a:t>
            </a:r>
            <a:r>
              <a:rPr lang="ko-KR" altLang="en-US" dirty="0" smtClean="0"/>
              <a:t> 앞과 뒤 그리고 아래와 위의 창 크기를 왜 달리했는가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여기에는 자연 대류를 생각한 선조들의 과학이 숨어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err="1" smtClean="0"/>
              <a:t>판전은</a:t>
            </a:r>
            <a:r>
              <a:rPr lang="ko-KR" altLang="en-US" dirty="0" smtClean="0"/>
              <a:t> 남향 건물로서 앞쪽보다 뒤쪽의 온도가 낮고 공중 습도가 높다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공기의 이동은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건물 뒷면의 살창으로 들어와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속에 머물다가 빠져 나갈 때는 앞으로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나가기 마련이다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</a:t>
            </a:r>
            <a:r>
              <a:rPr lang="ko-KR" altLang="en-US" dirty="0" err="1" smtClean="0"/>
              <a:t>판전으로</a:t>
            </a:r>
            <a:r>
              <a:rPr lang="ko-KR" altLang="en-US" dirty="0" smtClean="0"/>
              <a:t> 공기가 들어갈 때 습한 공기는 아래에 처져 있으므로 위 창보다 아래 창을 약간 작게 하여 습한 공기가 적게 들어가게 설계했다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baseline="0" dirty="0" smtClean="0"/>
              <a:t> </a:t>
            </a:r>
            <a:r>
              <a:rPr lang="ko-KR" altLang="en-US" dirty="0" err="1" smtClean="0"/>
              <a:t>판전속에</a:t>
            </a:r>
            <a:r>
              <a:rPr lang="ko-KR" altLang="en-US" dirty="0" smtClean="0"/>
              <a:t> 들어간 공기는 경판이 가지고 있는 수분을 빼앗아 들어올 때보다 무거워지고 아래로 처진다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이런 습한 공기는 앞면 살창을 통해 빨리 빠져나가 버릴 수 있도록  앞면 아래 창은 위 창보다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 이상 크게 만들었다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반면에 건조하여 위로 올라간 공기는 오랫동안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안에 머무를 수 있게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앞면 위 창은 아주 작게 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목판의 보전에 적합한 환경은 온도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도 내외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습도 </a:t>
            </a:r>
            <a:r>
              <a:rPr lang="en-US" altLang="ko-KR" dirty="0" smtClean="0"/>
              <a:t>80% </a:t>
            </a:r>
            <a:r>
              <a:rPr lang="ko-KR" altLang="en-US" dirty="0" smtClean="0"/>
              <a:t>이하이다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</a:t>
            </a:r>
            <a:r>
              <a:rPr lang="ko-KR" altLang="en-US" dirty="0" err="1" smtClean="0"/>
              <a:t>판전</a:t>
            </a:r>
            <a:r>
              <a:rPr lang="ko-KR" altLang="en-US" dirty="0" smtClean="0"/>
              <a:t> 내부의 습도는 여름평균 </a:t>
            </a:r>
            <a:r>
              <a:rPr lang="en-US" altLang="ko-KR" dirty="0" smtClean="0"/>
              <a:t>89.09%, </a:t>
            </a:r>
            <a:r>
              <a:rPr lang="ko-KR" altLang="en-US" dirty="0" smtClean="0"/>
              <a:t>겨울평균 </a:t>
            </a:r>
            <a:r>
              <a:rPr lang="en-US" altLang="ko-KR" dirty="0" smtClean="0"/>
              <a:t>75.91%. </a:t>
            </a:r>
            <a:r>
              <a:rPr lang="ko-KR" altLang="en-US" dirty="0" smtClean="0"/>
              <a:t>여름평균온도 </a:t>
            </a:r>
            <a:r>
              <a:rPr lang="en-US" altLang="ko-KR" dirty="0" smtClean="0"/>
              <a:t>19.81</a:t>
            </a:r>
            <a:r>
              <a:rPr lang="ko-KR" altLang="en-US" dirty="0" smtClean="0"/>
              <a:t>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겨울평균온도 </a:t>
            </a:r>
            <a:r>
              <a:rPr lang="en-US" altLang="ko-KR" dirty="0" smtClean="0"/>
              <a:t>2.74</a:t>
            </a:r>
            <a:r>
              <a:rPr lang="ko-KR" altLang="en-US" dirty="0" smtClean="0"/>
              <a:t>도로 조건에 맞지 않음에도 </a:t>
            </a:r>
            <a:r>
              <a:rPr lang="ko-KR" altLang="en-US" dirty="0" err="1" smtClean="0"/>
              <a:t>잘보전되는</a:t>
            </a:r>
            <a:r>
              <a:rPr lang="ko-KR" altLang="en-US" dirty="0" smtClean="0"/>
              <a:t> 것은 지혜가 담긴 건축설계와 더불어 자연환기이다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저희조는</a:t>
            </a:r>
            <a:r>
              <a:rPr lang="ko-KR" altLang="en-US" dirty="0" smtClean="0"/>
              <a:t> 광화문현판이 갈라진 원인에 대해 문화재청에 직접 민원을 넣어 물어본 결과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손글씨 펜" pitchFamily="66" charset="-127"/>
                <a:ea typeface="나눔손글씨 펜" pitchFamily="66" charset="-127"/>
              </a:rPr>
              <a:t>검증되지 않은 판재 사용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광화문현판은 </a:t>
            </a:r>
            <a:r>
              <a:rPr lang="en-US" altLang="ko-KR" dirty="0" smtClean="0"/>
              <a:t>9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나무판을</a:t>
            </a:r>
            <a:r>
              <a:rPr lang="ko-KR" altLang="en-US" dirty="0" smtClean="0"/>
              <a:t> 붙여서 만든 것인데 그 중에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판이 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나무중심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들어있는 판재를 사용했고 휘어진 판재나 재질이 약한 판재등 </a:t>
            </a:r>
            <a:r>
              <a:rPr lang="ko-KR" altLang="en-US" dirty="0" err="1" smtClean="0"/>
              <a:t>검증없이</a:t>
            </a:r>
            <a:r>
              <a:rPr lang="ko-KR" altLang="en-US" dirty="0" smtClean="0"/>
              <a:t> 사용했습니다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             </a:t>
            </a:r>
          </a:p>
          <a:p>
            <a:r>
              <a:rPr lang="ko-KR" altLang="en-US" dirty="0" smtClean="0"/>
              <a:t>본드사용</a:t>
            </a:r>
            <a:endParaRPr lang="en-US" altLang="ko-KR" dirty="0" smtClean="0"/>
          </a:p>
          <a:p>
            <a:r>
              <a:rPr lang="en-US" altLang="ko-KR" dirty="0" smtClean="0"/>
              <a:t>- 9</a:t>
            </a:r>
            <a:r>
              <a:rPr lang="ko-KR" altLang="en-US" dirty="0" smtClean="0"/>
              <a:t>개의 판을 붙이는 이음부분에 </a:t>
            </a:r>
            <a:r>
              <a:rPr lang="ko-KR" altLang="en-US" dirty="0" err="1" smtClean="0"/>
              <a:t>여유없이</a:t>
            </a:r>
            <a:r>
              <a:rPr lang="ko-KR" altLang="en-US" dirty="0" smtClean="0"/>
              <a:t> 본드를 붙여 주변습도에 맞게 목재가 수축과 팽창이 자유롭지 못해서 판이 터졌다고 했습니다</a:t>
            </a:r>
            <a:r>
              <a:rPr lang="en-US" altLang="ko-KR" dirty="0" smtClean="0"/>
              <a:t>.      </a:t>
            </a:r>
            <a:endParaRPr lang="ko-KR" altLang="en-US" dirty="0" smtClean="0"/>
          </a:p>
          <a:p>
            <a:r>
              <a:rPr lang="ko-KR" altLang="en-US" dirty="0" smtClean="0"/>
              <a:t>      </a:t>
            </a:r>
          </a:p>
          <a:p>
            <a:r>
              <a:rPr lang="ko-KR" altLang="en-US" dirty="0" smtClean="0"/>
              <a:t>  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함수율의</a:t>
            </a:r>
            <a:r>
              <a:rPr lang="ko-KR" altLang="en-US" dirty="0" smtClean="0"/>
              <a:t> 문제는 없었고</a:t>
            </a:r>
          </a:p>
          <a:p>
            <a:r>
              <a:rPr lang="ko-KR" altLang="en-US" dirty="0" smtClean="0"/>
              <a:t> 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무늬결 판재인지 곧은결 판재인지는 그 사람들도 모름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목재가 건조가 덜 됐다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- </a:t>
            </a:r>
            <a:r>
              <a:rPr lang="ko-KR" altLang="en-US" dirty="0" smtClean="0"/>
              <a:t>문화재청이 나무를 사서 대목장에게 </a:t>
            </a:r>
            <a:r>
              <a:rPr lang="ko-KR" altLang="en-US" dirty="0" err="1" smtClean="0"/>
              <a:t>전달후</a:t>
            </a:r>
            <a:r>
              <a:rPr lang="ko-KR" altLang="en-US" dirty="0" smtClean="0"/>
              <a:t> 대목장이 말린 통나무를 </a:t>
            </a:r>
            <a:r>
              <a:rPr lang="ko-KR" altLang="en-US" dirty="0" err="1" smtClean="0"/>
              <a:t>각자장에게</a:t>
            </a:r>
            <a:r>
              <a:rPr lang="ko-KR" altLang="en-US" dirty="0" smtClean="0"/>
              <a:t> 전달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제재후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달여만에</a:t>
            </a:r>
            <a:r>
              <a:rPr lang="ko-KR" altLang="en-US" dirty="0" smtClean="0"/>
              <a:t> 각자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파는것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당시 대목장은 통나무를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 건조했다고 하지만 통나무를 잘라서 판재로 건조시키지 않는 한 내부는 생나무와 똑같다고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언론에서는 </a:t>
            </a:r>
            <a:r>
              <a:rPr lang="en-US" altLang="ko-KR" dirty="0" smtClean="0"/>
              <a:t>G20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8.15 </a:t>
            </a:r>
            <a:r>
              <a:rPr lang="ko-KR" altLang="en-US" dirty="0" smtClean="0"/>
              <a:t>행사를 위해 무리하게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앞당겨 진행한 것이 아니냐 라는 의문을 제시했습니다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금강송이 아닌 소나무로 만들었다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- </a:t>
            </a:r>
            <a:r>
              <a:rPr lang="ko-KR" altLang="en-US" dirty="0" err="1" smtClean="0"/>
              <a:t>일제시대때</a:t>
            </a:r>
            <a:r>
              <a:rPr lang="ko-KR" altLang="en-US" dirty="0" smtClean="0"/>
              <a:t> 일본의 학자가 소나무를 기후와 지형에 따라 구분하였는데 현재 우리가 부르는 </a:t>
            </a:r>
            <a:r>
              <a:rPr lang="ko-KR" altLang="en-US" dirty="0" err="1" smtClean="0"/>
              <a:t>금강송은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수피가</a:t>
            </a:r>
            <a:r>
              <a:rPr lang="ko-KR" altLang="en-US" dirty="0" smtClean="0"/>
              <a:t> 육각형이고 줄기 윗부분이 황적색인 것입니다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금강송이란 실제로는 없는 허상의 나무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심지어 문화재청에서는 </a:t>
            </a:r>
            <a:r>
              <a:rPr lang="ko-KR" altLang="en-US" dirty="0" err="1" smtClean="0"/>
              <a:t>금강송의</a:t>
            </a:r>
            <a:r>
              <a:rPr lang="ko-KR" altLang="en-US" dirty="0" smtClean="0"/>
              <a:t> 가치를 인정함과 동시에 구분이 가능하다고 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실제로는 전문가들도 벌목되어 가공되면 무슨 나무인지 알 수 없다는 것 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무늬결판재 사용</a:t>
            </a:r>
            <a:endParaRPr lang="en-US" altLang="ko-KR" dirty="0" smtClean="0"/>
          </a:p>
          <a:p>
            <a:r>
              <a:rPr lang="en-US" altLang="ko-KR" dirty="0" smtClean="0"/>
              <a:t> -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각 판재가 안쪽으로 휘면서 맞닿은 부분이 갈라지게 된다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팔만대장경의 제작과정과 보전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결함과 광화문 현판의 갈라진 원인과 올바른 </a:t>
            </a:r>
            <a:r>
              <a:rPr lang="ko-KR" altLang="en-US" baseline="0" dirty="0" err="1" smtClean="0"/>
              <a:t>현판만드는</a:t>
            </a:r>
            <a:r>
              <a:rPr lang="ko-KR" altLang="en-US" baseline="0" dirty="0" smtClean="0"/>
              <a:t> 법에 대하여 설명 드리겠습니다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심재부분</a:t>
            </a:r>
            <a:r>
              <a:rPr lang="en-US" altLang="ko-KR" dirty="0" smtClean="0"/>
              <a:t>- </a:t>
            </a:r>
            <a:r>
              <a:rPr lang="ko-KR" altLang="en-US" dirty="0" smtClean="0"/>
              <a:t>변형이 적기 때문에 수축에 좌우 되지 않는 </a:t>
            </a:r>
            <a:r>
              <a:rPr lang="ko-KR" altLang="en-US" dirty="0" err="1" smtClean="0"/>
              <a:t>띠열장이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무난</a:t>
            </a:r>
            <a:endParaRPr lang="en-US" altLang="ko-KR" dirty="0" smtClean="0"/>
          </a:p>
          <a:p>
            <a:r>
              <a:rPr lang="ko-KR" altLang="en-US" dirty="0" smtClean="0"/>
              <a:t>변재부분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심재보다</a:t>
            </a:r>
            <a:r>
              <a:rPr lang="ko-KR" altLang="en-US" dirty="0" smtClean="0"/>
              <a:t> 수축이 크기 때문에 </a:t>
            </a:r>
            <a:r>
              <a:rPr lang="ko-KR" altLang="en-US" dirty="0" err="1" smtClean="0"/>
              <a:t>띠열장</a:t>
            </a:r>
            <a:r>
              <a:rPr lang="ko-KR" altLang="en-US" dirty="0" smtClean="0"/>
              <a:t> 방식보다 수축에 대비 </a:t>
            </a:r>
            <a:r>
              <a:rPr lang="ko-KR" altLang="en-US" dirty="0" err="1" smtClean="0"/>
              <a:t>할수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제혀</a:t>
            </a:r>
            <a:r>
              <a:rPr lang="ko-KR" altLang="en-US" dirty="0" smtClean="0"/>
              <a:t> 방식이 유용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팔만 대장경판의 제작과정은 나무선정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운반으로 시작해 </a:t>
            </a:r>
            <a:r>
              <a:rPr lang="ko-KR" altLang="en-US" dirty="0" err="1" smtClean="0"/>
              <a:t>마구리와</a:t>
            </a:r>
            <a:r>
              <a:rPr lang="ko-KR" altLang="en-US" dirty="0" smtClean="0"/>
              <a:t> 장석 달기 옻칠 </a:t>
            </a:r>
            <a:r>
              <a:rPr lang="ko-KR" altLang="en-US" dirty="0" err="1" smtClean="0"/>
              <a:t>까지로</a:t>
            </a:r>
            <a:r>
              <a:rPr lang="ko-KR" altLang="en-US" smtClean="0"/>
              <a:t> 순서대로  </a:t>
            </a:r>
            <a:r>
              <a:rPr lang="ko-KR" altLang="en-US" dirty="0" smtClean="0"/>
              <a:t>과정을 설명 드리겠습니다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경판의 약 </a:t>
            </a:r>
            <a:r>
              <a:rPr lang="en-US" altLang="ko-KR" dirty="0" smtClean="0"/>
              <a:t>75%</a:t>
            </a:r>
            <a:r>
              <a:rPr lang="ko-KR" altLang="en-US" dirty="0" smtClean="0"/>
              <a:t>는 산벚나무와 돌배나무를 사용합니다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산벚나무와</a:t>
            </a:r>
            <a:r>
              <a:rPr lang="ko-KR" altLang="en-US" dirty="0" smtClean="0"/>
              <a:t> 돌배나무는 </a:t>
            </a:r>
          </a:p>
          <a:p>
            <a:r>
              <a:rPr lang="ko-KR" altLang="en-US" dirty="0" smtClean="0"/>
              <a:t>   전국 어디에서나 잘 자랐고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흉고직경이</a:t>
            </a:r>
            <a:r>
              <a:rPr lang="ko-KR" altLang="en-US" dirty="0" smtClean="0"/>
              <a:t> 약 </a:t>
            </a:r>
            <a:r>
              <a:rPr lang="en-US" altLang="ko-KR" dirty="0" smtClean="0"/>
              <a:t>40cm </a:t>
            </a:r>
            <a:r>
              <a:rPr lang="ko-KR" altLang="en-US" dirty="0" smtClean="0"/>
              <a:t>높이 </a:t>
            </a:r>
            <a:r>
              <a:rPr lang="en-US" altLang="ko-KR" dirty="0" smtClean="0"/>
              <a:t>10m </a:t>
            </a:r>
            <a:r>
              <a:rPr lang="ko-KR" altLang="en-US" dirty="0" smtClean="0"/>
              <a:t>정도</a:t>
            </a:r>
            <a:r>
              <a:rPr lang="en-US" altLang="ko-KR" baseline="0" dirty="0" smtClean="0"/>
              <a:t>,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비중이 </a:t>
            </a:r>
            <a:r>
              <a:rPr lang="en-US" altLang="ko-KR" dirty="0" smtClean="0"/>
              <a:t>0.6</a:t>
            </a:r>
            <a:r>
              <a:rPr lang="ko-KR" altLang="en-US" dirty="0" smtClean="0"/>
              <a:t>정도로 </a:t>
            </a:r>
            <a:r>
              <a:rPr lang="ko-KR" altLang="en-US" dirty="0" err="1" smtClean="0"/>
              <a:t>경판만들기에</a:t>
            </a:r>
            <a:r>
              <a:rPr lang="ko-KR" altLang="en-US" dirty="0" smtClean="0"/>
              <a:t> 적합한 조건을 가지고 있기 때문입니다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먼저 경판에 쓸 나무는 미리 벌채하여 적어도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이상 산에 그대로 둡니다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나무에 걸려있는 응력을 제거하여 가공과정 중에 나무가 갈라지고  휘는 것을 막고 공기중에 노출되어 수분과 나무진이 빠져나가 무게가 줄어 운반에 쉬웠을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그림에서 보시는 것과 같이 삭혀진 목재는 강을 통하여 바다로 운반 되었습니다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운반되어온 나무는 알맞은 크기고 잘라 바닷물에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년정도</a:t>
            </a:r>
            <a:r>
              <a:rPr lang="ko-KR" altLang="en-US" dirty="0" smtClean="0"/>
              <a:t> 삭힙니다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삭힌 나무를 꺼내어 무늬결은 변형이 </a:t>
            </a:r>
            <a:r>
              <a:rPr lang="ko-KR" altLang="en-US" dirty="0" err="1" smtClean="0"/>
              <a:t>많기때문에</a:t>
            </a:r>
            <a:r>
              <a:rPr lang="ko-KR" altLang="en-US" dirty="0" smtClean="0"/>
              <a:t> 오래 보전할 수 있는 곧은결로</a:t>
            </a:r>
            <a:r>
              <a:rPr lang="ko-KR" altLang="en-US" baseline="0" dirty="0" smtClean="0"/>
              <a:t> 다듬습니다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소금물에 삶는 이유는 </a:t>
            </a:r>
            <a:r>
              <a:rPr lang="ko-KR" altLang="en-US" dirty="0" err="1" smtClean="0"/>
              <a:t>벌레먹음을</a:t>
            </a:r>
            <a:r>
              <a:rPr lang="ko-KR" altLang="en-US" dirty="0" smtClean="0"/>
              <a:t> 막고 쉽게 갈라지기를 막기 위해서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판자는 공기 중에 노출되면 금방 마르면서 심한 수축이 일어나고 </a:t>
            </a:r>
            <a:endParaRPr lang="en-US" altLang="ko-KR" dirty="0" smtClean="0"/>
          </a:p>
          <a:p>
            <a:r>
              <a:rPr lang="en-US" altLang="ko-KR" baseline="0" dirty="0" smtClean="0"/>
              <a:t>          </a:t>
            </a:r>
            <a:r>
              <a:rPr lang="ko-KR" altLang="en-US" baseline="0" dirty="0" smtClean="0"/>
              <a:t>가운데 부분은 수분이 빠져 나오지 못해 거의 수축되지 않습니다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하지만 소금은 흡습성이 있으므로 표면의 빨리 마름을 늦추어 주어 </a:t>
            </a:r>
            <a:r>
              <a:rPr lang="ko-KR" altLang="en-US" baseline="0" dirty="0" err="1" smtClean="0"/>
              <a:t>안팍의</a:t>
            </a:r>
            <a:r>
              <a:rPr lang="ko-KR" altLang="en-US" baseline="0" dirty="0" smtClean="0"/>
              <a:t> 수분차이를 줄여주어 훨씬 덜 갈라지게 만들어 줍니다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배수가 잘되고 햇빛이 들지 않고 통풍이 잘되는 자연 상태에 두고 적어도 </a:t>
            </a:r>
            <a:r>
              <a:rPr lang="en-US" altLang="ko-KR" dirty="0" smtClean="0"/>
              <a:t>1~2</a:t>
            </a:r>
            <a:r>
              <a:rPr lang="ko-KR" altLang="en-US" dirty="0" smtClean="0"/>
              <a:t>년을 건조시키는 작업이다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이때 </a:t>
            </a:r>
            <a:r>
              <a:rPr lang="ko-KR" altLang="en-US" dirty="0" err="1" smtClean="0"/>
              <a:t>판재사이에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받침목을</a:t>
            </a:r>
            <a:r>
              <a:rPr lang="ko-KR" altLang="en-US" dirty="0" smtClean="0"/>
              <a:t> 두고 쌓아 통풍이 잘되도록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건조과정에서 바깥쪽 판자가 안쪽 판자보다 빨리 마르기 때문에 일정시간으로 위치를 바꾸어 건조를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아마 가장 조심스럽고 힘든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과정이었을 것 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다음발표자 오정무 입니다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 다음 과정으로 </a:t>
            </a:r>
            <a:r>
              <a:rPr lang="ko-KR" altLang="en-US" baseline="0" dirty="0" err="1" smtClean="0"/>
              <a:t>판하본</a:t>
            </a:r>
            <a:r>
              <a:rPr lang="ko-KR" altLang="en-US" baseline="0" dirty="0" smtClean="0"/>
              <a:t> 만들기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판자 다듬기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판각 순서로 진행됩니다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이는 건조와는 무관한 내용이므로 넘어가겠습니다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8D56-5209-478E-9858-8270754D663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79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1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52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72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25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768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44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6237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377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56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507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142D-72E0-4BF3-A039-C4810516F9A1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9DCA-72FF-466D-8896-A88FF3627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7867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857224" y="2584022"/>
            <a:ext cx="7715304" cy="1202168"/>
            <a:chOff x="899634" y="2139922"/>
            <a:chExt cx="7715304" cy="1202168"/>
          </a:xfrm>
        </p:grpSpPr>
        <p:sp>
          <p:nvSpPr>
            <p:cNvPr id="11" name="직사각형 10"/>
            <p:cNvSpPr/>
            <p:nvPr/>
          </p:nvSpPr>
          <p:spPr>
            <a:xfrm>
              <a:off x="899634" y="2182332"/>
              <a:ext cx="5572164" cy="114300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6771614" y="2139922"/>
              <a:ext cx="1843324" cy="1202168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순서도: 병합 12"/>
            <p:cNvSpPr/>
            <p:nvPr/>
          </p:nvSpPr>
          <p:spPr>
            <a:xfrm>
              <a:off x="5873530" y="2569682"/>
              <a:ext cx="357190" cy="357190"/>
            </a:xfrm>
            <a:prstGeom prst="flowChartMerg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01358" y="2368750"/>
              <a:ext cx="135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검색</a:t>
              </a:r>
              <a:endPara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75732" y="274007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나눔고딕 ExtraBold" pitchFamily="50" charset="-127"/>
                <a:ea typeface="나눔고딕 ExtraBold" pitchFamily="50" charset="-127"/>
              </a:rPr>
              <a:t>비</a:t>
            </a:r>
            <a:endParaRPr lang="ko-KR" altLang="en-US" sz="5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9072" y="2740078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나눔고딕 ExtraBold" pitchFamily="50" charset="-127"/>
                <a:ea typeface="나눔고딕 ExtraBold" pitchFamily="50" charset="-127"/>
              </a:rPr>
              <a:t>밀</a:t>
            </a:r>
            <a:endParaRPr lang="ko-KR" altLang="en-US" sz="5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928662" y="2643182"/>
            <a:ext cx="5429288" cy="1357322"/>
            <a:chOff x="-5643634" y="5500678"/>
            <a:chExt cx="5429288" cy="1357322"/>
          </a:xfrm>
        </p:grpSpPr>
        <p:sp>
          <p:nvSpPr>
            <p:cNvPr id="18" name="직사각형 17"/>
            <p:cNvSpPr/>
            <p:nvPr/>
          </p:nvSpPr>
          <p:spPr>
            <a:xfrm>
              <a:off x="-5643634" y="5500678"/>
              <a:ext cx="5429288" cy="135732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5500758" y="5714992"/>
              <a:ext cx="5072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latin typeface="+mj-ea"/>
                  <a:ea typeface="+mj-ea"/>
                </a:rPr>
                <a:t>팔만대장경의 건조와 보전의</a:t>
              </a:r>
              <a:r>
                <a:rPr lang="ko-KR" altLang="en-US" b="1" dirty="0" smtClean="0">
                  <a:latin typeface="+mj-ea"/>
                  <a:ea typeface="+mj-ea"/>
                </a:rPr>
                <a:t> </a:t>
              </a:r>
              <a:r>
                <a:rPr lang="ko-KR" altLang="en-US" sz="2400" b="1" dirty="0" smtClean="0">
                  <a:solidFill>
                    <a:srgbClr val="FC411C"/>
                  </a:solidFill>
                  <a:latin typeface="+mj-ea"/>
                  <a:ea typeface="+mj-ea"/>
                </a:rPr>
                <a:t>비밀</a:t>
              </a:r>
              <a:endParaRPr lang="ko-KR" altLang="en-US" sz="2400" b="1" dirty="0">
                <a:solidFill>
                  <a:srgbClr val="FC411C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5486244" y="6215058"/>
              <a:ext cx="5072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갈라진 광화문현판의 </a:t>
              </a:r>
              <a:r>
                <a:rPr lang="ko-KR" altLang="en-US" sz="2400" b="1" dirty="0" smtClean="0">
                  <a:solidFill>
                    <a:srgbClr val="FC411C"/>
                  </a:solidFill>
                </a:rPr>
                <a:t>비밀</a:t>
              </a:r>
              <a:endParaRPr lang="ko-KR" altLang="en-US" sz="2400" b="1" dirty="0">
                <a:solidFill>
                  <a:srgbClr val="FC411C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43240" y="5514819"/>
            <a:ext cx="5929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latin typeface="나눔손글씨 펜" pitchFamily="66" charset="-127"/>
                <a:ea typeface="나눔손글씨 펜" pitchFamily="66" charset="-127"/>
              </a:rPr>
              <a:t>1 </a:t>
            </a:r>
            <a:r>
              <a:rPr lang="ko-KR" altLang="en-US" sz="6600" b="1" dirty="0" smtClean="0">
                <a:latin typeface="나눔손글씨 펜" pitchFamily="66" charset="-127"/>
                <a:ea typeface="나눔손글씨 펜" pitchFamily="66" charset="-127"/>
              </a:rPr>
              <a:t>조</a:t>
            </a:r>
            <a:r>
              <a:rPr lang="en-US" altLang="ko-KR" sz="6600" b="1" dirty="0" smtClean="0"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ko-KR" altLang="en-US" sz="4400" dirty="0" smtClean="0">
                <a:latin typeface="나눔손글씨 펜" pitchFamily="66" charset="-127"/>
                <a:ea typeface="나눔손글씨 펜" pitchFamily="66" charset="-127"/>
              </a:rPr>
              <a:t>오정무 임대근 </a:t>
            </a:r>
            <a:r>
              <a:rPr lang="ko-KR" altLang="en-US" sz="4400" dirty="0" err="1" smtClean="0">
                <a:latin typeface="나눔손글씨 펜" pitchFamily="66" charset="-127"/>
                <a:ea typeface="나눔손글씨 펜" pitchFamily="66" charset="-127"/>
              </a:rPr>
              <a:t>강주은</a:t>
            </a:r>
            <a:r>
              <a:rPr lang="ko-KR" altLang="en-US" sz="4400" dirty="0" smtClean="0">
                <a:latin typeface="나눔손글씨 펜" pitchFamily="66" charset="-127"/>
                <a:ea typeface="나눔손글씨 펜" pitchFamily="66" charset="-127"/>
              </a:rPr>
              <a:t> 김홍엽</a:t>
            </a:r>
            <a:endParaRPr lang="en-US" altLang="ko-KR" sz="44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193 L 0.00018 -0.153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11699 L -0.00295 -0.155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11699 L 0.00104 -0.15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옻칠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1" name="그림 10" descr="옻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7215238" cy="4214842"/>
          </a:xfrm>
          <a:prstGeom prst="rect">
            <a:avLst/>
          </a:prstGeom>
        </p:spPr>
      </p:pic>
      <p:pic>
        <p:nvPicPr>
          <p:cNvPr id="12" name="그림 11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마구리와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장석달기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1" name="그림 10" descr="마구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7286676" cy="4143404"/>
          </a:xfrm>
          <a:prstGeom prst="rect">
            <a:avLst/>
          </a:prstGeom>
        </p:spPr>
      </p:pic>
      <p:pic>
        <p:nvPicPr>
          <p:cNvPr id="18" name="그림 17" descr="마구리실 복사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37" y="2786058"/>
            <a:ext cx="3034921" cy="2463492"/>
          </a:xfrm>
          <a:prstGeom prst="rect">
            <a:avLst/>
          </a:prstGeom>
        </p:spPr>
      </p:pic>
      <p:pic>
        <p:nvPicPr>
          <p:cNvPr id="19" name="그림 18" descr="마구리쌓기 복사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714620"/>
            <a:ext cx="3034921" cy="2463492"/>
          </a:xfrm>
          <a:prstGeom prst="rect">
            <a:avLst/>
          </a:prstGeom>
        </p:spPr>
      </p:pic>
      <p:pic>
        <p:nvPicPr>
          <p:cNvPr id="21" name="그림 20" descr="건물.png"/>
          <p:cNvPicPr>
            <a:picLocks noChangeAspect="1"/>
          </p:cNvPicPr>
          <p:nvPr/>
        </p:nvPicPr>
        <p:blipFill>
          <a:blip r:embed="rId6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보존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바닥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3116"/>
            <a:ext cx="7715304" cy="4143404"/>
          </a:xfrm>
          <a:prstGeom prst="rect">
            <a:avLst/>
          </a:prstGeom>
        </p:spPr>
      </p:pic>
      <p:sp>
        <p:nvSpPr>
          <p:cNvPr id="26" name="갈매기형 수장 25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바닥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2" name="그림 11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보존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갈매기형 수장 9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판가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2" name="그림 11" descr="판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3116"/>
            <a:ext cx="7358114" cy="4286280"/>
          </a:xfrm>
          <a:prstGeom prst="rect">
            <a:avLst/>
          </a:prstGeom>
        </p:spPr>
      </p:pic>
      <p:pic>
        <p:nvPicPr>
          <p:cNvPr id="13" name="그림 12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보존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갈매기형 수장 9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살창의 크기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2" name="그림 11" descr="JMP_2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3" y="2143116"/>
            <a:ext cx="3316227" cy="3429024"/>
          </a:xfrm>
          <a:prstGeom prst="rect">
            <a:avLst/>
          </a:prstGeom>
        </p:spPr>
      </p:pic>
      <p:pic>
        <p:nvPicPr>
          <p:cNvPr id="13" name="그림 12" descr="JMP_2751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5781" y="2143117"/>
            <a:ext cx="3365309" cy="342902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928662" y="5857892"/>
            <a:ext cx="335758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앞 살창</a:t>
            </a:r>
            <a:endParaRPr lang="ko-KR" altLang="en-US" sz="40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35781" y="5857892"/>
            <a:ext cx="335758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뒷</a:t>
            </a:r>
            <a:r>
              <a:rPr lang="ko-KR" altLang="en-US" sz="40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살창</a:t>
            </a:r>
            <a:endParaRPr lang="ko-KR" altLang="en-US" sz="40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6" name="그림 15" descr="건물.png"/>
          <p:cNvPicPr>
            <a:picLocks noChangeAspect="1"/>
          </p:cNvPicPr>
          <p:nvPr/>
        </p:nvPicPr>
        <p:blipFill>
          <a:blip r:embed="rId5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  <p:pic>
        <p:nvPicPr>
          <p:cNvPr id="20" name="그림 19" descr="키키키키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071678"/>
            <a:ext cx="7572428" cy="4429156"/>
          </a:xfrm>
          <a:prstGeom prst="rect">
            <a:avLst/>
          </a:prstGeom>
        </p:spPr>
      </p:pic>
      <p:pic>
        <p:nvPicPr>
          <p:cNvPr id="19" name="그림 18" descr="바닥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2071678"/>
            <a:ext cx="757242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갈라진 원인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무제-1 복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964521"/>
            <a:ext cx="4643470" cy="2321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검증되지 않은 판재 사용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176" y="393556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본드 사용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585986" y="4149874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그림 15" descr="본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857760"/>
            <a:ext cx="4357718" cy="1645160"/>
          </a:xfrm>
          <a:prstGeom prst="rect">
            <a:avLst/>
          </a:prstGeom>
        </p:spPr>
      </p:pic>
      <p:pic>
        <p:nvPicPr>
          <p:cNvPr id="18" name="그림 17" descr="광화문.png"/>
          <p:cNvPicPr>
            <a:picLocks noChangeAspect="1"/>
          </p:cNvPicPr>
          <p:nvPr/>
        </p:nvPicPr>
        <p:blipFill>
          <a:blip r:embed="rId5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갈라진 원인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목재건조가 덜 됐음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1" name="갈매기형 수장 10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79255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금강송이 아닌 소나무로 </a:t>
            </a:r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만듬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571472" y="3006866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14987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무늬결 판재 사용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5" name="갈매기형 수장 14"/>
          <p:cNvSpPr/>
          <p:nvPr/>
        </p:nvSpPr>
        <p:spPr>
          <a:xfrm>
            <a:off x="571472" y="4364188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7" name="그림 16" descr="판재1212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9" y="3929066"/>
            <a:ext cx="6286544" cy="3771926"/>
          </a:xfrm>
          <a:prstGeom prst="rect">
            <a:avLst/>
          </a:prstGeom>
        </p:spPr>
      </p:pic>
      <p:pic>
        <p:nvPicPr>
          <p:cNvPr id="20" name="그림 19" descr="광화문.png"/>
          <p:cNvPicPr>
            <a:picLocks noChangeAspect="1"/>
          </p:cNvPicPr>
          <p:nvPr/>
        </p:nvPicPr>
        <p:blipFill>
          <a:blip r:embed="rId4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나눔손글씨 펜" pitchFamily="66" charset="-127"/>
                <a:ea typeface="나눔손글씨 펜" pitchFamily="66" charset="-127"/>
              </a:rPr>
              <a:t>현판을 만드는 올바른 방법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길죽한나무.png"/>
          <p:cNvPicPr>
            <a:picLocks noChangeAspect="1"/>
          </p:cNvPicPr>
          <p:nvPr/>
        </p:nvPicPr>
        <p:blipFill>
          <a:blip r:embed="rId3"/>
          <a:srcRect l="39993" t="30004" r="41255" b="30616"/>
          <a:stretch>
            <a:fillRect/>
          </a:stretch>
        </p:blipFill>
        <p:spPr>
          <a:xfrm>
            <a:off x="6572264" y="2214554"/>
            <a:ext cx="714380" cy="1500198"/>
          </a:xfrm>
          <a:prstGeom prst="rect">
            <a:avLst/>
          </a:prstGeom>
        </p:spPr>
      </p:pic>
      <p:pic>
        <p:nvPicPr>
          <p:cNvPr id="18" name="그림 17" descr="나무조각.png"/>
          <p:cNvPicPr>
            <a:picLocks noChangeAspect="1"/>
          </p:cNvPicPr>
          <p:nvPr/>
        </p:nvPicPr>
        <p:blipFill>
          <a:blip r:embed="rId4"/>
          <a:srcRect l="37505" t="30004" r="38117" b="30616"/>
          <a:stretch>
            <a:fillRect/>
          </a:stretch>
        </p:blipFill>
        <p:spPr>
          <a:xfrm>
            <a:off x="4714876" y="2214554"/>
            <a:ext cx="928695" cy="1500199"/>
          </a:xfrm>
          <a:prstGeom prst="rect">
            <a:avLst/>
          </a:prstGeom>
        </p:spPr>
      </p:pic>
      <p:pic>
        <p:nvPicPr>
          <p:cNvPr id="19" name="그림 18" descr="무늬결동라미.png"/>
          <p:cNvPicPr>
            <a:picLocks noChangeAspect="1"/>
          </p:cNvPicPr>
          <p:nvPr/>
        </p:nvPicPr>
        <p:blipFill>
          <a:blip r:embed="rId5"/>
          <a:srcRect l="14409" t="23514" r="39699" b="28409"/>
          <a:stretch>
            <a:fillRect/>
          </a:stretch>
        </p:blipFill>
        <p:spPr>
          <a:xfrm>
            <a:off x="1071538" y="4286256"/>
            <a:ext cx="1500198" cy="1571636"/>
          </a:xfrm>
          <a:prstGeom prst="rect">
            <a:avLst/>
          </a:prstGeom>
        </p:spPr>
      </p:pic>
      <p:pic>
        <p:nvPicPr>
          <p:cNvPr id="20" name="그림 19" descr="무늬1.png"/>
          <p:cNvPicPr>
            <a:picLocks noChangeAspect="1"/>
          </p:cNvPicPr>
          <p:nvPr/>
        </p:nvPicPr>
        <p:blipFill>
          <a:blip r:embed="rId6"/>
          <a:srcRect l="5626" t="28129" r="-1263" b="38117"/>
          <a:stretch>
            <a:fillRect/>
          </a:stretch>
        </p:blipFill>
        <p:spPr>
          <a:xfrm>
            <a:off x="6643702" y="5000636"/>
            <a:ext cx="1619261" cy="571504"/>
          </a:xfrm>
          <a:prstGeom prst="rect">
            <a:avLst/>
          </a:prstGeom>
        </p:spPr>
      </p:pic>
      <p:pic>
        <p:nvPicPr>
          <p:cNvPr id="21" name="그림 20" descr="무늬.png"/>
          <p:cNvPicPr>
            <a:picLocks noChangeAspect="1"/>
          </p:cNvPicPr>
          <p:nvPr/>
        </p:nvPicPr>
        <p:blipFill>
          <a:blip r:embed="rId7"/>
          <a:srcRect l="5626" t="30942" b="32491"/>
          <a:stretch>
            <a:fillRect/>
          </a:stretch>
        </p:blipFill>
        <p:spPr>
          <a:xfrm>
            <a:off x="4071934" y="4929198"/>
            <a:ext cx="1643074" cy="7143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판재의 변형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5852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곧은결판재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7290" y="5824855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무늬결판재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8" name="그림 27" descr="곧은동라미 복사.png"/>
          <p:cNvPicPr>
            <a:picLocks noChangeAspect="1"/>
          </p:cNvPicPr>
          <p:nvPr/>
        </p:nvPicPr>
        <p:blipFill>
          <a:blip r:embed="rId8"/>
          <a:srcRect l="17391" t="30435" r="28261" b="19565"/>
          <a:stretch>
            <a:fillRect/>
          </a:stretch>
        </p:blipFill>
        <p:spPr>
          <a:xfrm>
            <a:off x="928662" y="2071678"/>
            <a:ext cx="1785950" cy="164307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4876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제재 직후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2264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변형 후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5715008" y="2786058"/>
            <a:ext cx="785818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429124" y="564357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제재 직후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2330" y="564357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변형 후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5715008" y="5143512"/>
            <a:ext cx="785818" cy="28575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786446" y="242886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건조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6446" y="478632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건조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9" name="그림 28" descr="광화문.png"/>
          <p:cNvPicPr>
            <a:picLocks noChangeAspect="1"/>
          </p:cNvPicPr>
          <p:nvPr/>
        </p:nvPicPr>
        <p:blipFill>
          <a:blip r:embed="rId9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2192481" y="2067688"/>
            <a:ext cx="1584176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곧은결 제재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39" name="직선 화살표 연결선 38"/>
          <p:cNvCxnSpPr>
            <a:stCxn id="30" idx="1"/>
          </p:cNvCxnSpPr>
          <p:nvPr/>
        </p:nvCxnSpPr>
        <p:spPr>
          <a:xfrm flipH="1">
            <a:off x="1832441" y="2247708"/>
            <a:ext cx="360040" cy="3240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28596" y="2276872"/>
            <a:ext cx="714380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변재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1" name="Shape 40"/>
          <p:cNvCxnSpPr>
            <a:stCxn id="40" idx="3"/>
          </p:cNvCxnSpPr>
          <p:nvPr/>
        </p:nvCxnSpPr>
        <p:spPr>
          <a:xfrm>
            <a:off x="1142976" y="2456892"/>
            <a:ext cx="136036" cy="252028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486924" y="3434130"/>
            <a:ext cx="648072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심재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3" name="직선 화살표 연결선 42"/>
          <p:cNvCxnSpPr>
            <a:stCxn id="42" idx="3"/>
          </p:cNvCxnSpPr>
          <p:nvPr/>
        </p:nvCxnSpPr>
        <p:spPr>
          <a:xfrm flipV="1">
            <a:off x="1134996" y="3214686"/>
            <a:ext cx="293732" cy="3994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341768" y="4509120"/>
            <a:ext cx="648072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변재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989840" y="4725144"/>
            <a:ext cx="438888" cy="611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558932" y="5807544"/>
            <a:ext cx="648072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심재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7" name="직선 화살표 연결선 46"/>
          <p:cNvCxnSpPr>
            <a:stCxn id="46" idx="3"/>
          </p:cNvCxnSpPr>
          <p:nvPr/>
        </p:nvCxnSpPr>
        <p:spPr>
          <a:xfrm flipV="1">
            <a:off x="1207004" y="5500702"/>
            <a:ext cx="364600" cy="4868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562781" y="4267206"/>
            <a:ext cx="1584176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무늬결 제재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490773" y="4591242"/>
            <a:ext cx="216024" cy="4680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4456762" y="1897763"/>
            <a:ext cx="648072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변재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1" name="Shape 50"/>
          <p:cNvCxnSpPr/>
          <p:nvPr/>
        </p:nvCxnSpPr>
        <p:spPr>
          <a:xfrm>
            <a:off x="5032826" y="2113787"/>
            <a:ext cx="144016" cy="396044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3857620" y="3357562"/>
            <a:ext cx="780523" cy="36004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심재</a:t>
            </a:r>
            <a:endParaRPr lang="ko-KR" altLang="en-US" sz="24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53" name="직선 연결선 52"/>
          <p:cNvCxnSpPr>
            <a:stCxn id="52" idx="3"/>
          </p:cNvCxnSpPr>
          <p:nvPr/>
        </p:nvCxnSpPr>
        <p:spPr>
          <a:xfrm flipV="1">
            <a:off x="4638143" y="3501578"/>
            <a:ext cx="288032" cy="36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4928050" y="3357562"/>
            <a:ext cx="144016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5743508" y="4869160"/>
            <a:ext cx="648072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5095436" y="2636912"/>
            <a:ext cx="72008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50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나눔손글씨 펜" pitchFamily="66" charset="-127"/>
                <a:ea typeface="나눔손글씨 펜" pitchFamily="66" charset="-127"/>
              </a:rPr>
              <a:t>현판을 만드는 올바른 방법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판재 </a:t>
            </a:r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집성법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무늬결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9" name="그림 28" descr="무늬결 1.png"/>
          <p:cNvPicPr>
            <a:picLocks noChangeAspect="1"/>
          </p:cNvPicPr>
          <p:nvPr/>
        </p:nvPicPr>
        <p:blipFill>
          <a:blip r:embed="rId3"/>
          <a:srcRect l="17187" t="25339" r="29687" b="60569"/>
          <a:stretch>
            <a:fillRect/>
          </a:stretch>
        </p:blipFill>
        <p:spPr>
          <a:xfrm>
            <a:off x="704823" y="2620028"/>
            <a:ext cx="3724301" cy="857256"/>
          </a:xfrm>
          <a:prstGeom prst="rect">
            <a:avLst/>
          </a:prstGeom>
        </p:spPr>
      </p:pic>
      <p:pic>
        <p:nvPicPr>
          <p:cNvPr id="30" name="그림 29" descr="무늬결 2.png"/>
          <p:cNvPicPr>
            <a:picLocks noChangeAspect="1"/>
          </p:cNvPicPr>
          <p:nvPr/>
        </p:nvPicPr>
        <p:blipFill>
          <a:blip r:embed="rId4"/>
          <a:srcRect l="39844" t="60569" r="13281" b="22991"/>
          <a:stretch>
            <a:fillRect/>
          </a:stretch>
        </p:blipFill>
        <p:spPr>
          <a:xfrm>
            <a:off x="785787" y="4548854"/>
            <a:ext cx="3286148" cy="1000132"/>
          </a:xfrm>
          <a:prstGeom prst="rect">
            <a:avLst/>
          </a:prstGeom>
        </p:spPr>
      </p:pic>
      <p:sp>
        <p:nvSpPr>
          <p:cNvPr id="39" name="아래쪽 화살표 38"/>
          <p:cNvSpPr/>
          <p:nvPr/>
        </p:nvSpPr>
        <p:spPr>
          <a:xfrm>
            <a:off x="2357422" y="3691598"/>
            <a:ext cx="273846" cy="67866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2653058" y="3691598"/>
            <a:ext cx="553998" cy="7858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건조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28794" y="5620424"/>
            <a:ext cx="127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아치형</a:t>
            </a:r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5" name="그림 14" descr="광화문.png"/>
          <p:cNvPicPr>
            <a:picLocks noChangeAspect="1"/>
          </p:cNvPicPr>
          <p:nvPr/>
        </p:nvPicPr>
        <p:blipFill>
          <a:blip r:embed="rId5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66552" y="5715016"/>
            <a:ext cx="1026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너울형</a:t>
            </a:r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6" name="그림 25" descr="너울전.png"/>
          <p:cNvPicPr>
            <a:picLocks noChangeAspect="1"/>
          </p:cNvPicPr>
          <p:nvPr/>
        </p:nvPicPr>
        <p:blipFill>
          <a:blip r:embed="rId6"/>
          <a:srcRect l="5208" t="20833" r="44791" b="69792"/>
          <a:stretch>
            <a:fillRect/>
          </a:stretch>
        </p:blipFill>
        <p:spPr>
          <a:xfrm>
            <a:off x="4900615" y="2437973"/>
            <a:ext cx="3500462" cy="991027"/>
          </a:xfrm>
          <a:prstGeom prst="rect">
            <a:avLst/>
          </a:prstGeom>
        </p:spPr>
      </p:pic>
      <p:pic>
        <p:nvPicPr>
          <p:cNvPr id="28" name="그림 27" descr="너울형.png"/>
          <p:cNvPicPr>
            <a:picLocks noChangeAspect="1"/>
          </p:cNvPicPr>
          <p:nvPr/>
        </p:nvPicPr>
        <p:blipFill>
          <a:blip r:embed="rId7"/>
          <a:srcRect l="37500" t="52083" r="11458" b="38542"/>
          <a:stretch>
            <a:fillRect/>
          </a:stretch>
        </p:blipFill>
        <p:spPr>
          <a:xfrm>
            <a:off x="4929190" y="4572008"/>
            <a:ext cx="3551939" cy="908734"/>
          </a:xfrm>
          <a:prstGeom prst="rect">
            <a:avLst/>
          </a:prstGeom>
        </p:spPr>
      </p:pic>
      <p:sp>
        <p:nvSpPr>
          <p:cNvPr id="32" name="아래쪽 화살표 31"/>
          <p:cNvSpPr/>
          <p:nvPr/>
        </p:nvSpPr>
        <p:spPr>
          <a:xfrm>
            <a:off x="6419504" y="3714752"/>
            <a:ext cx="273846" cy="67866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715140" y="3714752"/>
            <a:ext cx="553998" cy="7858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latin typeface="나눔손글씨 펜" pitchFamily="66" charset="-127"/>
                <a:ea typeface="나눔손글씨 펜" pitchFamily="66" charset="-127"/>
              </a:rPr>
              <a:t>건조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나눔손글씨 펜" pitchFamily="66" charset="-127"/>
                <a:ea typeface="나눔손글씨 펜" pitchFamily="66" charset="-127"/>
              </a:rPr>
              <a:t>현판을 만드는 올바른 방법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판재 </a:t>
            </a:r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집성법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곧은결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아래쪽 화살표 38"/>
          <p:cNvSpPr/>
          <p:nvPr/>
        </p:nvSpPr>
        <p:spPr>
          <a:xfrm>
            <a:off x="4286227" y="3357562"/>
            <a:ext cx="357190" cy="92869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651062" y="3500438"/>
            <a:ext cx="492443" cy="714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000" dirty="0" smtClean="0">
                <a:latin typeface="나눔손글씨 펜" pitchFamily="66" charset="-127"/>
                <a:ea typeface="나눔손글씨 펜" pitchFamily="66" charset="-127"/>
              </a:rPr>
              <a:t>건조</a:t>
            </a:r>
            <a:endParaRPr lang="ko-KR" altLang="en-US" sz="2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7" name="그림 16" descr="곧은결 판재.png"/>
          <p:cNvPicPr>
            <a:picLocks noChangeAspect="1"/>
          </p:cNvPicPr>
          <p:nvPr/>
        </p:nvPicPr>
        <p:blipFill>
          <a:blip r:embed="rId3"/>
          <a:srcRect t="24241" r="2261" b="65582"/>
          <a:stretch>
            <a:fillRect/>
          </a:stretch>
        </p:blipFill>
        <p:spPr>
          <a:xfrm>
            <a:off x="1785918" y="2571744"/>
            <a:ext cx="5214974" cy="642942"/>
          </a:xfrm>
          <a:prstGeom prst="rect">
            <a:avLst/>
          </a:prstGeom>
        </p:spPr>
      </p:pic>
      <p:pic>
        <p:nvPicPr>
          <p:cNvPr id="18" name="그림 17" descr="곧은결판재님.png"/>
          <p:cNvPicPr>
            <a:picLocks noChangeAspect="1"/>
          </p:cNvPicPr>
          <p:nvPr/>
        </p:nvPicPr>
        <p:blipFill>
          <a:blip r:embed="rId4"/>
          <a:srcRect t="28129" r="5487" b="54994"/>
          <a:stretch>
            <a:fillRect/>
          </a:stretch>
        </p:blipFill>
        <p:spPr>
          <a:xfrm>
            <a:off x="1714480" y="4500570"/>
            <a:ext cx="5143536" cy="642942"/>
          </a:xfrm>
          <a:prstGeom prst="rect">
            <a:avLst/>
          </a:prstGeom>
        </p:spPr>
      </p:pic>
      <p:pic>
        <p:nvPicPr>
          <p:cNvPr id="14" name="그림 13" descr="광화문.png"/>
          <p:cNvPicPr>
            <a:picLocks noChangeAspect="1"/>
          </p:cNvPicPr>
          <p:nvPr/>
        </p:nvPicPr>
        <p:blipFill>
          <a:blip r:embed="rId5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  <p:pic>
        <p:nvPicPr>
          <p:cNvPr id="26" name="그림 25" descr="임대근 복사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395229"/>
            <a:ext cx="1638761" cy="246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latin typeface="나눔고딕 ExtraBold" pitchFamily="50" charset="-127"/>
                <a:ea typeface="나눔고딕 ExtraBold" pitchFamily="50" charset="-127"/>
              </a:rPr>
              <a:t>Content</a:t>
            </a:r>
            <a:endParaRPr lang="ko-KR" altLang="en-US" sz="6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164305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손글씨 펜" pitchFamily="66" charset="-127"/>
                <a:ea typeface="나눔손글씨 펜" pitchFamily="66" charset="-127"/>
              </a:rPr>
              <a:t>팔만대장경</a:t>
            </a:r>
            <a:endParaRPr lang="ko-KR" altLang="en-US" sz="36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41778" y="2571744"/>
            <a:ext cx="1857388" cy="8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9" name="직각 삼각형 38"/>
          <p:cNvSpPr/>
          <p:nvPr/>
        </p:nvSpPr>
        <p:spPr>
          <a:xfrm rot="5400000">
            <a:off x="642910" y="2571744"/>
            <a:ext cx="642942" cy="642942"/>
          </a:xfrm>
          <a:prstGeom prst="rtTriangle">
            <a:avLst/>
          </a:prstGeom>
          <a:solidFill>
            <a:srgbClr val="0477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786050" y="2567084"/>
            <a:ext cx="1857388" cy="8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1" name="직각 삼각형 40"/>
          <p:cNvSpPr/>
          <p:nvPr/>
        </p:nvSpPr>
        <p:spPr>
          <a:xfrm rot="5400000">
            <a:off x="2784918" y="2569480"/>
            <a:ext cx="642942" cy="642942"/>
          </a:xfrm>
          <a:prstGeom prst="rtTriangle">
            <a:avLst/>
          </a:prstGeom>
          <a:solidFill>
            <a:srgbClr val="0477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929190" y="2567084"/>
            <a:ext cx="1857388" cy="8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3" name="직각 삼각형 42"/>
          <p:cNvSpPr/>
          <p:nvPr/>
        </p:nvSpPr>
        <p:spPr>
          <a:xfrm rot="5400000">
            <a:off x="4929190" y="2566084"/>
            <a:ext cx="642942" cy="642942"/>
          </a:xfrm>
          <a:prstGeom prst="rtTriangle">
            <a:avLst/>
          </a:prstGeom>
          <a:solidFill>
            <a:srgbClr val="0477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034" y="4000504"/>
            <a:ext cx="250033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손글씨 펜" pitchFamily="66" charset="-127"/>
                <a:ea typeface="나눔손글씨 펜" pitchFamily="66" charset="-127"/>
              </a:rPr>
              <a:t>광화문현판</a:t>
            </a:r>
            <a:endParaRPr lang="ko-KR" altLang="en-US" sz="3600" b="1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42910" y="4857760"/>
            <a:ext cx="1857388" cy="8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endParaRPr lang="ko-KR" altLang="en-US" sz="3600" spc="-3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9" name="직각 삼각형 48"/>
          <p:cNvSpPr/>
          <p:nvPr/>
        </p:nvSpPr>
        <p:spPr>
          <a:xfrm rot="5400000">
            <a:off x="642910" y="4857760"/>
            <a:ext cx="642942" cy="642942"/>
          </a:xfrm>
          <a:prstGeom prst="rt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2786050" y="4857760"/>
            <a:ext cx="3643338" cy="8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  </a:t>
            </a:r>
            <a:endParaRPr lang="ko-KR" altLang="en-US" sz="36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1" name="직각 삼각형 50"/>
          <p:cNvSpPr/>
          <p:nvPr/>
        </p:nvSpPr>
        <p:spPr>
          <a:xfrm rot="5400000">
            <a:off x="2786050" y="4857760"/>
            <a:ext cx="642942" cy="642942"/>
          </a:xfrm>
          <a:prstGeom prst="rtTriangl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1000100" y="2700106"/>
            <a:ext cx="157163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36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28992" y="2714620"/>
            <a:ext cx="92869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보존</a:t>
            </a:r>
            <a:endParaRPr lang="ko-KR" altLang="en-US" sz="36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2132" y="2714620"/>
            <a:ext cx="1000132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결함</a:t>
            </a:r>
            <a:endParaRPr lang="ko-KR" altLang="en-US" sz="36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2910" y="255723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Ebrima" pitchFamily="2" charset="0"/>
              <a:ea typeface="나눔손글씨 펜" pitchFamily="66" charset="-127"/>
              <a:cs typeface="Ebrima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86050" y="257174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Ebrima" pitchFamily="2" charset="0"/>
                <a:ea typeface="나눔손글씨 펜" pitchFamily="66" charset="-127"/>
                <a:cs typeface="Ebrima" pitchFamily="2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Ebrima" pitchFamily="2" charset="0"/>
              <a:ea typeface="나눔손글씨 펜" pitchFamily="66" charset="-127"/>
              <a:cs typeface="Ebrima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929190" y="257174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Ebrima" pitchFamily="2" charset="0"/>
                <a:ea typeface="나눔손글씨 펜" pitchFamily="66" charset="-127"/>
                <a:cs typeface="Ebrima" pitchFamily="2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Ebrima" pitchFamily="2" charset="0"/>
              <a:ea typeface="나눔손글씨 펜" pitchFamily="66" charset="-127"/>
              <a:cs typeface="Ebrima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2910" y="48577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</a:t>
            </a:r>
            <a:endParaRPr lang="ko-KR" altLang="en-US" sz="2000" b="1" dirty="0">
              <a:solidFill>
                <a:schemeClr val="bg1"/>
              </a:solidFill>
              <a:latin typeface="Ebrima" pitchFamily="2" charset="0"/>
              <a:ea typeface="나눔손글씨 펜" pitchFamily="66" charset="-127"/>
              <a:cs typeface="Ebrima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86050" y="485776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Ebrima" pitchFamily="2" charset="0"/>
                <a:ea typeface="나눔손글씨 펜" pitchFamily="66" charset="-127"/>
                <a:cs typeface="Ebrima" pitchFamily="2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Ebrima" pitchFamily="2" charset="0"/>
              <a:ea typeface="나눔손글씨 펜" pitchFamily="66" charset="-127"/>
              <a:cs typeface="Ebrima" pitchFamily="2" charset="0"/>
            </a:endParaRPr>
          </a:p>
        </p:txBody>
      </p:sp>
      <p:cxnSp>
        <p:nvCxnSpPr>
          <p:cNvPr id="100" name="직선 연결선 99"/>
          <p:cNvCxnSpPr>
            <a:stCxn id="6" idx="1"/>
          </p:cNvCxnSpPr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1232" y="5000636"/>
            <a:ext cx="157163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spc="-300" dirty="0" err="1" smtClean="0">
                <a:latin typeface="나눔손글씨 펜" pitchFamily="66" charset="-127"/>
                <a:ea typeface="나눔손글씨 펜" pitchFamily="66" charset="-127"/>
              </a:rPr>
              <a:t>갈라진원인</a:t>
            </a:r>
            <a:endParaRPr lang="ko-KR" altLang="en-US" sz="3600" spc="-3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5000636"/>
            <a:ext cx="3071834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올바른 현판 만드는 법</a:t>
            </a:r>
            <a:endParaRPr lang="ko-KR" altLang="en-US" sz="36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나눔손글씨 펜" pitchFamily="66" charset="-127"/>
                <a:ea typeface="나눔손글씨 펜" pitchFamily="66" charset="-127"/>
              </a:rPr>
              <a:t>현판을 만드는 올바른 방법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662" y="135729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판재 이음법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손글씨 펜" pitchFamily="66" charset="-127"/>
                <a:ea typeface="나눔손글씨 펜" pitchFamily="66" charset="-127"/>
              </a:rPr>
              <a:t>제혀이음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364331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손글씨 펜" pitchFamily="66" charset="-127"/>
                <a:ea typeface="나눔손글씨 펜" pitchFamily="66" charset="-127"/>
              </a:rPr>
              <a:t>딴혀이음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306" y="582485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손글씨 펜" pitchFamily="66" charset="-127"/>
                <a:ea typeface="나눔손글씨 펜" pitchFamily="66" charset="-127"/>
              </a:rPr>
              <a:t>띠열장이음</a:t>
            </a:r>
            <a:endParaRPr lang="ko-KR" altLang="en-US" sz="24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7" name="그림 16" descr="광화문.png"/>
          <p:cNvPicPr>
            <a:picLocks noChangeAspect="1"/>
          </p:cNvPicPr>
          <p:nvPr/>
        </p:nvPicPr>
        <p:blipFill>
          <a:blip r:embed="rId3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  <p:pic>
        <p:nvPicPr>
          <p:cNvPr id="18" name="그림 17" descr="4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42" y="4071942"/>
            <a:ext cx="2786058" cy="2786058"/>
          </a:xfrm>
          <a:prstGeom prst="rect">
            <a:avLst/>
          </a:prstGeom>
        </p:spPr>
      </p:pic>
      <p:pic>
        <p:nvPicPr>
          <p:cNvPr id="25" name="Picture 2" descr="http://www.woodkorea.co.kr/news/photo/201102/15673_11311_504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148" y="1968513"/>
            <a:ext cx="3891852" cy="2246305"/>
          </a:xfrm>
          <a:prstGeom prst="rect">
            <a:avLst/>
          </a:prstGeom>
          <a:noFill/>
        </p:spPr>
      </p:pic>
      <p:pic>
        <p:nvPicPr>
          <p:cNvPr id="26" name="Picture 4" descr="http://www.woodkorea.co.kr/news/photo/201102/15673_11312_50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071942"/>
            <a:ext cx="3590925" cy="1905000"/>
          </a:xfrm>
          <a:prstGeom prst="rect">
            <a:avLst/>
          </a:prstGeom>
          <a:noFill/>
        </p:spPr>
      </p:pic>
      <p:pic>
        <p:nvPicPr>
          <p:cNvPr id="28" name="Picture 6" descr="http://www.woodkorea.co.kr/news/photo/201102/15673_11313_505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9638" y="2214554"/>
            <a:ext cx="455436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atin typeface="나눔손글씨 펜" pitchFamily="66" charset="-127"/>
                <a:ea typeface="나눔손글씨 펜" pitchFamily="66" charset="-127"/>
              </a:rPr>
              <a:t>현판을 만드는 올바른 방법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662" y="135729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현판 판제 이음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802" y="2285992"/>
            <a:ext cx="578647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곧은결 </a:t>
            </a:r>
            <a:r>
              <a:rPr lang="ko-KR" altLang="en-US" sz="3600" dirty="0" err="1" smtClean="0">
                <a:latin typeface="나눔손글씨 펜" pitchFamily="66" charset="-127"/>
                <a:ea typeface="나눔손글씨 펜" pitchFamily="66" charset="-127"/>
              </a:rPr>
              <a:t>집성법으로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집성</a:t>
            </a:r>
            <a:endParaRPr lang="en-US" altLang="ko-KR" sz="36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sz="11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3600" dirty="0" smtClean="0"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3600" dirty="0" err="1" smtClean="0">
                <a:latin typeface="나눔손글씨 펜" pitchFamily="66" charset="-127"/>
                <a:ea typeface="나눔손글씨 펜" pitchFamily="66" charset="-127"/>
              </a:rPr>
              <a:t>본딩은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하지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않음</a:t>
            </a:r>
            <a:endParaRPr lang="en-US" altLang="ko-KR" sz="36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>
              <a:buFontTx/>
              <a:buChar char="-"/>
            </a:pPr>
            <a:endParaRPr lang="en-US" altLang="ko-KR" sz="11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3600" dirty="0" smtClean="0">
                <a:latin typeface="나눔손글씨 펜" pitchFamily="66" charset="-127"/>
                <a:ea typeface="나눔손글씨 펜" pitchFamily="66" charset="-127"/>
              </a:rPr>
              <a:t>- </a:t>
            </a:r>
            <a:r>
              <a:rPr lang="ko-KR" altLang="en-US" sz="3600" dirty="0" err="1" smtClean="0">
                <a:latin typeface="나눔손글씨 펜" pitchFamily="66" charset="-127"/>
                <a:ea typeface="나눔손글씨 펜" pitchFamily="66" charset="-127"/>
              </a:rPr>
              <a:t>띠열장이음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사용</a:t>
            </a:r>
            <a:endParaRPr lang="en-US" altLang="ko-KR" sz="36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1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>
              <a:buFontTx/>
              <a:buChar char="-"/>
            </a:pP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전면 </a:t>
            </a:r>
            <a:r>
              <a:rPr lang="ko-KR" altLang="en-US" sz="3600" dirty="0" err="1" smtClean="0">
                <a:latin typeface="나눔손글씨 펜" pitchFamily="66" charset="-127"/>
                <a:ea typeface="나눔손글씨 펜" pitchFamily="66" charset="-127"/>
              </a:rPr>
              <a:t>도색시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앞면 </a:t>
            </a:r>
            <a:r>
              <a:rPr lang="ko-KR" altLang="en-US" sz="3600" dirty="0" err="1" smtClean="0">
                <a:latin typeface="나눔손글씨 펜" pitchFamily="66" charset="-127"/>
                <a:ea typeface="나눔손글씨 펜" pitchFamily="66" charset="-127"/>
              </a:rPr>
              <a:t>수축률에</a:t>
            </a:r>
            <a:endParaRPr lang="en-US" altLang="ko-KR" sz="36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36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600" smtClean="0">
                <a:latin typeface="나눔손글씨 펜" pitchFamily="66" charset="-127"/>
                <a:ea typeface="나눔손글씨 펜" pitchFamily="66" charset="-127"/>
              </a:rPr>
              <a:t>맞추어 </a:t>
            </a:r>
            <a:r>
              <a:rPr lang="ko-KR" altLang="en-US" sz="3600" smtClean="0">
                <a:latin typeface="나눔손글씨 펜" pitchFamily="66" charset="-127"/>
                <a:ea typeface="나눔손글씨 펜" pitchFamily="66" charset="-127"/>
              </a:rPr>
              <a:t>뒷면 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도색</a:t>
            </a:r>
            <a:endParaRPr lang="en-US" altLang="ko-KR" sz="3600" dirty="0" smtClean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5" name="그림 24" descr="무제-2 복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357562"/>
            <a:ext cx="3429024" cy="3429024"/>
          </a:xfrm>
          <a:prstGeom prst="rect">
            <a:avLst/>
          </a:prstGeom>
        </p:spPr>
      </p:pic>
      <p:pic>
        <p:nvPicPr>
          <p:cNvPr id="12" name="그림 11" descr="광화문.png"/>
          <p:cNvPicPr>
            <a:picLocks noChangeAspect="1"/>
          </p:cNvPicPr>
          <p:nvPr/>
        </p:nvPicPr>
        <p:blipFill>
          <a:blip r:embed="rId4" cstate="print"/>
          <a:srcRect l="19791" t="32292" r="25000" b="40625"/>
          <a:stretch>
            <a:fillRect/>
          </a:stretch>
        </p:blipFill>
        <p:spPr>
          <a:xfrm>
            <a:off x="6858016" y="0"/>
            <a:ext cx="2071702" cy="101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2643182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궁서" pitchFamily="18" charset="-127"/>
                <a:ea typeface="궁서" pitchFamily="18" charset="-127"/>
              </a:rPr>
              <a:t>감사합니다</a:t>
            </a:r>
            <a:r>
              <a:rPr lang="en-US" altLang="ko-KR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궁서" pitchFamily="18" charset="-127"/>
                <a:ea typeface="궁서" pitchFamily="18" charset="-127"/>
              </a:rPr>
              <a:t>.</a:t>
            </a:r>
            <a:endParaRPr lang="ko-KR" alt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428728" y="1285860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나무선정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857356" y="1785926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나무운반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357422" y="2357430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나무다듬기</a:t>
            </a:r>
            <a:r>
              <a:rPr lang="en-US" altLang="ko-KR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/</a:t>
            </a:r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삭히기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2928934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소금물에 삶기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286116" y="3429000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나무말리기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786182" y="4000504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판하본만들기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357686" y="4572008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판자다듬기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929190" y="5143512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판각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429256" y="5715016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마구리와</a:t>
            </a:r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800" dirty="0" err="1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장석달기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000760" y="6286520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나눔손글씨 펜" pitchFamily="66" charset="-127"/>
                <a:ea typeface="나눔손글씨 펜" pitchFamily="66" charset="-127"/>
              </a:rPr>
              <a:t>옻칠</a:t>
            </a:r>
            <a:endParaRPr lang="ko-KR" altLang="en-US" sz="2800" dirty="0">
              <a:solidFill>
                <a:schemeClr val="tx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2" name="아래쪽 화살표 31"/>
          <p:cNvSpPr/>
          <p:nvPr/>
        </p:nvSpPr>
        <p:spPr>
          <a:xfrm>
            <a:off x="6786578" y="1428736"/>
            <a:ext cx="785818" cy="3286148"/>
          </a:xfrm>
          <a:prstGeom prst="downArrow">
            <a:avLst>
              <a:gd name="adj1" fmla="val 41293"/>
              <a:gd name="adj2" fmla="val 4947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김홍엽 강주은 복사.png"/>
          <p:cNvPicPr>
            <a:picLocks noChangeAspect="1"/>
          </p:cNvPicPr>
          <p:nvPr/>
        </p:nvPicPr>
        <p:blipFill>
          <a:blip r:embed="rId3" cstate="print"/>
          <a:srcRect l="16449" t="22819" r="22813"/>
          <a:stretch>
            <a:fillRect/>
          </a:stretch>
        </p:blipFill>
        <p:spPr>
          <a:xfrm>
            <a:off x="285720" y="4143380"/>
            <a:ext cx="2922099" cy="2470766"/>
          </a:xfrm>
          <a:prstGeom prst="rect">
            <a:avLst/>
          </a:prstGeom>
        </p:spPr>
      </p:pic>
      <p:pic>
        <p:nvPicPr>
          <p:cNvPr id="25" name="그림 24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62" y="13572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나무선정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나무선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071678"/>
            <a:ext cx="7143800" cy="4429156"/>
          </a:xfrm>
          <a:prstGeom prst="rect">
            <a:avLst/>
          </a:prstGeom>
        </p:spPr>
      </p:pic>
      <p:pic>
        <p:nvPicPr>
          <p:cNvPr id="11" name="그림 10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나무운반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1" name="그림 10" descr="운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3116"/>
            <a:ext cx="7358114" cy="4373454"/>
          </a:xfrm>
          <a:prstGeom prst="rect">
            <a:avLst/>
          </a:prstGeom>
        </p:spPr>
      </p:pic>
      <p:pic>
        <p:nvPicPr>
          <p:cNvPr id="12" name="그림 11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나무다듬기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/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삭히기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2" name="그림 11" descr="삭히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7429552" cy="4286280"/>
          </a:xfrm>
          <a:prstGeom prst="rect">
            <a:avLst/>
          </a:prstGeom>
        </p:spPr>
      </p:pic>
      <p:pic>
        <p:nvPicPr>
          <p:cNvPr id="13" name="그림 12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소금물에 삶기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1" name="그림 10" descr="삶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14554"/>
            <a:ext cx="7143800" cy="4286280"/>
          </a:xfrm>
          <a:prstGeom prst="rect">
            <a:avLst/>
          </a:prstGeom>
        </p:spPr>
      </p:pic>
      <p:pic>
        <p:nvPicPr>
          <p:cNvPr id="12" name="그림 11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571472" y="1571612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135729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나무 말리기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11" name="그림 10" descr="말리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14554"/>
            <a:ext cx="7143800" cy="4143404"/>
          </a:xfrm>
          <a:prstGeom prst="rect">
            <a:avLst/>
          </a:prstGeom>
        </p:spPr>
      </p:pic>
      <p:pic>
        <p:nvPicPr>
          <p:cNvPr id="12" name="그림 11" descr="건물.png"/>
          <p:cNvPicPr>
            <a:picLocks noChangeAspect="1"/>
          </p:cNvPicPr>
          <p:nvPr/>
        </p:nvPicPr>
        <p:blipFill>
          <a:blip r:embed="rId4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85720" y="1000108"/>
            <a:ext cx="1000132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85852" y="1000108"/>
            <a:ext cx="2143140" cy="45720"/>
          </a:xfrm>
          <a:prstGeom prst="rect">
            <a:avLst/>
          </a:prstGeom>
          <a:solidFill>
            <a:srgbClr val="047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8992" y="1000108"/>
            <a:ext cx="1142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72000" y="1000108"/>
            <a:ext cx="435771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나눔손글씨 펜" pitchFamily="66" charset="-127"/>
                <a:ea typeface="나눔손글씨 펜" pitchFamily="66" charset="-127"/>
              </a:rPr>
              <a:t>제작과정</a:t>
            </a:r>
            <a:endParaRPr lang="ko-KR" altLang="en-US" sz="6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1071538" y="1941506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10800000" flipV="1">
            <a:off x="285720" y="1022968"/>
            <a:ext cx="1588" cy="5477866"/>
          </a:xfrm>
          <a:prstGeom prst="line">
            <a:avLst/>
          </a:prstGeom>
          <a:ln w="19050">
            <a:solidFill>
              <a:srgbClr val="FC4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500166" y="1798630"/>
            <a:ext cx="60722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판하본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 만들기</a:t>
            </a:r>
            <a:endParaRPr lang="en-US" altLang="ko-KR" sz="40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ko-KR" altLang="en-US" sz="48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판자 다듬기</a:t>
            </a:r>
            <a:endParaRPr lang="en-US" altLang="ko-KR" sz="4000" dirty="0" smtClean="0">
              <a:latin typeface="나눔손글씨 펜" pitchFamily="66" charset="-127"/>
              <a:ea typeface="나눔손글씨 펜" pitchFamily="66" charset="-127"/>
            </a:endParaRPr>
          </a:p>
          <a:p>
            <a:endParaRPr lang="ko-KR" altLang="en-US" sz="4800" dirty="0" smtClean="0"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판각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1071538" y="3341238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1071538" y="4656150"/>
            <a:ext cx="285752" cy="357190"/>
          </a:xfrm>
          <a:prstGeom prst="chevron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그림 14" descr="건물.png"/>
          <p:cNvPicPr>
            <a:picLocks noChangeAspect="1"/>
          </p:cNvPicPr>
          <p:nvPr/>
        </p:nvPicPr>
        <p:blipFill>
          <a:blip r:embed="rId3" cstate="print">
            <a:lum/>
          </a:blip>
          <a:srcRect l="9831" t="30513" r="16438" b="38356"/>
          <a:stretch>
            <a:fillRect/>
          </a:stretch>
        </p:blipFill>
        <p:spPr>
          <a:xfrm>
            <a:off x="6500818" y="-142900"/>
            <a:ext cx="2643182" cy="1115998"/>
          </a:xfrm>
          <a:prstGeom prst="rect">
            <a:avLst/>
          </a:prstGeom>
          <a:noFill/>
        </p:spPr>
      </p:pic>
      <p:pic>
        <p:nvPicPr>
          <p:cNvPr id="14" name="그림 13" descr="정뮤.png"/>
          <p:cNvPicPr>
            <a:picLocks noChangeAspect="1"/>
          </p:cNvPicPr>
          <p:nvPr/>
        </p:nvPicPr>
        <p:blipFill>
          <a:blip r:embed="rId4" cstate="print"/>
          <a:srcRect l="28125" t="16667" r="32292" b="19791"/>
          <a:stretch>
            <a:fillRect/>
          </a:stretch>
        </p:blipFill>
        <p:spPr>
          <a:xfrm>
            <a:off x="6215074" y="4562971"/>
            <a:ext cx="1357322" cy="2178859"/>
          </a:xfrm>
          <a:prstGeom prst="rect">
            <a:avLst/>
          </a:prstGeom>
        </p:spPr>
      </p:pic>
      <p:pic>
        <p:nvPicPr>
          <p:cNvPr id="17" name="그림 16" descr="부처 복사.png"/>
          <p:cNvPicPr>
            <a:picLocks noChangeAspect="1"/>
          </p:cNvPicPr>
          <p:nvPr/>
        </p:nvPicPr>
        <p:blipFill>
          <a:blip r:embed="rId5" cstate="print"/>
          <a:srcRect l="25000" t="39433" r="27344" b="14777"/>
          <a:stretch>
            <a:fillRect/>
          </a:stretch>
        </p:blipFill>
        <p:spPr>
          <a:xfrm>
            <a:off x="5143504" y="4500570"/>
            <a:ext cx="3571932" cy="228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1100</Words>
  <Application>Microsoft Office PowerPoint</Application>
  <PresentationFormat>화면 슬라이드 쇼(4:3)</PresentationFormat>
  <Paragraphs>185</Paragraphs>
  <Slides>22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user</cp:lastModifiedBy>
  <cp:revision>142</cp:revision>
  <dcterms:created xsi:type="dcterms:W3CDTF">2011-04-11T14:21:08Z</dcterms:created>
  <dcterms:modified xsi:type="dcterms:W3CDTF">2011-11-22T04:01:21Z</dcterms:modified>
</cp:coreProperties>
</file>