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8"/>
  </p:notesMasterIdLst>
  <p:sldIdLst>
    <p:sldId id="256" r:id="rId2"/>
    <p:sldId id="257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26" r:id="rId20"/>
    <p:sldId id="312" r:id="rId21"/>
    <p:sldId id="327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9" r:id="rId32"/>
    <p:sldId id="322" r:id="rId33"/>
    <p:sldId id="328" r:id="rId34"/>
    <p:sldId id="323" r:id="rId35"/>
    <p:sldId id="324" r:id="rId36"/>
    <p:sldId id="325" r:id="rId3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505-6AF0-48E5-9FAE-0298A49CBC55}" type="datetimeFigureOut">
              <a:rPr lang="ko-KR" altLang="en-US" smtClean="0"/>
              <a:pPr/>
              <a:t>2011-10-11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8E6-BC9D-49F2-8476-ED49A382C4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3 </a:t>
            </a:r>
            <a:r>
              <a:rPr lang="ko-KR" altLang="en-US" sz="4400" dirty="0" smtClean="0"/>
              <a:t>장 목재의 건조기구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수분이동요인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목재내 수분 이동을 일으키는 힘은 모세관작용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목재내 함수율의 차이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목재내 상대습도의 차이 등으로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수분이동요인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모세관이동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이상에서 목재내 조대모세관에는 자유수와 결합수가 존재하며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자유수와 접한 세포막은 포습되어 있어 세포막내에는 수분경사가 나타나지 않아 세포막내 확산이동은 발생하지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이상에서 자유수의 이동은 모세관력에 의해 발생하는데 이와 같은 이동은 공극구조의 연결통로가 필요하며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모세관막에 접한 물분자는 흡착되어 자유수 이동을 다소 </a:t>
            </a:r>
            <a:r>
              <a:rPr lang="ko-KR" altLang="en-US" sz="1800" smtClean="0"/>
              <a:t>저해시킴</a:t>
            </a:r>
            <a:r>
              <a:rPr lang="en-US" altLang="ko-KR" sz="1800" smtClean="0"/>
              <a:t>.</a:t>
            </a:r>
            <a:r>
              <a:rPr lang="ko-KR" altLang="en-US" sz="180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수분이동요인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확산이동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섬유포화점 이하에서는 세포막내 수분경사가 형성되어 결합수는 세포막을 통해 이동되며 이를 확산현상이라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수분은 세포막을 통한 결합수 확산이동과 세포내강내 수증기 확산이동이 조합되어 이동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이하에서 세포막내 결합수 이동의 경우 함수율이 비교적 높은 영역에는 모세관응결수가 미세모세관 내를 액상으로 이동하고 함수율이 비교적 낮은 영역에서 표면결합수는 어떤 흡착점에서 다른 흡착점으로 물분자가 도약하는 표면확산에 의해 이동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수분이동요인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수증기 이동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미세 모세관 구조 내에는 증기압 감소가 발생하고 결과적으로 수증기의 이동은 상대증기압경사때문에 섬유포화점 이하 또는 이상에서도 확산법칙이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세포막내 함수율경사가 있으면 어떤 세포내강의 증기압은 그 세포막의 함수율과 평형하므로 인접세포 사이에서 상대증기압경사가 나타나 수증기의 확산에 의해 이동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이하에서 결합수와 수증기 이동은 함수율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목재방향에 따라 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결합수의 이동은 함수율과 온도가 높아짐에 따라 증가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수분경사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목재검조시 목재의 표면 수분이 먼저 증발하여 표면층의 함수율이 감소함에 따라 목재내부 수분이 표면으로 이동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표면과 내부 간의 함수율 차이가 나타나서 어떤 수분경사현상이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내부에서 표면으로의 수분이동 방향에서 더 건조된 표면과 덜 건조된 내부사이에서 함수율의 변화를 곡선으로 나타난 것을 수분경사곡선이라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수분경사곡선은 목재의 투과성과 건조조건에 다라 다름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자유수 유동으에 이용될 수 있는 연속통로를 많이 가진 투과성이 큰 목재는 그 표면이 섬유포화점에 있더라도 판재 중심까지 모세관현상이 나타나 수분이동이 용이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계속 건조가 진행되면 자유수 유동속도가 표면증발속도에 미치지 못하면 표면 함수율은 섬유포화점 이하로 감소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수분경사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투과성이 적은 목재의 표면함수율은 투과성이 큰 목재의 표면 함수율보다 섬유포화점 이하로 신속히 낮아지고 목재 내부에 매우 높은 함수율을 보유하더라도 표면함수율은 평형함수율에 접근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표면의 평형함수율이 너무 낮다면 목재 표면층과 횡단면은 할열과 스프리트 </a:t>
            </a:r>
            <a:r>
              <a:rPr lang="en-US" altLang="ko-KR" sz="1800" dirty="0" smtClean="0"/>
              <a:t>(split)</a:t>
            </a:r>
            <a:r>
              <a:rPr lang="ko-KR" altLang="en-US" sz="1800" dirty="0" smtClean="0"/>
              <a:t>가 유발하여 건조 초기에는 높은 평형함수율 조건에서 건조하고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건조가 진행됨에 따라 낮은 평형함수율 조건에서 건조를 전환해야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대부분의 유용 목재는 건조가 시작된 후 곧 표면함수율이 섬유포화점 이하로 떨어짐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수분경사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8581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수분경사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그림 </a:t>
            </a:r>
            <a:r>
              <a:rPr lang="en-US" altLang="ko-KR" sz="1800" dirty="0" smtClean="0"/>
              <a:t>1-16</a:t>
            </a:r>
            <a:r>
              <a:rPr lang="ko-KR" altLang="en-US" sz="1800" dirty="0" smtClean="0"/>
              <a:t>의 </a:t>
            </a:r>
            <a:r>
              <a:rPr lang="en-US" altLang="ko-KR" sz="1800" dirty="0" smtClean="0"/>
              <a:t>A: </a:t>
            </a:r>
            <a:r>
              <a:rPr lang="ko-KR" altLang="en-US" sz="1800" dirty="0" smtClean="0"/>
              <a:t>투과성이 큰 목재의 수분경사곡선을 나타낸 것으로 목재 표면은 상당한 건조 기간 중에 섬유포화점을 유지하는 상태를 나타낸 것으로 이러한 경우는 매우 드믐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그림 </a:t>
            </a:r>
            <a:r>
              <a:rPr lang="en-US" altLang="ko-KR" sz="1800" dirty="0" smtClean="0"/>
              <a:t>1-16</a:t>
            </a:r>
            <a:r>
              <a:rPr lang="ko-KR" altLang="en-US" sz="1800" dirty="0" smtClean="0"/>
              <a:t>의 </a:t>
            </a:r>
            <a:r>
              <a:rPr lang="en-US" altLang="ko-KR" sz="1800" dirty="0" smtClean="0"/>
              <a:t>B: </a:t>
            </a:r>
            <a:r>
              <a:rPr lang="ko-KR" altLang="en-US" sz="1800" dirty="0" smtClean="0"/>
              <a:t>목재의 표면함수율이 평형함수율에 접근하고 결합수 수분경사가 섬유포화점을 지나 자유수 수분경사로 자연스럽게 연결된 상태로 목재 건조에서 흔히 볼 수 있는 수분경사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수분경사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그림 </a:t>
            </a:r>
            <a:r>
              <a:rPr lang="en-US" altLang="ko-KR" sz="1800" dirty="0" smtClean="0"/>
              <a:t>1-16</a:t>
            </a:r>
            <a:r>
              <a:rPr lang="ko-KR" altLang="en-US" sz="1800" dirty="0" smtClean="0"/>
              <a:t>의 </a:t>
            </a:r>
            <a:r>
              <a:rPr lang="en-US" altLang="ko-KR" sz="1800" dirty="0" smtClean="0"/>
              <a:t>C: </a:t>
            </a:r>
            <a:r>
              <a:rPr lang="ko-KR" altLang="en-US" sz="1800" dirty="0" smtClean="0"/>
              <a:t>자유수 유동용 연속통로를 갖지않는 투과성이 매우 낮은 목재로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자유수가 유동되지 않으며 자유수는 인접세포 공극의 상대습도가 </a:t>
            </a:r>
            <a:r>
              <a:rPr lang="en-US" altLang="ko-KR" sz="1800" dirty="0" smtClean="0"/>
              <a:t>100% </a:t>
            </a:r>
            <a:r>
              <a:rPr lang="ko-KR" altLang="en-US" sz="1800" dirty="0" smtClean="0"/>
              <a:t>이하로 될 때 세포막을 통해 주로 확산에 의해 이루어지고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수분이동속도는 표면증발속도보다 매우 느림</a:t>
            </a:r>
            <a:r>
              <a:rPr lang="en-US" altLang="ko-KR" sz="1800" dirty="0" smtClean="0"/>
              <a:t>; </a:t>
            </a:r>
            <a:r>
              <a:rPr lang="ko-KR" altLang="en-US" sz="1800" dirty="0" smtClean="0"/>
              <a:t>건조가 시작되면 목재 내부에 습선이 생기는데 습선은 자유수와 결합수의 변이선으로 건조가 진행됨에 다라 습선은 차차 내부쪽으로 이동</a:t>
            </a:r>
            <a:r>
              <a:rPr lang="en-US" altLang="ko-KR" sz="1800" dirty="0" smtClean="0"/>
              <a:t>; </a:t>
            </a:r>
            <a:r>
              <a:rPr lang="ko-KR" altLang="en-US" sz="1800" dirty="0" smtClean="0"/>
              <a:t>결과적으로 목재 표면은 이미 평형함수율에 이르고 있으나 목재 내부는 초기함수율을 그대로 유지 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수분경사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표면함수율이 평형함수율에 도달하면 목재의 표면온도는 상승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표면온도가 상승하면 목재 표면과 주위 공기 사이에 온도 차이가 작아져 공기에서 목재 표면으로의 열이동속도가 상응하여 감소하고 건조속도도 저하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이하의 수분확산속도는 수분 경사의 크기에 비례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수분경사가 급할수록 건조가 빨리 진행되며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건조가 진행됨에 다라 수분경사가 감소되고 건조속도도 상응하여 감소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수분경사</a:t>
            </a:r>
            <a:endParaRPr lang="ko-KR" altLang="en-US" sz="20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8581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건조이론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기본기구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목재의 표면수분이 증발함에 따라 내부 수분이 표면으로 이동하면서 건조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모세관유동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결합수</a:t>
            </a:r>
            <a:r>
              <a:rPr lang="ko-KR" altLang="en-US" sz="1800" dirty="0" smtClean="0"/>
              <a:t> 확산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수증기 확산 등 </a:t>
            </a:r>
            <a:r>
              <a:rPr lang="en-US" altLang="ko-KR" sz="1800" dirty="0" smtClean="0"/>
              <a:t>3</a:t>
            </a:r>
            <a:r>
              <a:rPr lang="ko-KR" altLang="en-US" sz="1800" dirty="0" smtClean="0"/>
              <a:t>단계로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고함수율 목재는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단계에서 표층에 수분공급이 빨라져서 표층이 쉽게 </a:t>
            </a:r>
            <a:r>
              <a:rPr lang="ko-KR" altLang="en-US" sz="1800" dirty="0" err="1" smtClean="0"/>
              <a:t>습윤되어</a:t>
            </a:r>
            <a:r>
              <a:rPr lang="ko-KR" altLang="en-US" sz="1800" dirty="0" smtClean="0"/>
              <a:t> 잘 증발되므로 증발속도는 </a:t>
            </a:r>
            <a:r>
              <a:rPr lang="ko-KR" altLang="en-US" sz="1800" dirty="0" err="1" smtClean="0"/>
              <a:t>건습구온도차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풍속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건조실내의 증기압에 의해 결정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- 2</a:t>
            </a:r>
            <a:r>
              <a:rPr lang="ko-KR" altLang="en-US" sz="1800" dirty="0" smtClean="0"/>
              <a:t>단계에서는 표층함수율이 섬유포화점 이하로 떨어졌으나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중심층은</a:t>
            </a:r>
            <a:r>
              <a:rPr lang="ko-KR" altLang="en-US" sz="1800" dirty="0" smtClean="0"/>
              <a:t> 아직 섬유포화점 이상을 유지하여 </a:t>
            </a:r>
            <a:r>
              <a:rPr lang="ko-KR" altLang="en-US" sz="1800" dirty="0" err="1" smtClean="0"/>
              <a:t>중심층의</a:t>
            </a:r>
            <a:r>
              <a:rPr lang="ko-KR" altLang="en-US" sz="1800" dirty="0" smtClean="0"/>
              <a:t> 모세관유동과 표층의 확산에 의해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섬유포화점선 </a:t>
            </a:r>
            <a:r>
              <a:rPr lang="en-US" altLang="ko-KR" sz="1800" dirty="0" smtClean="0"/>
              <a:t>(F.S.P line)</a:t>
            </a:r>
            <a:r>
              <a:rPr lang="ko-KR" altLang="en-US" sz="1800" dirty="0" smtClean="0"/>
              <a:t>이 중심층으로 이동함에 따라 건조저항이 증가하고 증발속도는 섬유포화점선에서 표층까지 수분확산속도에 의해 좌우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- 3</a:t>
            </a:r>
            <a:r>
              <a:rPr lang="ko-KR" altLang="en-US" sz="1800" dirty="0" smtClean="0"/>
              <a:t>단계에서 전적으로 확산에 의존하며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표층과 </a:t>
            </a:r>
            <a:r>
              <a:rPr lang="ko-KR" altLang="en-US" sz="1800" dirty="0" err="1" smtClean="0"/>
              <a:t>중심층도</a:t>
            </a:r>
            <a:r>
              <a:rPr lang="ko-KR" altLang="en-US" sz="1800" dirty="0" smtClean="0"/>
              <a:t> 섬유포화점 이하가 되어 표층과 </a:t>
            </a:r>
            <a:r>
              <a:rPr lang="ko-KR" altLang="en-US" sz="1800" dirty="0" err="1" smtClean="0"/>
              <a:t>중심층</a:t>
            </a:r>
            <a:r>
              <a:rPr lang="ko-KR" altLang="en-US" sz="1800" dirty="0" smtClean="0"/>
              <a:t> 간에 함수율 차이가 적어 건조 저항은 커지고 속도는 감소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먼저 표면수분이 증발하여 표면함수율이 내부보다 낮아지면 함수율 차이에 의하여 내부 수분이 표면으로 이동하면서 건조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건조속도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단위시간당 또는 일당 탈수된 함수율 </a:t>
            </a:r>
            <a:r>
              <a:rPr lang="en-US" altLang="ko-KR" sz="1800" dirty="0" smtClean="0"/>
              <a:t>(%/dt)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건조속도 </a:t>
            </a:r>
            <a:r>
              <a:rPr lang="en-US" altLang="ko-KR" sz="1800" dirty="0" smtClean="0"/>
              <a:t>(Rw): kg-</a:t>
            </a:r>
            <a:r>
              <a:rPr lang="ko-KR" altLang="en-US" sz="1800" dirty="0" smtClean="0"/>
              <a:t>물</a:t>
            </a:r>
            <a:r>
              <a:rPr lang="en-US" altLang="ko-KR" sz="1800" dirty="0" smtClean="0"/>
              <a:t>/hr∙kg-</a:t>
            </a:r>
            <a:r>
              <a:rPr lang="ko-KR" altLang="en-US" sz="1800" dirty="0" smtClean="0"/>
              <a:t>전건중량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증발속도 </a:t>
            </a:r>
            <a:r>
              <a:rPr lang="en-US" altLang="ko-KR" sz="1800" dirty="0" smtClean="0"/>
              <a:t>(R0: kg-</a:t>
            </a:r>
            <a:r>
              <a:rPr lang="ko-KR" altLang="en-US" sz="1800" dirty="0" smtClean="0"/>
              <a:t>물</a:t>
            </a:r>
            <a:r>
              <a:rPr lang="en-US" altLang="ko-KR" sz="1800" dirty="0" smtClean="0"/>
              <a:t>/hr∙m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-</a:t>
            </a:r>
            <a:r>
              <a:rPr lang="ko-KR" altLang="en-US" sz="1800" dirty="0" smtClean="0"/>
              <a:t>건조면적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건조속도 비교는 천연건조에서는 </a:t>
            </a:r>
            <a:r>
              <a:rPr lang="en-US" altLang="ko-KR" sz="1800" dirty="0" smtClean="0"/>
              <a:t>20°C </a:t>
            </a:r>
            <a:r>
              <a:rPr lang="ko-KR" altLang="en-US" sz="1800" dirty="0" smtClean="0"/>
              <a:t>상대습도 </a:t>
            </a:r>
            <a:r>
              <a:rPr lang="en-US" altLang="ko-KR" sz="1800" dirty="0" smtClean="0"/>
              <a:t>65%, </a:t>
            </a:r>
            <a:r>
              <a:rPr lang="ko-KR" altLang="en-US" sz="1800" dirty="0" smtClean="0"/>
              <a:t>풍속 </a:t>
            </a:r>
            <a:r>
              <a:rPr lang="en-US" altLang="ko-KR" sz="1800" dirty="0" smtClean="0"/>
              <a:t>0.4 m/sec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관행 열기건조는 온도 </a:t>
            </a:r>
            <a:r>
              <a:rPr lang="en-US" altLang="ko-KR" sz="1800" dirty="0" smtClean="0"/>
              <a:t>60°C, </a:t>
            </a:r>
            <a:r>
              <a:rPr lang="ko-KR" altLang="en-US" sz="1800" dirty="0" smtClean="0"/>
              <a:t>풍속 </a:t>
            </a:r>
            <a:r>
              <a:rPr lang="en-US" altLang="ko-KR" sz="1800" dirty="0" smtClean="0"/>
              <a:t>1m/sec</a:t>
            </a:r>
            <a:r>
              <a:rPr lang="ko-KR" altLang="en-US" sz="1800" dirty="0" smtClean="0"/>
              <a:t>에서 실시하며 건조 결함도 측정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  <a:endParaRPr lang="ko-KR" altLang="en-US" sz="20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528641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항율건조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감률건조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가열기간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예열기간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어떤 임의 온도의 목재를 정상적인 어떤 건조 조건하에 두면 목재의 온도는 건조조건과 평형이 되는 온도에 도달하는 기간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가열기간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열기에서 열을 받을 때 목재온도가 근사적으로 열기의 습구온도에 도달할 때까지의 기간</a:t>
            </a:r>
            <a:r>
              <a:rPr lang="en-US" altLang="ko-KR" sz="1800" dirty="0" smtClean="0"/>
              <a:t>; </a:t>
            </a:r>
            <a:r>
              <a:rPr lang="ko-KR" altLang="en-US" sz="1800" dirty="0" smtClean="0"/>
              <a:t>목재의 표면온도가 노점온도에 도달할때까지 매우 짧은 기간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열기의 수증기가 목재 표면에 응축하고 표면 증발은 일어나지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표면온도가 습구온도에 도달한 이후부터 증발속도는 급격히 커짐</a:t>
            </a:r>
            <a:r>
              <a:rPr lang="en-US" altLang="ko-KR" sz="1800" dirty="0" smtClean="0"/>
              <a:t>.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항율건조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감률건조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항율건조기간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가열기간에 이어 목재 표면에 자유수가 존재하는 한 표면온도는 습구온도를 유지하며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열기에서 목재에 전달되는 열은 수분증발에 소모되므로 목재온도는 일정한 온도를 유지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열의 전달속도가 일정하므로 건조속도도 일정하며 항율건조를 나타냄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건조속도는 건조 초기 표면 증발에 좌우되고 중기와 말기에는 내부 수분의 이동에 지배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따라서 건조속도는 항율건조기간 중의 항율건조속도와 감률건조기간 중의 감률건조속도로 구분하여 설명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항율건조기간의 경우 증발속도는 일전하며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 기간의 즐발속도는 전적으로 외부 조건에 의해 지배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건습구온도차에 비례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풍속의 영향은 크나 온도의 영향은 적음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항율건조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감률건조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감률건조기간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목재의 표면함수율이 섬유포화점 이하로 떨어지면 건조의 주체는 내부수분의 이동에 의해 이루어짐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 내부로부터 수분이동이 표면 증발을 따르지 못하면 목재표면에 마른 곳이 발생하며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목재에 전달된 열량은 점차 감소하고 건조속도도 차차 저하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목재온도는 건구온도에 접근하게 되고 결국 건조조건과 평형을 이루는 함수율에 도달하면 건조는 종료되는데 이를 감율건조기간이라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감률건조 제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기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표면함수율이 섬유포화점미만으로부터 건조조건에 대응하는 평형함수율에 이르기까지 기간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감률건조 제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기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내부 수분의 확산이 건조의 주체가 되는 기간으로 전 건조 기간의 절반을 차지하며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 건조기간은 이 기간의 건조속도에 의하여 지배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항율건조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감률건조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6302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건조기간</a:t>
            </a:r>
            <a:endParaRPr lang="ko-KR" altLang="en-US" sz="20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8581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항율건조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감률건조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감률건조기간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항율건조와 감률건조의 경계가 되는 재료의 평균함수율을 한계함수율이라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얇은 판재나 수분 이동이 용이한 목재일수록 한계함수율이 낮으며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한계함수율은 목재표면세포가 섬유포화점에 도달했으나 투과성이 낮은 목재일수록 내부함수율이 높은 상태에서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한계함수율에 도달할 때까지는 최대의 건조속도로 건조되고 목재온도도 습구온도로 유지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19161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외주조건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건구온도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건구온도가 상승하면 건조속도는 증가하고 건조시간은 단축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항율건조에서 증발계수가 증가하며 감률건조에서는 목재내부 증기압차를 높이고 내부확산저항을 감소시켜 외부확산속도의 증가로 건조속도는 증가</a:t>
            </a:r>
            <a:endParaRPr lang="en-US" altLang="ko-KR" sz="1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143248"/>
            <a:ext cx="771530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19161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외주조건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건습구온도차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상대습도는 낮아지면 건조할 목재의 건조속도는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건조초기 항율건조시에 증발계수는 건습구온도차에 비례하여 증대하므로 건조속도도 커짐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항율건조기간의 건습구온도차는 건조속도의 지배적인 인자</a:t>
            </a:r>
            <a:r>
              <a:rPr lang="en-US" altLang="ko-KR" sz="1800" dirty="0" smtClean="0"/>
              <a:t>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71810"/>
            <a:ext cx="77153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외주조건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풍속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건조실의 온도를 균일하게 만들며열전달율과도 밀접한 관계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풍속은 항율건조에서 증발속도를 증가시키므로 건조속도가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함수율이 저하되면 풍속의 영향이 저하되고 감률건조 제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기에서 풍속의 영향은 거의 없음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풍속은 판재 두께가 얇을수록 건조시간의 단축에 미치는 영향이 커짐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열기건조의 경우 높은 풍속을 사용하는 경향이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현재 건조실의 풍속이 </a:t>
            </a:r>
            <a:r>
              <a:rPr lang="en-US" altLang="ko-KR" sz="1800" dirty="0" smtClean="0"/>
              <a:t>4~5m/sec</a:t>
            </a:r>
            <a:r>
              <a:rPr lang="ko-KR" altLang="en-US" sz="1800" dirty="0" smtClean="0"/>
              <a:t>에 이르는 것이 주로 사용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건조이론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기본기구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건조이론에서 압력 차이가 클수록 추진력은 커지고 건조저항을 구하는 식에 따라 건조 발생</a:t>
            </a:r>
            <a:endParaRPr lang="ko-KR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19"/>
            <a:ext cx="7704856" cy="87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714752"/>
            <a:ext cx="65008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비중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건조속도는 비중에 반비례하는데 이는 비중이 제거될 수분량과 목재수분의 이동거리와 비례관계가 있기 때문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비중이 크면 건조에 의해 제거될 수분량도 많아지고 세포막의 두께가 두꺼워지므로 결합수의 확산 거리가 증가하여 건조 속도는 감소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항율건조에서는 표면 증발이 일정하므로 건조속도는 비중과 반비례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건조로 제거될 수분량은 전건비중에 비례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함수율 </a:t>
            </a:r>
            <a:r>
              <a:rPr lang="en-US" altLang="ko-KR" sz="1800" dirty="0" smtClean="0"/>
              <a:t>10% </a:t>
            </a:r>
            <a:r>
              <a:rPr lang="ko-KR" altLang="en-US" sz="1800" dirty="0" smtClean="0"/>
              <a:t>정도에서 측정된 심재의 건조속도 계수와 비중과의 관계는 저함수율 영역에서 건조속도는 평균적으로 비중의 </a:t>
            </a:r>
            <a:r>
              <a:rPr lang="en-US" altLang="ko-KR" sz="1800" dirty="0" smtClean="0"/>
              <a:t>1.5</a:t>
            </a:r>
            <a:r>
              <a:rPr lang="ko-KR" altLang="en-US" sz="1800" dirty="0" smtClean="0"/>
              <a:t>배 반비례 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비중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442915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목재두께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건조할 목재의 두께가 두꺼우면 목질량은 증가하고 내부수분의 이동거리도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확산계수는 증기압경사에 비례하고 증기압경사는 두께에 반비례하므로 확산계수는 두께에 반비례하고 건조시간은 두께 제곱에 비례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항율건조기간의 증발속도는 일정하나 건조속도는 판재두께에 반비례하여 저하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감률건조기간에는 함수율이 저하됨에 따라 두께의 영향은 증대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목재두께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8581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함수율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함수율이 높으면 확산계수는 커짐</a:t>
            </a:r>
            <a:r>
              <a:rPr lang="en-US" altLang="ko-KR" sz="1800" dirty="0" smtClean="0"/>
              <a:t>.</a:t>
            </a:r>
            <a:endParaRPr lang="en-US" altLang="ko-KR" sz="1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628654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목리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항율건조기간에서 건조속도는 판재의 두께와 비중 등이 같으면 목리에 따른 차이는 나타나지 않으나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감률건조기간에서 건조속도는 목리에 의한 차이가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변재는 심재보다 건조속도가 크고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참나무와 너도밤나무 등에서는 목리에 따라 건조속도 비율이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배정도 차이가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온대산 목재의 경단방향확산은 촉단방향확산보다 수선의 영향때문에 </a:t>
            </a:r>
            <a:r>
              <a:rPr lang="en-US" altLang="ko-KR" sz="1800" dirty="0" smtClean="0"/>
              <a:t>20~50% </a:t>
            </a:r>
            <a:r>
              <a:rPr lang="ko-KR" altLang="en-US" sz="1800" dirty="0" smtClean="0"/>
              <a:t>정도 크며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수선량이 많은 어떤 활엽수에서 경단방향확산이 촉단방향확산보다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배이상이 되는 경우도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매우 균일조직을 가진 비중이 큰 목재는 방향간의 확산속도의 차이는 거의 나타나지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섬유방향확산에 대한 저항은 횡단방향 저항보다 적으며 비중 및 정목판과 판목판 사이에도 차이 거의 없음</a:t>
            </a:r>
            <a:r>
              <a:rPr lang="en-US" altLang="ko-KR" sz="1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목재조건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건조의 영향인자별로 알아보았으나 실제 건조에서는 각 인자들이 복합적으로 작용하기 때문에 더욱 복잡해 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목재의 건조 초기에 주로 표면 증발이 건조의 와전한 조절인자가 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 후기에 내부확산이 완전히 조절인자가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목재건조는 열기에서 목재로 열전달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목재의 표면 증발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자유수의 모세관이동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내부 수분의 외부로의 확산이동 등 사이에서 동족평형 상태에서 발생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 이동 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36306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침엽수재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통도세포는 가도관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방사가도관으로 가도관은 지름과 길이의 변이가 심함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인접 가도관 사이에는 유연막공대가 주로 경단면에 있어 수분의 유동은 촉단방향으로 일어남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춘재 가도관 한개당 유연막공의 수는 </a:t>
            </a:r>
            <a:r>
              <a:rPr lang="en-US" altLang="ko-KR" sz="1800" dirty="0" smtClean="0"/>
              <a:t>50~300</a:t>
            </a:r>
            <a:r>
              <a:rPr lang="ko-KR" altLang="en-US" sz="1800" dirty="0" smtClean="0"/>
              <a:t>개 정도이며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추재의 가도관보다 많음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가도관과 방사가도관 사이에 유연막공대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가도관과 수선유세포 사이에 반욘막공대를 통해 유동</a:t>
            </a:r>
            <a:endParaRPr lang="ko-KR" alt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714884"/>
            <a:ext cx="79296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침엽수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심재의 </a:t>
            </a:r>
            <a:r>
              <a:rPr lang="ko-KR" altLang="en-US" sz="1800" dirty="0" smtClean="0"/>
              <a:t>투과성을 </a:t>
            </a:r>
            <a:r>
              <a:rPr lang="ko-KR" altLang="en-US" sz="1800" dirty="0" smtClean="0"/>
              <a:t>저하시키는 요인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인접 셀룰로오스 쇄상 분자간에 수소결합 또는 건조 중에 모세관력에 의해 토러스가 공구에 밀착된 막공폐쇄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* Cedar</a:t>
            </a:r>
            <a:r>
              <a:rPr lang="ko-KR" altLang="en-US" sz="1800" dirty="0" smtClean="0"/>
              <a:t>와 같은 수종에서 관찰되는 추출물로 막힌 오쿠루죤 </a:t>
            </a:r>
            <a:r>
              <a:rPr lang="en-US" altLang="ko-KR" sz="1800" dirty="0" smtClean="0"/>
              <a:t>(occlusion)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온수와 알코올에 불용성인 이그닌과 같은 물질이 덮힌 </a:t>
            </a:r>
            <a:r>
              <a:rPr lang="en-US" altLang="ko-KR" sz="1800" dirty="0" smtClean="0"/>
              <a:t>incrustation </a:t>
            </a:r>
            <a:r>
              <a:rPr lang="ko-KR" altLang="en-US" sz="1800" dirty="0" smtClean="0"/>
              <a:t>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심재는 변재보다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춘재는 추재보다 투과성이 적은데 그 이유는 막공폐쇄율이 높기 때문으로 추재의 막공대는 두껍고 더욱 딱딱한 막공막을 지니고 있어 막공폐쇄에 대한 저항이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방향에 따른 유동 속도는 섬유방향이 가장 크고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경단방향유동은 수선가도관과 수선유세포의 높은 투과성으로 인하여 촉단방향유동보다 큼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활엽수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활엽수의 주요 조직에는 물관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목섬유 등이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물관은 비교적 짧고 끝부분이 천공판으로 서로 연결되어 있어 어떤 형태의 천공판이든지 관공이 크기 때문에 유동 저항이 적고 긴 모세관과 같이 거동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물관과 목섬유 사이에 유연막공이 있고 물관과 유세포 사이에 반연막공 또는 단막공이 있어 유동의 통로가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침엽수와 달리 토러스가 없어 막공폐쇄가 일어나지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인접 유세포에서 막공대를 통해 물관속으로 들어온 주머니 모양의 막인 타이로시스는 물관의 유동저항을 크게 증가시켜 수분 이동을 방해하는데 주로 심재에 존재하며 참나무류 심재는 투과성이 저하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퇴적물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흑색물질 등도 물관을 막아 유동을 방해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활엽수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8581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활엽수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목섬유는 목재의 </a:t>
            </a:r>
            <a:r>
              <a:rPr lang="en-US" altLang="ko-KR" sz="1800" dirty="0" smtClean="0"/>
              <a:t>50% </a:t>
            </a:r>
            <a:r>
              <a:rPr lang="ko-KR" altLang="en-US" sz="1800" dirty="0" smtClean="0"/>
              <a:t>이상을 점유하고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길이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지름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막두께의 변이가 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수분은 물관과 유세포에서 막공대를 통해 목섬유로 이동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유세포는 목섬유보다 투과성이 우수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활엽수 변재의 유동은 주로 물관에서 발생하며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춘재와 추재 사이에는 유동에 차이가 없음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40592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투과성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목재내 수분 이동의 정상류는 일반적으로 </a:t>
            </a:r>
            <a:r>
              <a:rPr lang="en-US" altLang="ko-KR" sz="1800" dirty="0" smtClean="0"/>
              <a:t>Darcy’s </a:t>
            </a:r>
            <a:r>
              <a:rPr lang="ko-KR" altLang="en-US" sz="1800" dirty="0" smtClean="0"/>
              <a:t>법착에 따름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정상류는 플럭스 </a:t>
            </a:r>
            <a:r>
              <a:rPr lang="en-US" altLang="ko-KR" sz="1800" dirty="0" smtClean="0"/>
              <a:t>(flux: </a:t>
            </a:r>
            <a:r>
              <a:rPr lang="ko-KR" altLang="en-US" sz="1800" dirty="0" smtClean="0"/>
              <a:t>단위횡단면적당 유동율</a:t>
            </a:r>
            <a:r>
              <a:rPr lang="en-US" altLang="ko-KR" sz="1800" dirty="0" smtClean="0"/>
              <a:t>, cm</a:t>
            </a:r>
            <a:r>
              <a:rPr lang="en-US" altLang="ko-KR" sz="1800" baseline="30000" dirty="0" smtClean="0"/>
              <a:t>3</a:t>
            </a:r>
            <a:r>
              <a:rPr lang="en-US" altLang="ko-KR" sz="1800" dirty="0" smtClean="0"/>
              <a:t>/cm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와 압력경사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유동방향에서 시편의 단위길이당 유동을 일으키는 압력차</a:t>
            </a:r>
            <a:r>
              <a:rPr lang="en-US" altLang="ko-KR" sz="1800" dirty="0" smtClean="0"/>
              <a:t>atm/cm, dyne/cm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∙cm)</a:t>
            </a:r>
            <a:r>
              <a:rPr lang="ko-KR" altLang="en-US" sz="1800" dirty="0" smtClean="0"/>
              <a:t>가 공간과 시간에서 일정할 때 존재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투과성은 플럭스를 압력경사로 나눈 것으로 유체가 압력경사의 영향하에 다공성 재료를 유동하는 난이도의 척도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어떤 유체가 유동이 일어나는 두면 사이의 단위압력차에서 단위용적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각변 </a:t>
            </a:r>
            <a:r>
              <a:rPr lang="en-US" altLang="ko-KR" sz="1800" dirty="0" smtClean="0"/>
              <a:t>1cm)</a:t>
            </a:r>
            <a:r>
              <a:rPr lang="ko-KR" altLang="en-US" sz="1800" dirty="0" smtClean="0"/>
              <a:t>을 가진 시편을 통하는 유동율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3419</TotalTime>
  <Words>1959</Words>
  <Application>Microsoft Office PowerPoint</Application>
  <PresentationFormat>화면 슬라이드 쇼(4:3)</PresentationFormat>
  <Paragraphs>180</Paragraphs>
  <Slides>36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점과 선</vt:lpstr>
      <vt:lpstr>제 3 장 목재의 건조기구</vt:lpstr>
      <vt:lpstr>건조이론</vt:lpstr>
      <vt:lpstr>건조이론</vt:lpstr>
      <vt:lpstr>수분 이동 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건조속도</vt:lpstr>
      <vt:lpstr>건조속도</vt:lpstr>
      <vt:lpstr>건조속도 – 항율건조/감률건조 </vt:lpstr>
      <vt:lpstr>건조속도 – 항율건조/감률건조 </vt:lpstr>
      <vt:lpstr>건조속도 – 항율건조/감률건조 </vt:lpstr>
      <vt:lpstr>건조속도 – 항율건조/감률건조 </vt:lpstr>
      <vt:lpstr>건조속도 – 항율건조/감률건조 </vt:lpstr>
      <vt:lpstr>건조속도 – 건조속도 영향인자 </vt:lpstr>
      <vt:lpstr>건조속도 – 건조속도 영향인자 </vt:lpstr>
      <vt:lpstr>건조속도 – 건조속도 영향인자 </vt:lpstr>
      <vt:lpstr>건조속도 – 건조속도 영향인자 </vt:lpstr>
      <vt:lpstr>건조속도 – 건조속도 영향인자 </vt:lpstr>
      <vt:lpstr>건조속도 – 건조속도 영향인자 </vt:lpstr>
      <vt:lpstr>건조속도 – 건조속도 영향인자 </vt:lpstr>
      <vt:lpstr>건조속도 – 건조속도 영향인자 </vt:lpstr>
      <vt:lpstr>건조속도 – 건조속도 영향인자 </vt:lpstr>
      <vt:lpstr>건조속도 – 건조속도 영향인자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user</cp:lastModifiedBy>
  <cp:revision>177</cp:revision>
  <dcterms:created xsi:type="dcterms:W3CDTF">2005-09-01T06:05:51Z</dcterms:created>
  <dcterms:modified xsi:type="dcterms:W3CDTF">2011-10-11T10:35:55Z</dcterms:modified>
</cp:coreProperties>
</file>