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6" r:id="rId2"/>
    <p:sldId id="259" r:id="rId3"/>
    <p:sldId id="260" r:id="rId4"/>
    <p:sldId id="262" r:id="rId5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3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9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2274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2274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59D84AB-3387-4FAE-895A-16FEBF09ABE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96C3E1-AD47-4112-AE8F-3273ECEBE28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D26DD-7168-4E63-812D-55D10B69DE3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제목, 텍스트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0CB68B-BA89-4967-B766-04AA7145FA4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CDFC0-FEAB-4674-B766-C8C6AC1D73A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F3E2A5-E42C-4B37-80E3-4EE0ED12DB4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681D76-BF3C-47CC-83C6-7104DDB6325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CA270D-70A9-4E3A-8BAA-1DC158C5DD3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B98BC2-B8E0-4AA4-AB53-899BD817E06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E9169F-D88D-4C57-B865-83298D1927A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1E353F-836C-4D01-9E4C-A9875527B29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BEF7D7-AEEF-444D-B915-5BDDCD7C948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2150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2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2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2172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FBDCC3FB-09C2-4FFB-AD5C-298BA5A058F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2172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172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172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2172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87" r:id="rId2"/>
    <p:sldLayoutId id="2147483686" r:id="rId3"/>
    <p:sldLayoutId id="2147483685" r:id="rId4"/>
    <p:sldLayoutId id="2147483684" r:id="rId5"/>
    <p:sldLayoutId id="2147483683" r:id="rId6"/>
    <p:sldLayoutId id="2147483682" r:id="rId7"/>
    <p:sldLayoutId id="2147483681" r:id="rId8"/>
    <p:sldLayoutId id="2147483680" r:id="rId9"/>
    <p:sldLayoutId id="2147483679" r:id="rId10"/>
    <p:sldLayoutId id="2147483678" r:id="rId11"/>
    <p:sldLayoutId id="2147483677" r:id="rId12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pPr eaLnBrk="1" hangingPunct="1">
              <a:defRPr/>
            </a:pPr>
            <a:r>
              <a:rPr lang="ko-KR" altLang="en-US" sz="4400" b="1" smtClean="0"/>
              <a:t>석유화학계 접착제</a:t>
            </a:r>
            <a:br>
              <a:rPr lang="ko-KR" altLang="en-US" sz="4400" b="1" smtClean="0"/>
            </a:br>
            <a:r>
              <a:rPr lang="en-US" altLang="ko-KR" sz="3200" b="1" smtClean="0"/>
              <a:t>- </a:t>
            </a:r>
            <a:r>
              <a:rPr lang="ko-KR" altLang="en-US" sz="3200" b="1" smtClean="0"/>
              <a:t>비닐계 접착제</a:t>
            </a:r>
            <a:r>
              <a:rPr lang="ko-KR" altLang="en-US" sz="44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200" b="1" smtClean="0"/>
              <a:t>서론 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07375" cy="5616575"/>
          </a:xfrm>
        </p:spPr>
        <p:txBody>
          <a:bodyPr/>
          <a:lstStyle/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defRPr/>
            </a:pPr>
            <a:r>
              <a:rPr lang="ko-KR" altLang="en-US" sz="2000" b="1" smtClean="0"/>
              <a:t>비닐 폴리머 </a:t>
            </a:r>
            <a:r>
              <a:rPr lang="en-US" altLang="ko-KR" sz="2000" b="1" smtClean="0"/>
              <a:t>(Vinyl polymer)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비닐계 이중결합을 보유한 단량체의 중합에 의해 생성된 거대분자 물질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(Figure) X: hydrogen, halogen, alkyl, aryl, ester </a:t>
            </a:r>
            <a:r>
              <a:rPr lang="ko-KR" altLang="en-US" sz="1800" smtClean="0"/>
              <a:t>등 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레진</a:t>
            </a:r>
            <a:r>
              <a:rPr lang="en-US" altLang="ko-KR" sz="1800" smtClean="0"/>
              <a:t>, </a:t>
            </a:r>
            <a:r>
              <a:rPr lang="ko-KR" altLang="en-US" sz="1800" smtClean="0"/>
              <a:t>플라스틱</a:t>
            </a:r>
            <a:r>
              <a:rPr lang="en-US" altLang="ko-KR" sz="1800" smtClean="0"/>
              <a:t>, elastomer, fiber</a:t>
            </a:r>
            <a:r>
              <a:rPr lang="ko-KR" altLang="en-US" sz="1800" smtClean="0"/>
              <a:t>를 만드는데 사용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endParaRPr lang="ko-KR" altLang="en-US" sz="1800" smtClean="0"/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defRPr/>
            </a:pPr>
            <a:r>
              <a:rPr lang="ko-KR" altLang="en-US" sz="2000" b="1" smtClean="0"/>
              <a:t>비닐의 중합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CH2=CHX (X: </a:t>
            </a:r>
            <a:r>
              <a:rPr lang="ko-KR" altLang="en-US" sz="1800" smtClean="0"/>
              <a:t>치환기</a:t>
            </a:r>
            <a:r>
              <a:rPr lang="en-US" altLang="ko-KR" sz="1800" smtClean="0"/>
              <a:t>)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en-US" altLang="ko-KR" sz="1800" smtClean="0"/>
              <a:t>  - monomer</a:t>
            </a:r>
            <a:r>
              <a:rPr lang="ko-KR" altLang="en-US" sz="1800" smtClean="0"/>
              <a:t>의 수</a:t>
            </a:r>
            <a:r>
              <a:rPr lang="en-US" altLang="ko-KR" sz="1800" smtClean="0"/>
              <a:t>: homopolymer, copolymer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폴리머의 형태</a:t>
            </a:r>
            <a:r>
              <a:rPr lang="en-US" altLang="ko-KR" sz="1800" smtClean="0"/>
              <a:t>: powder, emulsion, solution, beads </a:t>
            </a:r>
            <a:r>
              <a:rPr lang="ko-KR" altLang="en-US" sz="1800" smtClean="0"/>
              <a:t>등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종류</a:t>
            </a:r>
            <a:r>
              <a:rPr lang="en-US" altLang="ko-KR" sz="1800" smtClean="0"/>
              <a:t>: PE, PP, PVC, Polystylene, PVA, PVAC, PAM </a:t>
            </a:r>
            <a:r>
              <a:rPr lang="ko-KR" altLang="en-US" sz="1800" smtClean="0"/>
              <a:t>등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200" b="1" smtClean="0"/>
              <a:t>비닐의 중합반응 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07375" cy="5616575"/>
          </a:xfrm>
        </p:spPr>
        <p:txBody>
          <a:bodyPr/>
          <a:lstStyle/>
          <a:p>
            <a:pPr marL="269875" indent="-269875" eaLnBrk="1" hangingPunct="1">
              <a:lnSpc>
                <a:spcPct val="120000"/>
              </a:lnSpc>
              <a:spcBef>
                <a:spcPct val="25000"/>
              </a:spcBef>
              <a:defRPr/>
            </a:pPr>
            <a:r>
              <a:rPr lang="en-US" altLang="ko-KR" sz="2000" b="1" smtClean="0"/>
              <a:t>Free-radical vinyl polymerization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defRPr/>
            </a:pPr>
            <a:r>
              <a:rPr lang="en-US" altLang="ko-KR" sz="1800" smtClean="0"/>
              <a:t>  - Free radical: a resonance stabilized molecule having an unpaired electron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열 또는 빛에 의해 비닐 본드가 활성화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free-radical initiator </a:t>
            </a:r>
            <a:r>
              <a:rPr lang="ko-KR" altLang="en-US" sz="1800" smtClean="0"/>
              <a:t>도는 </a:t>
            </a:r>
            <a:r>
              <a:rPr lang="en-US" altLang="ko-KR" sz="1800" smtClean="0"/>
              <a:t>catalyst</a:t>
            </a:r>
            <a:r>
              <a:rPr lang="ko-KR" altLang="en-US" sz="1800" smtClean="0"/>
              <a:t>에 의해 반응 시작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중합물은 </a:t>
            </a:r>
            <a:r>
              <a:rPr lang="en-US" altLang="ko-KR" sz="1800" smtClean="0"/>
              <a:t>chain </a:t>
            </a:r>
            <a:r>
              <a:rPr lang="ko-KR" altLang="en-US" sz="1800" smtClean="0"/>
              <a:t>반응에 의해 생성되며 일련의 개시반응</a:t>
            </a:r>
            <a:r>
              <a:rPr lang="en-US" altLang="ko-KR" sz="1800" smtClean="0"/>
              <a:t>, </a:t>
            </a:r>
            <a:r>
              <a:rPr lang="ko-KR" altLang="en-US" sz="1800" smtClean="0"/>
              <a:t>생장반응</a:t>
            </a:r>
            <a:r>
              <a:rPr lang="en-US" altLang="ko-KR" sz="1800" smtClean="0"/>
              <a:t>, </a:t>
            </a:r>
            <a:r>
              <a:rPr lang="ko-KR" altLang="en-US" sz="1800" smtClean="0"/>
              <a:t>정지반응을 통해 진행 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endParaRPr lang="ko-KR" altLang="en-US" sz="2000" b="1" smtClean="0"/>
          </a:p>
          <a:p>
            <a:pPr marL="269875" indent="-269875" eaLnBrk="1" hangingPunct="1">
              <a:lnSpc>
                <a:spcPct val="120000"/>
              </a:lnSpc>
              <a:spcBef>
                <a:spcPct val="25000"/>
              </a:spcBef>
              <a:defRPr/>
            </a:pPr>
            <a:r>
              <a:rPr lang="en-US" altLang="ko-KR" sz="2000" b="1" smtClean="0"/>
              <a:t>Ionic vinyl polymerization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촉매 </a:t>
            </a:r>
            <a:r>
              <a:rPr lang="en-US" altLang="ko-KR" sz="1800" smtClean="0"/>
              <a:t>(carbonium ion (+), Friedel-Craft acid (-))</a:t>
            </a:r>
            <a:r>
              <a:rPr lang="ko-KR" altLang="en-US" sz="1800" smtClean="0"/>
              <a:t>에 의해 반응이 개시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양이온 촉매에 의해 중합되는 중합물</a:t>
            </a:r>
            <a:r>
              <a:rPr lang="en-US" altLang="ko-KR" sz="1800" smtClean="0"/>
              <a:t>: vinyl alkyl ethers, isobutylene, ethylene, propylene, isopyrene </a:t>
            </a:r>
            <a:r>
              <a:rPr lang="ko-KR" altLang="en-US" sz="1800" smtClean="0"/>
              <a:t>등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음이온 촉매에 의해 중합되는 중합물</a:t>
            </a:r>
            <a:r>
              <a:rPr lang="en-US" altLang="ko-KR" sz="1800" smtClean="0"/>
              <a:t>: acrylonitrile, methacrylonitrile, methyl methacrylate, styrene, butadiene </a:t>
            </a:r>
            <a:r>
              <a:rPr lang="ko-KR" altLang="en-US" sz="1800" smtClean="0"/>
              <a:t>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초산비닐 </a:t>
            </a:r>
            <a:r>
              <a:rPr lang="en-US" altLang="ko-KR" sz="3600" b="1" smtClean="0"/>
              <a:t>(Polyvinyl acetate, PVAc)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196975"/>
            <a:ext cx="8207375" cy="5256213"/>
          </a:xfrm>
        </p:spPr>
        <p:txBody>
          <a:bodyPr/>
          <a:lstStyle/>
          <a:p>
            <a:pPr marL="269875" indent="-269875" eaLnBrk="1" hangingPunct="1">
              <a:defRPr/>
            </a:pPr>
            <a:r>
              <a:rPr lang="ko-KR" altLang="en-US" sz="2000" b="1" smtClean="0"/>
              <a:t>구조</a:t>
            </a:r>
          </a:p>
          <a:p>
            <a:pPr marL="269875" indent="-269875" eaLnBrk="1" hangingPunct="1">
              <a:defRPr/>
            </a:pPr>
            <a:endParaRPr lang="ko-KR" altLang="en-US" sz="1600" smtClean="0"/>
          </a:p>
          <a:p>
            <a:pPr marL="269875" indent="-269875" eaLnBrk="1" hangingPunct="1">
              <a:defRPr/>
            </a:pPr>
            <a:endParaRPr lang="ko-KR" altLang="en-US" sz="1600" smtClean="0"/>
          </a:p>
          <a:p>
            <a:pPr marL="269875" indent="-269875" eaLnBrk="1" hangingPunct="1">
              <a:defRPr/>
            </a:pPr>
            <a:endParaRPr lang="ko-KR" altLang="en-US" sz="1600" smtClean="0"/>
          </a:p>
          <a:p>
            <a:pPr marL="269875" indent="-269875" eaLnBrk="1" hangingPunct="1">
              <a:defRPr/>
            </a:pPr>
            <a:endParaRPr lang="ko-KR" altLang="en-US" sz="1600" smtClean="0"/>
          </a:p>
          <a:p>
            <a:pPr marL="269875" indent="-269875" eaLnBrk="1" hangingPunct="1">
              <a:defRPr/>
            </a:pPr>
            <a:endParaRPr lang="ko-KR" altLang="en-US" sz="1600" smtClean="0"/>
          </a:p>
          <a:p>
            <a:pPr marL="269875" indent="-269875" eaLnBrk="1" hangingPunct="1">
              <a:defRPr/>
            </a:pPr>
            <a:endParaRPr lang="ko-KR" altLang="en-US" sz="1600" smtClean="0"/>
          </a:p>
          <a:p>
            <a:pPr marL="269875" indent="-269875" eaLnBrk="1" hangingPunct="1">
              <a:lnSpc>
                <a:spcPct val="110000"/>
              </a:lnSpc>
              <a:spcBef>
                <a:spcPct val="30000"/>
              </a:spcBef>
              <a:defRPr/>
            </a:pPr>
            <a:r>
              <a:rPr lang="ko-KR" altLang="en-US" sz="2000" b="1" smtClean="0"/>
              <a:t> 특징</a:t>
            </a:r>
          </a:p>
          <a:p>
            <a:pPr marL="269875" indent="-269875" eaLnBrk="1" hangingPunct="1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수용성 현탁액 수지</a:t>
            </a:r>
          </a:p>
          <a:p>
            <a:pPr marL="269875" indent="-269875" eaLnBrk="1" hangingPunct="1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취급이 쉬고 접착면이 깨끗하고 우수한 접착강도와 간극 충전성 보유</a:t>
            </a:r>
          </a:p>
          <a:p>
            <a:pPr marL="269875" indent="-269875" eaLnBrk="1" hangingPunct="1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수분에 민감하며 열 </a:t>
            </a:r>
            <a:r>
              <a:rPr lang="en-US" altLang="ko-KR" sz="1800" smtClean="0"/>
              <a:t>(70</a:t>
            </a:r>
            <a:r>
              <a:rPr lang="en-US" altLang="ko-KR" sz="1800" smtClean="0">
                <a:cs typeface="Arial" charset="0"/>
              </a:rPr>
              <a:t>°C </a:t>
            </a:r>
            <a:r>
              <a:rPr lang="ko-KR" altLang="en-US" sz="1800" smtClean="0">
                <a:cs typeface="Arial" charset="0"/>
              </a:rPr>
              <a:t>이상</a:t>
            </a:r>
            <a:r>
              <a:rPr lang="en-US" altLang="ko-KR" sz="1800" smtClean="0">
                <a:cs typeface="Arial" charset="0"/>
              </a:rPr>
              <a:t>)</a:t>
            </a:r>
            <a:r>
              <a:rPr lang="ko-KR" altLang="en-US" sz="1800" smtClean="0"/>
              <a:t>과 압력하에서 강도가 급격히 저하되며 장기하중 조건에서 </a:t>
            </a:r>
            <a:r>
              <a:rPr lang="en-US" altLang="ko-KR" sz="1800" smtClean="0"/>
              <a:t>creep </a:t>
            </a:r>
            <a:r>
              <a:rPr lang="ko-KR" altLang="en-US" sz="1800" smtClean="0"/>
              <a:t>현상 발생</a:t>
            </a:r>
          </a:p>
          <a:p>
            <a:pPr marL="269875" indent="-269875" eaLnBrk="1" hangingPunct="1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석탄산수지를 첨가하면 열과 수분에 대한 저항성이 개선된 가교결합을 보유하나 점탄성 현상이 크게 저하</a:t>
            </a:r>
          </a:p>
          <a:p>
            <a:pPr marL="269875" indent="-269875" eaLnBrk="1" hangingPunct="1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가구조립</a:t>
            </a:r>
            <a:r>
              <a:rPr lang="en-US" altLang="ko-KR" sz="1800" smtClean="0"/>
              <a:t>, </a:t>
            </a:r>
            <a:r>
              <a:rPr lang="ko-KR" altLang="en-US" sz="1800" smtClean="0"/>
              <a:t>조작용제품에 사용되며 국내에서 목공용으로 주로 사용 </a:t>
            </a:r>
          </a:p>
        </p:txBody>
      </p:sp>
      <p:pic>
        <p:nvPicPr>
          <p:cNvPr id="7172" name="Picture 4" descr="Polyvinyl_acetate_formula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84213" y="1557338"/>
            <a:ext cx="4038600" cy="16510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2181</TotalTime>
  <Words>278</Words>
  <Application>Microsoft Office PowerPoint</Application>
  <PresentationFormat>화면 슬라이드 쇼(4:3)</PresentationFormat>
  <Paragraphs>37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점과 선</vt:lpstr>
      <vt:lpstr>석유화학계 접착제 - 비닐계 접착제 </vt:lpstr>
      <vt:lpstr>서론 </vt:lpstr>
      <vt:lpstr>비닐의 중합반응 </vt:lpstr>
      <vt:lpstr>초산비닐 (Polyvinyl acetate, PVAc)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Danial Yang</cp:lastModifiedBy>
  <cp:revision>42</cp:revision>
  <dcterms:created xsi:type="dcterms:W3CDTF">2005-09-01T06:05:51Z</dcterms:created>
  <dcterms:modified xsi:type="dcterms:W3CDTF">2011-09-30T12:46:05Z</dcterms:modified>
</cp:coreProperties>
</file>