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9" r:id="rId4"/>
    <p:sldId id="273" r:id="rId5"/>
    <p:sldId id="274" r:id="rId6"/>
    <p:sldId id="277" r:id="rId7"/>
    <p:sldId id="283" r:id="rId8"/>
    <p:sldId id="284" r:id="rId9"/>
    <p:sldId id="275" r:id="rId10"/>
    <p:sldId id="276" r:id="rId11"/>
    <p:sldId id="278" r:id="rId12"/>
    <p:sldId id="282" r:id="rId13"/>
    <p:sldId id="279" r:id="rId14"/>
    <p:sldId id="280" r:id="rId15"/>
    <p:sldId id="281" r:id="rId16"/>
    <p:sldId id="260" r:id="rId17"/>
    <p:sldId id="261" r:id="rId18"/>
    <p:sldId id="268" r:id="rId19"/>
    <p:sldId id="262" r:id="rId20"/>
    <p:sldId id="263" r:id="rId21"/>
    <p:sldId id="264" r:id="rId22"/>
    <p:sldId id="265" r:id="rId23"/>
    <p:sldId id="266" r:id="rId24"/>
    <p:sldId id="267" r:id="rId25"/>
    <p:sldId id="269" r:id="rId26"/>
    <p:sldId id="270" r:id="rId27"/>
    <p:sldId id="285" r:id="rId28"/>
    <p:sldId id="271" r:id="rId29"/>
    <p:sldId id="272" r:id="rId3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DAC468D-B61D-4D34-AFC8-A84A11B2CA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803191-8FE1-407C-A22E-01D5185F260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4E260CF-F59F-4C38-B120-D5BE95337E5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EBA7152-62AB-4D0C-AEDB-629B38E7EE9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1A7D70-D56B-495B-A529-4F16FC8B2A6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D6F2DE-EBB3-4144-AA77-B37D4617707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99C287-FCD4-436F-9215-6108259BCF2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A346E0-7984-4F64-8018-71CF26673D0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BB80CEF-D68B-47CD-86EA-1BC97E3B4AD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09B6DF-E63C-4AD0-8620-385179B3398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0B6B3D-7CD7-40A4-8A55-9EB91107B9E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5C47C5-2CC9-4CBE-880F-660409F28C2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769FD3C-3A4A-4372-BE0A-4BBC95DFE55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000" b="1"/>
              <a:t>새집증후군</a:t>
            </a:r>
            <a:r>
              <a:rPr lang="en-US" altLang="ko-KR" sz="4000" b="1"/>
              <a:t>/</a:t>
            </a:r>
            <a:r>
              <a:rPr lang="ko-KR" altLang="en-US" sz="4000" b="1"/>
              <a:t>목질재료의 포름알데하이드 방산</a:t>
            </a:r>
            <a:r>
              <a:rPr lang="en-US" altLang="ko-KR" sz="4000" b="1"/>
              <a:t>/</a:t>
            </a:r>
            <a:r>
              <a:rPr lang="ko-KR" altLang="en-US" sz="4000" b="1"/>
              <a:t>개선방안</a:t>
            </a:r>
            <a:r>
              <a:rPr lang="ko-KR" altLang="en-US" sz="4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424862" cy="5545138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만성질환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완치하기까지 증상이 계속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재현성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반복해서 반응</a:t>
            </a:r>
            <a:r>
              <a:rPr lang="ko-KR" altLang="en-US" sz="1800" b="1"/>
              <a:t>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미량의 물질 폭로에 반응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관련성이 없는 많은 종류의 오염화학물질에 반응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원인물질의 제거 또는 개선을 통해 치료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클린룸이나 전원지역에서 증상이 개선 또는 완치 가능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증상이 많은 기관과 장기에 분포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어지러움</a:t>
            </a:r>
            <a:r>
              <a:rPr lang="en-US" altLang="ko-KR" sz="1600"/>
              <a:t>, </a:t>
            </a:r>
            <a:r>
              <a:rPr lang="ko-KR" altLang="en-US" sz="1600"/>
              <a:t>두통</a:t>
            </a:r>
            <a:r>
              <a:rPr lang="en-US" altLang="ko-KR" sz="1600"/>
              <a:t>, </a:t>
            </a:r>
            <a:r>
              <a:rPr lang="ko-KR" altLang="en-US" sz="1600"/>
              <a:t>습진 등 다양한 증상 발생   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화학물질과민증의 정의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3276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실내 공기질 평가결과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사람이 실내에 있는 것만으로 탄산가스나 취기에 의해 실내의 공기는 오염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- 1</a:t>
            </a:r>
            <a:r>
              <a:rPr lang="ko-KR" altLang="en-US" sz="1600"/>
              <a:t>시간당 약 </a:t>
            </a:r>
            <a:r>
              <a:rPr lang="en-US" altLang="ko-KR" sz="1600"/>
              <a:t>30m</a:t>
            </a:r>
            <a:r>
              <a:rPr lang="en-US" altLang="ko-KR" sz="1600" baseline="30000"/>
              <a:t>3</a:t>
            </a:r>
            <a:r>
              <a:rPr lang="ko-KR" altLang="en-US" sz="1600"/>
              <a:t>의 신선한 외기 공급 필요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흡연은 많은 양의 오염물질을 생산 </a:t>
            </a:r>
            <a:r>
              <a:rPr lang="en-US" altLang="ko-KR" sz="1600"/>
              <a:t>(</a:t>
            </a:r>
            <a:r>
              <a:rPr lang="ko-KR" altLang="en-US" sz="1600"/>
              <a:t>담배 한개비당 </a:t>
            </a:r>
            <a:r>
              <a:rPr lang="en-US" altLang="ko-KR" sz="1600"/>
              <a:t>160m</a:t>
            </a:r>
            <a:r>
              <a:rPr lang="en-US" altLang="ko-KR" sz="1600" baseline="30000"/>
              <a:t>3</a:t>
            </a:r>
            <a:r>
              <a:rPr lang="ko-KR" altLang="en-US" sz="1600"/>
              <a:t>의 외기의 공급 필요</a:t>
            </a:r>
            <a:r>
              <a:rPr lang="en-US" altLang="ko-KR" sz="1600"/>
              <a:t>)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오염화학물질 측정법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passive </a:t>
            </a:r>
            <a:r>
              <a:rPr lang="ko-KR" altLang="en-US" sz="1600"/>
              <a:t>법</a:t>
            </a:r>
            <a:r>
              <a:rPr lang="en-US" altLang="ko-KR" sz="1600"/>
              <a:t>: </a:t>
            </a:r>
            <a:r>
              <a:rPr lang="ko-KR" altLang="en-US" sz="1600"/>
              <a:t>뱃지 모양의 </a:t>
            </a:r>
            <a:r>
              <a:rPr lang="en-US" altLang="ko-KR" sz="1600"/>
              <a:t>templates</a:t>
            </a:r>
            <a:r>
              <a:rPr lang="ko-KR" altLang="en-US" sz="1600"/>
              <a:t>를 부착 공기에 포함되어 있는 화학물질을 흡착시킨 후 그 물질을 분석하는 방법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</a:t>
            </a:r>
            <a:r>
              <a:rPr lang="en-US" altLang="ko-KR" sz="1600"/>
              <a:t>- active </a:t>
            </a:r>
            <a:r>
              <a:rPr lang="ko-KR" altLang="en-US" sz="1600"/>
              <a:t>법</a:t>
            </a:r>
            <a:r>
              <a:rPr lang="en-US" altLang="ko-KR" sz="1600"/>
              <a:t>: </a:t>
            </a:r>
            <a:r>
              <a:rPr lang="ko-KR" altLang="en-US" sz="1600"/>
              <a:t>활성탄이 차있느 유리튜브에 주변공기를 펌프로 들여보내 물질을 분석하는 방법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화학물질 과민증 실태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다양한 종류의 오염화학물질에 반응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상당히 낮은 농도에서 증상이 발생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체내 호흡이나 식사에 의해 축적된 양이 일정한 수준을 초과시 발생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그 양은 개인에 따라 다르며 최근에는 유전자의 특이성도 발견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새집증후군의 인체 영향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새집증후군의 인체 영향</a:t>
            </a:r>
          </a:p>
        </p:txBody>
      </p:sp>
      <p:pic>
        <p:nvPicPr>
          <p:cNvPr id="124933" name="Picture 5" descr="EMB00000a5000e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1268413"/>
            <a:ext cx="6121400" cy="52562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3950"/>
            <a:ext cx="8424862" cy="525780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생활환경으로부터 오염화학물질의 제거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건자재</a:t>
            </a:r>
            <a:r>
              <a:rPr lang="en-US" altLang="ko-KR" sz="1600"/>
              <a:t>, </a:t>
            </a:r>
            <a:r>
              <a:rPr lang="ko-KR" altLang="en-US" sz="1600"/>
              <a:t>접착제</a:t>
            </a:r>
            <a:r>
              <a:rPr lang="en-US" altLang="ko-KR" sz="1600"/>
              <a:t>, </a:t>
            </a:r>
            <a:r>
              <a:rPr lang="ko-KR" altLang="en-US" sz="1600"/>
              <a:t>가국 등의 사용을 극소화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적절한 환기 필요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방충제나 방향제의 사용을 최소화하고 밀폐된 공간에서만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체내 오염화학물질의 배출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오염화학물질의 해독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비타민과 미네랄 섭취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저온의 사우나 또는 온천 등에서 지방조직 중에 화학물질의 분해 및 배설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운동용법 또는 공기가 좋은 곳으로 이주</a:t>
            </a:r>
            <a:r>
              <a:rPr lang="ko-KR" altLang="en-US" sz="1800" b="1"/>
              <a:t>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중화치료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항원을 투여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감수성을 저하시키며 과민반응을 치료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정확한 원인을 찾기 어려워 현재 실용화 되지 않음</a:t>
            </a:r>
            <a:r>
              <a:rPr lang="en-US" altLang="ko-KR" sz="1600"/>
              <a:t>.   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화학물질과민증 예방과 치료방법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424862" cy="5545138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발생 메카니즘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VOC</a:t>
            </a:r>
            <a:r>
              <a:rPr lang="ko-KR" altLang="en-US" sz="1600"/>
              <a:t>의 비점은 </a:t>
            </a:r>
            <a:r>
              <a:rPr lang="en-US" altLang="ko-KR" sz="1600"/>
              <a:t>50~400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</a:t>
            </a:r>
            <a:r>
              <a:rPr lang="ko-KR" altLang="en-US" sz="1600"/>
              <a:t>이나 실온에서도 조금씩 증발되어 실내공기를 오염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증산지배형 </a:t>
            </a:r>
            <a:r>
              <a:rPr lang="en-US" altLang="ko-KR" sz="1600"/>
              <a:t>(</a:t>
            </a:r>
            <a:r>
              <a:rPr lang="ko-KR" altLang="en-US" sz="1600"/>
              <a:t>건자재 표면의 오염물질이 직접 증발</a:t>
            </a:r>
            <a:r>
              <a:rPr lang="en-US" altLang="ko-KR" sz="1600"/>
              <a:t>)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확산지배형 </a:t>
            </a:r>
            <a:r>
              <a:rPr lang="en-US" altLang="ko-KR" sz="1600"/>
              <a:t>(</a:t>
            </a:r>
            <a:r>
              <a:rPr lang="ko-KR" altLang="en-US" sz="1600"/>
              <a:t>건자재 내부의 오염물질이 내부로부터 서서히 공기중으로 방산</a:t>
            </a:r>
            <a:r>
              <a:rPr lang="en-US" altLang="ko-KR" sz="1600"/>
              <a:t>)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TVOC: </a:t>
            </a:r>
            <a:r>
              <a:rPr lang="ko-KR" altLang="en-US" sz="1600"/>
              <a:t>실내를 오염시키는 모든 화학물질을 말하며 비점과 화학적 성질에 따라 분류</a:t>
            </a:r>
            <a:r>
              <a:rPr lang="en-US" altLang="ko-KR" sz="1600"/>
              <a:t>)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건자재의 오염화학물질 원인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휘발성 유기화합물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벽지 또는 접착제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복합내장재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카펫과 커튼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단열재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억제방법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표면에 도장에 따른 밀봉효과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내장완성재에 의한 </a:t>
            </a:r>
            <a:r>
              <a:rPr lang="en-US" altLang="ko-KR" sz="1600"/>
              <a:t>VOC</a:t>
            </a:r>
            <a:r>
              <a:rPr lang="ko-KR" altLang="en-US" sz="1600"/>
              <a:t>의 흡착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실내오염의 저감수단 사용 </a:t>
            </a:r>
            <a:r>
              <a:rPr lang="en-US" altLang="ko-KR" sz="1600"/>
              <a:t>(</a:t>
            </a:r>
            <a:r>
              <a:rPr lang="ko-KR" altLang="en-US" sz="1600"/>
              <a:t>공기청정기</a:t>
            </a:r>
            <a:r>
              <a:rPr lang="en-US" altLang="ko-KR" sz="1600"/>
              <a:t>, </a:t>
            </a:r>
            <a:r>
              <a:rPr lang="ko-KR" altLang="en-US" sz="1600"/>
              <a:t>정화시트</a:t>
            </a:r>
            <a:r>
              <a:rPr lang="en-US" altLang="ko-KR" sz="1600"/>
              <a:t>)     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탈 새집증후군을 위한 기본과 응용</a:t>
            </a:r>
            <a:r>
              <a:rPr lang="ko-KR" altLang="en-US" sz="32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포름알데히드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무색의 자극적인 가스로 화학구조는 </a:t>
            </a:r>
            <a:r>
              <a:rPr lang="en-US" altLang="ko-KR" sz="1800"/>
              <a:t>HCHO</a:t>
            </a:r>
            <a:r>
              <a:rPr lang="ko-KR" altLang="en-US" sz="1800"/>
              <a:t>로 구성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카르보닐 </a:t>
            </a:r>
            <a:r>
              <a:rPr lang="en-US" altLang="ko-KR" sz="1800"/>
              <a:t>(C=O) </a:t>
            </a:r>
            <a:r>
              <a:rPr lang="ko-KR" altLang="en-US" sz="1800"/>
              <a:t>그룹의 존재로 화학적 반응성이 매우 큼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대기중의 </a:t>
            </a:r>
            <a:r>
              <a:rPr lang="en-US" altLang="ko-KR" sz="1800"/>
              <a:t>HCHO </a:t>
            </a:r>
            <a:r>
              <a:rPr lang="ko-KR" altLang="en-US" sz="1800"/>
              <a:t>농도는 약 </a:t>
            </a:r>
            <a:r>
              <a:rPr lang="en-US" altLang="ko-KR" sz="1800"/>
              <a:t>0.03 ppm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포름알데히드 농도 </a:t>
            </a:r>
            <a:r>
              <a:rPr lang="en-US" altLang="ko-KR" sz="1800"/>
              <a:t>37% </a:t>
            </a:r>
            <a:r>
              <a:rPr lang="ko-KR" altLang="en-US" sz="1800"/>
              <a:t>전</a:t>
            </a:r>
            <a:r>
              <a:rPr lang="en-US" altLang="ko-KR" sz="1800"/>
              <a:t>, </a:t>
            </a:r>
            <a:r>
              <a:rPr lang="ko-KR" altLang="en-US" sz="1800"/>
              <a:t>후의 수용액을 포르말린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높은 반응성으로 목재접착제 및 도장</a:t>
            </a:r>
            <a:r>
              <a:rPr lang="en-US" altLang="ko-KR" sz="1800"/>
              <a:t>/</a:t>
            </a:r>
            <a:r>
              <a:rPr lang="ko-KR" altLang="en-US" sz="1800"/>
              <a:t>도료제조에 사용 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 공기질관리법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적용범위</a:t>
            </a:r>
            <a:r>
              <a:rPr lang="en-US" altLang="ko-KR" sz="1800"/>
              <a:t>: </a:t>
            </a:r>
            <a:r>
              <a:rPr lang="ko-KR" altLang="en-US" sz="1800"/>
              <a:t>지하역사</a:t>
            </a:r>
            <a:r>
              <a:rPr lang="en-US" altLang="ko-KR" sz="1800"/>
              <a:t>, </a:t>
            </a:r>
            <a:r>
              <a:rPr lang="ko-KR" altLang="en-US" sz="1800"/>
              <a:t>상가</a:t>
            </a:r>
            <a:r>
              <a:rPr lang="en-US" altLang="ko-KR" sz="1800"/>
              <a:t>, </a:t>
            </a:r>
            <a:r>
              <a:rPr lang="ko-KR" altLang="en-US" sz="1800"/>
              <a:t>터미널</a:t>
            </a:r>
            <a:r>
              <a:rPr lang="en-US" altLang="ko-KR" sz="1800"/>
              <a:t>, </a:t>
            </a:r>
            <a:r>
              <a:rPr lang="ko-KR" altLang="en-US" sz="1800"/>
              <a:t>도서관</a:t>
            </a:r>
            <a:r>
              <a:rPr lang="en-US" altLang="ko-KR" sz="1800"/>
              <a:t>, </a:t>
            </a:r>
            <a:r>
              <a:rPr lang="ko-KR" altLang="en-US" sz="1800"/>
              <a:t>공공주택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실내공기질의 공정시험방법을 제정 고시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신축공동주택의 공기질을 주민입주 전에 측정하고 공고 의무화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오염물질을 방출하는 건축자재를 고시하여 사용 제한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대형실내공간에서의 생활환경을 개선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특성 및 방출문제 배경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목재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목재 자체가 포름알데히드 방출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리그닌이 셀룰로오스와 헤미셀룰로오스보다 큰 잠재성을 보유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추출물의 종류에 따라 방출량에 차이   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목재접착제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UF</a:t>
            </a:r>
            <a:r>
              <a:rPr lang="ko-KR" altLang="en-US" sz="1800"/>
              <a:t>와 </a:t>
            </a:r>
            <a:r>
              <a:rPr lang="en-US" altLang="ko-KR" sz="1800"/>
              <a:t>MUF </a:t>
            </a:r>
            <a:r>
              <a:rPr lang="ko-KR" altLang="en-US" sz="1800"/>
              <a:t>등 아미노계 접착제에서 발생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접착제 내에 잔류하는 미반응 유리 포름알데히드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접착제 제조과정에서 포름알데히드는 알칼리하에서 요소와 반응하여 </a:t>
            </a:r>
            <a:r>
              <a:rPr lang="en-US" altLang="ko-KR" sz="1800"/>
              <a:t>methylolurea</a:t>
            </a:r>
            <a:r>
              <a:rPr lang="ko-KR" altLang="en-US" sz="1800"/>
              <a:t>로 변하는데 이 반응이 가역반응 임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U + (CH</a:t>
            </a:r>
            <a:r>
              <a:rPr lang="en-US" altLang="ko-KR" sz="1800" baseline="-25000"/>
              <a:t>2</a:t>
            </a:r>
            <a:r>
              <a:rPr lang="en-US" altLang="ko-KR" sz="1800"/>
              <a:t>O)(OH)</a:t>
            </a:r>
            <a:r>
              <a:rPr lang="en-US" altLang="ko-KR" sz="1800" baseline="-25000"/>
              <a:t>2</a:t>
            </a:r>
            <a:r>
              <a:rPr lang="en-US" altLang="ko-KR" sz="1800"/>
              <a:t> </a:t>
            </a:r>
            <a:r>
              <a:rPr lang="en-US" altLang="ko-KR" sz="1800">
                <a:sym typeface="Symbol" pitchFamily="18" charset="2"/>
              </a:rPr>
              <a:t> U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OH + 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 (1)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알칼리 하에서 생성된 </a:t>
            </a:r>
            <a:r>
              <a:rPr lang="en-US" altLang="ko-KR" sz="1800"/>
              <a:t>methylolurea</a:t>
            </a:r>
            <a:r>
              <a:rPr lang="ko-KR" altLang="en-US" sz="1800"/>
              <a:t>가 산성 하에서 축합반응을 통해 아미노메틸렌 결합을 형성하는데 요소와 메틸올요소로 분해되는 가역반응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- 2(U </a:t>
            </a:r>
            <a:r>
              <a:rPr lang="en-US" altLang="ko-KR" sz="1800">
                <a:latin typeface="Arial"/>
              </a:rPr>
              <a:t>–</a:t>
            </a:r>
            <a:r>
              <a:rPr lang="en-US" altLang="ko-KR" sz="1800"/>
              <a:t> CH</a:t>
            </a:r>
            <a:r>
              <a:rPr lang="en-US" altLang="ko-KR" sz="1800" baseline="-25000"/>
              <a:t>2</a:t>
            </a:r>
            <a:r>
              <a:rPr lang="en-US" altLang="ko-KR" sz="1800"/>
              <a:t>OH) </a:t>
            </a:r>
            <a:r>
              <a:rPr lang="en-US" altLang="ko-KR" sz="1800">
                <a:sym typeface="Symbol" pitchFamily="18" charset="2"/>
              </a:rPr>
              <a:t> U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U +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 + 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 (2)</a:t>
            </a:r>
            <a:endParaRPr lang="en-US" altLang="ko-KR" sz="180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 요인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목재접착제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en-US" altLang="ko-KR" sz="1800">
                <a:sym typeface="Symbol" pitchFamily="18" charset="2"/>
              </a:rPr>
              <a:t>UF </a:t>
            </a:r>
            <a:r>
              <a:rPr lang="ko-KR" altLang="en-US" sz="1800">
                <a:sym typeface="Symbol" pitchFamily="18" charset="2"/>
              </a:rPr>
              <a:t>수지의 경화시 </a:t>
            </a:r>
            <a:r>
              <a:rPr lang="en-US" altLang="ko-KR" sz="1800">
                <a:sym typeface="Symbol" pitchFamily="18" charset="2"/>
              </a:rPr>
              <a:t>dimethylene ether </a:t>
            </a:r>
            <a:r>
              <a:rPr lang="ko-KR" altLang="en-US" sz="1800">
                <a:sym typeface="Symbol" pitchFamily="18" charset="2"/>
              </a:rPr>
              <a:t>결합의 분해로 포름알데히드를 방출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>
                <a:sym typeface="Symbol" pitchFamily="18" charset="2"/>
              </a:rPr>
              <a:t>  </a:t>
            </a:r>
            <a:r>
              <a:rPr lang="en-US" altLang="ko-KR" sz="1800">
                <a:sym typeface="Symbol" pitchFamily="18" charset="2"/>
              </a:rPr>
              <a:t>- U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U  U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U +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 (3)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>
                <a:sym typeface="Symbol" pitchFamily="18" charset="2"/>
              </a:rPr>
              <a:t>  - (2) &amp; (3) </a:t>
            </a:r>
            <a:r>
              <a:rPr lang="ko-KR" altLang="en-US" sz="1800">
                <a:sym typeface="Symbol" pitchFamily="18" charset="2"/>
              </a:rPr>
              <a:t>반응은 고온 산성하에서 물 또는 습기와 접촉에 의한 요소수지의 가수분해 현상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>
                <a:sym typeface="Symbol" pitchFamily="18" charset="2"/>
              </a:rPr>
              <a:t>  </a:t>
            </a:r>
            <a:r>
              <a:rPr lang="en-US" altLang="ko-KR" sz="1800">
                <a:sym typeface="Symbol" pitchFamily="18" charset="2"/>
              </a:rPr>
              <a:t>- </a:t>
            </a:r>
            <a:r>
              <a:rPr lang="ko-KR" altLang="en-US" sz="1800">
                <a:sym typeface="Symbol" pitchFamily="18" charset="2"/>
              </a:rPr>
              <a:t>이러한 가수분해 작용으로 오랜 시간에 걸쳐 포름알데히드가 공기중으로 방출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>
                <a:sym typeface="Symbol" pitchFamily="18" charset="2"/>
              </a:rPr>
              <a:t>  </a:t>
            </a:r>
            <a:r>
              <a:rPr lang="en-US" altLang="ko-KR" sz="1800">
                <a:sym typeface="Symbol" pitchFamily="18" charset="2"/>
              </a:rPr>
              <a:t>- PF </a:t>
            </a:r>
            <a:r>
              <a:rPr lang="ko-KR" altLang="en-US" sz="1800">
                <a:sym typeface="Symbol" pitchFamily="18" charset="2"/>
              </a:rPr>
              <a:t>수지도 포름알데히드를 방출하나 그 양이 요소수지에 비해 상대적으로 적음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>
                <a:sym typeface="Symbol" pitchFamily="18" charset="2"/>
              </a:rPr>
              <a:t>  </a:t>
            </a:r>
            <a:r>
              <a:rPr lang="en-US" altLang="ko-KR" sz="1800">
                <a:sym typeface="Symbol" pitchFamily="18" charset="2"/>
              </a:rPr>
              <a:t>- </a:t>
            </a:r>
            <a:r>
              <a:rPr lang="ko-KR" altLang="en-US" sz="1800">
                <a:sym typeface="Symbol" pitchFamily="18" charset="2"/>
              </a:rPr>
              <a:t>포름알데히드 방출문제는 주로 아미노 계통의 수지 접착제에 제한</a:t>
            </a:r>
            <a:endParaRPr lang="ko-KR" altLang="en-US" sz="180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 요인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7875"/>
          </a:xfrm>
        </p:spPr>
        <p:txBody>
          <a:bodyPr/>
          <a:lstStyle/>
          <a:p>
            <a:r>
              <a:rPr lang="ko-KR" altLang="en-US" sz="4000" b="1"/>
              <a:t>포름알데히드의 인체 영향</a:t>
            </a:r>
          </a:p>
        </p:txBody>
      </p:sp>
      <p:graphicFrame>
        <p:nvGraphicFramePr>
          <p:cNvPr id="110701" name="Group 109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419600"/>
        </p:xfrm>
        <a:graphic>
          <a:graphicData uri="http://schemas.openxmlformats.org/drawingml/2006/table">
            <a:tbl>
              <a:tblPr/>
              <a:tblGrid>
                <a:gridCol w="2890838"/>
                <a:gridCol w="5338762"/>
              </a:tblGrid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농도 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(ppm)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증상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0.01~1.6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눈의 자극이 시작되는 최저 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&lt; 0.04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신경조직의 자극이 시작 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0.05 ~ 1.0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냄새가 느껴지는 최소 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 ~ 1.6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눈과 코에 자극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WHO,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일본의 기준 값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지침값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독일의 최소 오염농도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0.25 ~ 0.33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호흡장애의 시작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목의 자극이 시작되는 최저 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 ~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눈을 찌르는 듯한 고통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10 ~ 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심하게 눈물이 남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30 ~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생명에 관계된 위험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독성 폐수종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데시케이터법</a:t>
            </a:r>
            <a:r>
              <a:rPr lang="ko-KR" altLang="en-US" sz="1800" b="1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- 2</a:t>
            </a:r>
            <a:r>
              <a:rPr lang="ko-KR" altLang="en-US" sz="1800"/>
              <a:t>시간과 </a:t>
            </a:r>
            <a:r>
              <a:rPr lang="en-US" altLang="ko-KR" sz="1800"/>
              <a:t>24</a:t>
            </a:r>
            <a:r>
              <a:rPr lang="ko-KR" altLang="en-US" sz="1800"/>
              <a:t>시간 방법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- 2</a:t>
            </a:r>
            <a:r>
              <a:rPr lang="ko-KR" altLang="en-US" sz="1800"/>
              <a:t>시간 방법</a:t>
            </a:r>
            <a:r>
              <a:rPr lang="en-US" altLang="ko-KR" sz="1800"/>
              <a:t>: </a:t>
            </a:r>
            <a:r>
              <a:rPr lang="ko-KR" altLang="en-US" sz="1800"/>
              <a:t>시료를 데시케이터에 노출시켜 데시케이터 내의 증류수에 포집된 포름알데히드 방출량을 크로모트로픽산을 이용하여 정량 </a:t>
            </a:r>
            <a:r>
              <a:rPr lang="en-US" altLang="ko-KR" sz="1800"/>
              <a:t>(</a:t>
            </a:r>
            <a:r>
              <a:rPr lang="ko-KR" altLang="en-US" sz="1800"/>
              <a:t>미국과 캐나다에서 주로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- 24</a:t>
            </a:r>
            <a:r>
              <a:rPr lang="ko-KR" altLang="en-US" sz="1800"/>
              <a:t>시간 방법</a:t>
            </a:r>
            <a:r>
              <a:rPr lang="en-US" altLang="ko-KR" sz="1800"/>
              <a:t>: 70</a:t>
            </a:r>
            <a:r>
              <a:rPr lang="ko-KR" altLang="en-US" sz="1800"/>
              <a:t>년대 중반에서 일본에서 개발된 방법</a:t>
            </a:r>
            <a:r>
              <a:rPr lang="en-US" altLang="ko-KR" sz="1800"/>
              <a:t>; </a:t>
            </a:r>
            <a:r>
              <a:rPr lang="ko-KR" altLang="en-US" sz="1800"/>
              <a:t>실온에서 시편을 데시케이터 내에 </a:t>
            </a:r>
            <a:r>
              <a:rPr lang="en-US" altLang="ko-KR" sz="1800"/>
              <a:t>24</a:t>
            </a:r>
            <a:r>
              <a:rPr lang="ko-KR" altLang="en-US" sz="1800"/>
              <a:t>시간 동안 방치하여 증류수에 흡수되는 포름알데히드를 아세틸아세톤 방법을 이용하여 적외선 분광기로 측정하여 정량  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 </a:t>
            </a:r>
            <a:r>
              <a:rPr lang="en-US" altLang="ko-KR" sz="2000" b="1"/>
              <a:t>Perforator </a:t>
            </a:r>
            <a:r>
              <a:rPr lang="ko-KR" altLang="en-US" sz="2000" b="1"/>
              <a:t>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주로 유럽에서 사용되는 방법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시료 </a:t>
            </a:r>
            <a:r>
              <a:rPr lang="en-US" altLang="ko-KR" sz="1800"/>
              <a:t>100g</a:t>
            </a:r>
            <a:r>
              <a:rPr lang="ko-KR" altLang="en-US" sz="1800"/>
              <a:t>을 톨루엔ㅇ로 추출하여 포름알데히드 방출량을 요오드법으로 정량하며 </a:t>
            </a:r>
            <a:r>
              <a:rPr lang="en-US" altLang="ko-KR" sz="1800"/>
              <a:t>100g</a:t>
            </a:r>
            <a:r>
              <a:rPr lang="ko-KR" altLang="en-US" sz="1800"/>
              <a:t>에 대한 </a:t>
            </a:r>
            <a:r>
              <a:rPr lang="en-US" altLang="ko-KR" sz="1800"/>
              <a:t>mg </a:t>
            </a:r>
            <a:r>
              <a:rPr lang="ko-KR" altLang="en-US" sz="1800"/>
              <a:t>단위로 표시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시료에 존재하는 모든 방출량을 측정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방출량 측정방법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목질보드 사용의 증가는 포름알데히드 계통의 접착제에서 발생하는 포름알데히드 방출문제를 야기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포름알데히드는 발암물질로 일반 주택 및 공공시설에 환경문제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인체에 유해한 휘발성 유기화합물 </a:t>
            </a:r>
            <a:r>
              <a:rPr lang="en-US" altLang="ko-KR" sz="1800"/>
              <a:t>(VOC, volatile organic compound)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발생배경은 건축물에서 환기를 효율적으로 하여 에너지 손실의 저감을 위해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실내공기의 기밀성을 증가 및 공기의 오염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 공기질관리법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적용범위</a:t>
            </a:r>
            <a:r>
              <a:rPr lang="en-US" altLang="ko-KR" sz="1800"/>
              <a:t>: </a:t>
            </a:r>
            <a:r>
              <a:rPr lang="ko-KR" altLang="en-US" sz="1800"/>
              <a:t>지하역사</a:t>
            </a:r>
            <a:r>
              <a:rPr lang="en-US" altLang="ko-KR" sz="1800"/>
              <a:t>, </a:t>
            </a:r>
            <a:r>
              <a:rPr lang="ko-KR" altLang="en-US" sz="1800"/>
              <a:t>상가</a:t>
            </a:r>
            <a:r>
              <a:rPr lang="en-US" altLang="ko-KR" sz="1800"/>
              <a:t>, </a:t>
            </a:r>
            <a:r>
              <a:rPr lang="ko-KR" altLang="en-US" sz="1800"/>
              <a:t>터미널</a:t>
            </a:r>
            <a:r>
              <a:rPr lang="en-US" altLang="ko-KR" sz="1800"/>
              <a:t>, </a:t>
            </a:r>
            <a:r>
              <a:rPr lang="ko-KR" altLang="en-US" sz="1800"/>
              <a:t>도서관</a:t>
            </a:r>
            <a:r>
              <a:rPr lang="en-US" altLang="ko-KR" sz="1800"/>
              <a:t>, </a:t>
            </a:r>
            <a:r>
              <a:rPr lang="ko-KR" altLang="en-US" sz="1800"/>
              <a:t>공공주택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실내공기질의 공정시험방법을 제정 고시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신축공동주택의 공기질을 주민입주 전에 측정하고 공고 의무화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오염물질을 방출하는 건축자재를 고시하여 사용 제한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대형실내공간에서의 생활환경을 개선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서론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소형 </a:t>
            </a:r>
            <a:r>
              <a:rPr lang="en-US" altLang="ko-KR" sz="2000" b="1"/>
              <a:t>Chamber </a:t>
            </a:r>
            <a:r>
              <a:rPr lang="ko-KR" altLang="en-US" sz="2000" b="1"/>
              <a:t>방법  </a:t>
            </a:r>
            <a:r>
              <a:rPr lang="en-US" altLang="ko-KR" sz="2000" b="1"/>
              <a:t>(20 </a:t>
            </a:r>
            <a:r>
              <a:rPr lang="ko-KR" altLang="en-US" sz="2000" b="1"/>
              <a:t>리터</a:t>
            </a:r>
            <a:r>
              <a:rPr lang="en-US" altLang="ko-KR" sz="2000" b="1"/>
              <a:t>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공기 청정장치에서 발생된 청정공기는 온</a:t>
            </a:r>
            <a:r>
              <a:rPr lang="en-US" altLang="ko-KR" sz="1800"/>
              <a:t>, </a:t>
            </a:r>
            <a:r>
              <a:rPr lang="ko-KR" altLang="en-US" sz="1800"/>
              <a:t>습도 조절기를 통하여 온도 </a:t>
            </a:r>
            <a:r>
              <a:rPr lang="en-US" altLang="ko-KR" sz="1800"/>
              <a:t>(28</a:t>
            </a:r>
            <a:r>
              <a:rPr lang="en-US" altLang="ko-KR" sz="1800">
                <a:latin typeface="Arial" charset="0"/>
                <a:cs typeface="Arial" charset="0"/>
              </a:rPr>
              <a:t>°</a:t>
            </a:r>
            <a:r>
              <a:rPr lang="en-US" altLang="ko-KR" sz="1800"/>
              <a:t>C), </a:t>
            </a:r>
            <a:r>
              <a:rPr lang="ko-KR" altLang="en-US" sz="1800"/>
              <a:t>상대습도 </a:t>
            </a:r>
            <a:r>
              <a:rPr lang="en-US" altLang="ko-KR" sz="1800"/>
              <a:t>50% </a:t>
            </a:r>
            <a:r>
              <a:rPr lang="ko-KR" altLang="en-US" sz="1800"/>
              <a:t>조건에서 조습되어 </a:t>
            </a:r>
            <a:r>
              <a:rPr lang="en-US" altLang="ko-KR" sz="1800"/>
              <a:t>20</a:t>
            </a:r>
            <a:r>
              <a:rPr lang="ko-KR" altLang="en-US" sz="1800"/>
              <a:t>리터 챔버를 통과하여 배출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배면과 모서리를 실링한 보드를 챔버안에 넣고 일정시간이 지나서 공기를 분당 </a:t>
            </a:r>
            <a:r>
              <a:rPr lang="en-US" altLang="ko-KR" sz="1800"/>
              <a:t>167ml</a:t>
            </a:r>
            <a:r>
              <a:rPr lang="ko-KR" altLang="en-US" sz="1800"/>
              <a:t>를 포집한 후 </a:t>
            </a:r>
            <a:r>
              <a:rPr lang="en-US" altLang="ko-KR" sz="1800"/>
              <a:t>HPLC</a:t>
            </a:r>
            <a:r>
              <a:rPr lang="ko-KR" altLang="en-US" sz="1800"/>
              <a:t>로 포름알데히드 방출량을 정량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단위는 </a:t>
            </a:r>
            <a:r>
              <a:rPr lang="en-US" altLang="ko-KR" sz="1800"/>
              <a:t>mg/m</a:t>
            </a:r>
            <a:r>
              <a:rPr lang="en-US" altLang="ko-KR" sz="1800" baseline="30000"/>
              <a:t>2</a:t>
            </a:r>
            <a:r>
              <a:rPr lang="en-US" altLang="ko-KR" sz="1800"/>
              <a:t>∙h </a:t>
            </a:r>
            <a:r>
              <a:rPr lang="ko-KR" altLang="en-US" sz="1800"/>
              <a:t>이며 일본에서 현재 시행     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대형 </a:t>
            </a:r>
            <a:r>
              <a:rPr lang="en-US" altLang="ko-KR" sz="2000" b="1"/>
              <a:t>Chamber </a:t>
            </a:r>
            <a:r>
              <a:rPr lang="ko-KR" altLang="en-US" sz="2000" b="1"/>
              <a:t>방법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북미와 유럽에서 현재 시행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북미식은 </a:t>
            </a:r>
            <a:r>
              <a:rPr lang="en-US" altLang="ko-KR" sz="1800"/>
              <a:t>30m</a:t>
            </a:r>
            <a:r>
              <a:rPr lang="en-US" altLang="ko-KR" sz="1800" baseline="30000"/>
              <a:t>3</a:t>
            </a:r>
            <a:r>
              <a:rPr lang="ko-KR" altLang="en-US" sz="1800"/>
              <a:t>인 반면 유럽식은 </a:t>
            </a:r>
            <a:r>
              <a:rPr lang="en-US" altLang="ko-KR" sz="1800"/>
              <a:t>40m</a:t>
            </a:r>
            <a:r>
              <a:rPr lang="en-US" altLang="ko-KR" sz="1800" baseline="30000"/>
              <a:t>3</a:t>
            </a:r>
            <a:r>
              <a:rPr lang="ko-KR" altLang="en-US" sz="1800"/>
              <a:t>의 챔버를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데시케이트 방법과 유사하게 포름알데히드 방출량을 측정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데시케이트 방법에 비해 실제에 가까운 결과응 얻을 수 있으나 챔버설치 비용이 많이 들고 시험절차가 오래 걸리는 단점을 보유    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방출량 측정방법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1m</a:t>
            </a:r>
            <a:r>
              <a:rPr lang="en-US" altLang="ko-KR" sz="2000" b="1" baseline="30000"/>
              <a:t>3 </a:t>
            </a:r>
            <a:r>
              <a:rPr lang="ko-KR" altLang="en-US" sz="2000" b="1"/>
              <a:t>소형 </a:t>
            </a:r>
            <a:r>
              <a:rPr lang="en-US" altLang="ko-KR" sz="2000" b="1"/>
              <a:t>Chamber </a:t>
            </a:r>
            <a:r>
              <a:rPr lang="ko-KR" altLang="en-US" sz="2000" b="1"/>
              <a:t>방법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ISO </a:t>
            </a:r>
            <a:r>
              <a:rPr lang="ko-KR" altLang="en-US" sz="1800"/>
              <a:t>회의에서 채택되어 각 나라에서 시험 중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시편을 챔버 내에 넣고 시편발생하는 포름알데히드의 농도를 측정하기 위해 공기를 포집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공기 중의 포름알데히드는 아세틸아세톤법으로 정량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방출량 측정방법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4871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국내 기준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다중 이용시설등의 실내공기질 관리법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포름알데히드 </a:t>
            </a:r>
            <a:r>
              <a:rPr lang="en-US" altLang="ko-KR" sz="1800"/>
              <a:t>0.1 ppm (24</a:t>
            </a:r>
            <a:r>
              <a:rPr lang="ko-KR" altLang="en-US" sz="1800"/>
              <a:t>시간 평균</a:t>
            </a:r>
            <a:r>
              <a:rPr lang="en-US" altLang="ko-KR" sz="1800"/>
              <a:t>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보통합판의 경우 </a:t>
            </a:r>
            <a:r>
              <a:rPr lang="en-US" altLang="ko-KR" sz="1800"/>
              <a:t>24</a:t>
            </a:r>
            <a:r>
              <a:rPr lang="ko-KR" altLang="en-US" sz="1800"/>
              <a:t>시간 데시케이터법에 의해 평균값이 </a:t>
            </a:r>
            <a:r>
              <a:rPr lang="en-US" altLang="ko-KR" sz="1800"/>
              <a:t>F1</a:t>
            </a:r>
            <a:r>
              <a:rPr lang="ko-KR" altLang="en-US" sz="1800"/>
              <a:t>은 </a:t>
            </a:r>
            <a:r>
              <a:rPr lang="en-US" altLang="ko-KR" sz="1800"/>
              <a:t>0.5 mg/l, F2</a:t>
            </a:r>
            <a:r>
              <a:rPr lang="ko-KR" altLang="en-US" sz="1800"/>
              <a:t>는 </a:t>
            </a:r>
            <a:r>
              <a:rPr lang="en-US" altLang="ko-KR" sz="1800"/>
              <a:t>1.5mg/l, F3</a:t>
            </a:r>
            <a:r>
              <a:rPr lang="ko-KR" altLang="en-US" sz="1800"/>
              <a:t>는 </a:t>
            </a:r>
            <a:r>
              <a:rPr lang="en-US" altLang="ko-KR" sz="1800"/>
              <a:t>5.0mg/l </a:t>
            </a:r>
            <a:r>
              <a:rPr lang="ko-KR" altLang="en-US" sz="1800"/>
              <a:t>이하로 최대값은 </a:t>
            </a:r>
            <a:r>
              <a:rPr lang="en-US" altLang="ko-KR" sz="1800"/>
              <a:t>0.7, 2.1, 7.0 mg/l </a:t>
            </a:r>
            <a:r>
              <a:rPr lang="ko-KR" altLang="en-US" sz="1800"/>
              <a:t>이하로 동시에 표기하도록 규정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이 방법은 마루용 합판과 무늬목 치장합판에도 동일하게 적용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PB</a:t>
            </a:r>
            <a:r>
              <a:rPr lang="ko-KR" altLang="en-US" sz="1800"/>
              <a:t>와 </a:t>
            </a:r>
            <a:r>
              <a:rPr lang="en-US" altLang="ko-KR" sz="1800"/>
              <a:t>MDF</a:t>
            </a:r>
            <a:r>
              <a:rPr lang="ko-KR" altLang="en-US" sz="1800"/>
              <a:t>는 </a:t>
            </a:r>
            <a:r>
              <a:rPr lang="en-US" altLang="ko-KR" sz="1800"/>
              <a:t>E0</a:t>
            </a:r>
            <a:r>
              <a:rPr lang="ko-KR" altLang="en-US" sz="1800"/>
              <a:t>는 </a:t>
            </a:r>
            <a:r>
              <a:rPr lang="en-US" altLang="ko-KR" sz="1800"/>
              <a:t>0.5, E1</a:t>
            </a:r>
            <a:r>
              <a:rPr lang="ko-KR" altLang="en-US" sz="1800"/>
              <a:t>은 </a:t>
            </a:r>
            <a:r>
              <a:rPr lang="en-US" altLang="ko-KR" sz="1800"/>
              <a:t>1.5, E2</a:t>
            </a:r>
            <a:r>
              <a:rPr lang="ko-KR" altLang="en-US" sz="1800"/>
              <a:t>는 </a:t>
            </a:r>
            <a:r>
              <a:rPr lang="en-US" altLang="ko-KR" sz="1800"/>
              <a:t>5.0mg/l </a:t>
            </a:r>
            <a:r>
              <a:rPr lang="ko-KR" altLang="en-US" sz="1800"/>
              <a:t>이하로 표기       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친환경 건축자재 품질인증제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총 </a:t>
            </a:r>
            <a:r>
              <a:rPr lang="en-US" altLang="ko-KR" sz="1800"/>
              <a:t>VOC</a:t>
            </a:r>
            <a:r>
              <a:rPr lang="ko-KR" altLang="en-US" sz="1800"/>
              <a:t>와 포름알데히드의 방출량 혹은 방출속도를 </a:t>
            </a:r>
            <a:r>
              <a:rPr lang="en-US" altLang="ko-KR" sz="1800"/>
              <a:t>1</a:t>
            </a:r>
            <a:r>
              <a:rPr lang="ko-KR" altLang="en-US" sz="1800"/>
              <a:t>등급에서 </a:t>
            </a:r>
            <a:r>
              <a:rPr lang="en-US" altLang="ko-KR" sz="1800"/>
              <a:t>4</a:t>
            </a:r>
            <a:r>
              <a:rPr lang="ko-KR" altLang="en-US" sz="1800"/>
              <a:t>등급까지 구분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- 1</a:t>
            </a:r>
            <a:r>
              <a:rPr lang="ko-KR" altLang="en-US" sz="1800"/>
              <a:t>등급은 최우수 친환경 건축자재</a:t>
            </a:r>
            <a:r>
              <a:rPr lang="en-US" altLang="ko-KR" sz="1800"/>
              <a:t>, 2</a:t>
            </a:r>
            <a:r>
              <a:rPr lang="ko-KR" altLang="en-US" sz="1800"/>
              <a:t>등급은 우수 친환경 건축자재</a:t>
            </a:r>
            <a:r>
              <a:rPr lang="en-US" altLang="ko-KR" sz="1800"/>
              <a:t>, 3</a:t>
            </a:r>
            <a:r>
              <a:rPr lang="ko-KR" altLang="en-US" sz="1800"/>
              <a:t>등급은 친환경 건축자재</a:t>
            </a:r>
            <a:r>
              <a:rPr lang="en-US" altLang="ko-KR" sz="1800"/>
              <a:t>, 4</a:t>
            </a:r>
            <a:r>
              <a:rPr lang="ko-KR" altLang="en-US" sz="1800"/>
              <a:t>등급은 일반 건축자재로 구분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- 20</a:t>
            </a:r>
            <a:r>
              <a:rPr lang="ko-KR" altLang="en-US" sz="1800"/>
              <a:t>리터 소형 챔버 방법을 이용해 시험시작 후 </a:t>
            </a:r>
            <a:r>
              <a:rPr lang="en-US" altLang="ko-KR" sz="1800"/>
              <a:t>28</a:t>
            </a:r>
            <a:r>
              <a:rPr lang="ko-KR" altLang="en-US" sz="1800"/>
              <a:t>일 값을 기준으로 정함</a:t>
            </a:r>
            <a:r>
              <a:rPr lang="en-US" altLang="ko-KR" sz="1800"/>
              <a:t>.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방출량 기준 및 규제 현황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7875"/>
          </a:xfrm>
        </p:spPr>
        <p:txBody>
          <a:bodyPr/>
          <a:lstStyle/>
          <a:p>
            <a:r>
              <a:rPr lang="ko-KR" altLang="en-US" sz="3600" b="1"/>
              <a:t>친환경 건축자재 품질인증제</a:t>
            </a:r>
          </a:p>
        </p:txBody>
      </p:sp>
      <p:graphicFrame>
        <p:nvGraphicFramePr>
          <p:cNvPr id="107629" name="Group 109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8013" cy="4349751"/>
        </p:xfrm>
        <a:graphic>
          <a:graphicData uri="http://schemas.openxmlformats.org/drawingml/2006/table">
            <a:tbl>
              <a:tblPr/>
              <a:tblGrid>
                <a:gridCol w="1090613"/>
                <a:gridCol w="1079500"/>
                <a:gridCol w="2555875"/>
                <a:gridCol w="2555875"/>
                <a:gridCol w="946150"/>
              </a:tblGrid>
              <a:tr h="8985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일반자재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/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페인트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(mg/m</a:t>
                      </a:r>
                      <a:r>
                        <a:rPr kumimoji="1" lang="en-US" altLang="ko-KR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∙h)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접착제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(mg/m</a:t>
                      </a:r>
                      <a:r>
                        <a:rPr kumimoji="1" lang="en-US" altLang="ko-KR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∙h)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총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VOC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0.5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녹색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0.05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0.12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1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총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VOC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0.5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청색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0.05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0.12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0.12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1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총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VOC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0.4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1.5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황색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0.12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0.6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0.4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1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총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VOC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2.0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5.0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10.0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적색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0.6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1.25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2.0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7875"/>
          </a:xfrm>
        </p:spPr>
        <p:txBody>
          <a:bodyPr/>
          <a:lstStyle/>
          <a:p>
            <a:r>
              <a:rPr lang="ko-KR" altLang="en-US" sz="4000" b="1"/>
              <a:t>외국의 포름알데히드 규제 현황</a:t>
            </a:r>
          </a:p>
        </p:txBody>
      </p:sp>
      <p:graphicFrame>
        <p:nvGraphicFramePr>
          <p:cNvPr id="109684" name="Group 116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3913632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국가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/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기관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포름알데히드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기준농도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(ppm)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국가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/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기관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포름알데히드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기준농도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(ppm)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WHO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&lt; 0.08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 (EPA),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0.4 (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연방정부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노르웨이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&lt; 0.05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이탈리아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일본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후생성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스웨덴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오스트리아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덴마크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캐나다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핀란드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0.13 (1981~)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0.25 (~1981)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호주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스위스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독일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스페인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접착제 제조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몰비 조절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접착제 합성법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Scavenger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무기물질인 </a:t>
            </a:r>
            <a:r>
              <a:rPr lang="en-US" altLang="ko-KR" sz="1800"/>
              <a:t>glass powder, aluminum powder, </a:t>
            </a:r>
            <a:r>
              <a:rPr lang="ko-KR" altLang="en-US" sz="1800"/>
              <a:t>종이 제작시 발생되는 </a:t>
            </a:r>
            <a:r>
              <a:rPr lang="en-US" altLang="ko-KR" sz="1800"/>
              <a:t>sludge, </a:t>
            </a:r>
            <a:r>
              <a:rPr lang="ko-KR" altLang="en-US" sz="1800"/>
              <a:t>농업 부산물인 왕겨분말</a:t>
            </a:r>
            <a:r>
              <a:rPr lang="en-US" altLang="ko-KR" sz="1800"/>
              <a:t>, </a:t>
            </a:r>
            <a:r>
              <a:rPr lang="ko-KR" altLang="en-US" sz="1800"/>
              <a:t>콩분말 등이 사용         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대체접착제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리그닌</a:t>
            </a:r>
            <a:r>
              <a:rPr lang="en-US" altLang="ko-KR" sz="1800"/>
              <a:t>, </a:t>
            </a:r>
            <a:r>
              <a:rPr lang="ko-KR" altLang="en-US" sz="1800"/>
              <a:t>탄닌</a:t>
            </a:r>
            <a:r>
              <a:rPr lang="en-US" altLang="ko-KR" sz="1800"/>
              <a:t>, cashew nut shell liquid</a:t>
            </a:r>
            <a:r>
              <a:rPr lang="ko-KR" altLang="en-US" sz="1800"/>
              <a:t>와 같은 페놀성 물질에 관심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방산량 저감 연구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1125538"/>
            <a:ext cx="7559675" cy="4535487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ko-KR" altLang="en-US" sz="2000" b="1"/>
              <a:t>암모니아와 요소수지의 수용액을 도포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en-US" altLang="ko-KR" sz="2000" b="1"/>
              <a:t>HCHO </a:t>
            </a:r>
            <a:r>
              <a:rPr lang="ko-KR" altLang="en-US" sz="2000" b="1"/>
              <a:t>캐처를 도포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en-US" altLang="ko-KR" sz="2000" b="1"/>
              <a:t>HCHO </a:t>
            </a:r>
            <a:r>
              <a:rPr lang="ko-KR" altLang="en-US" sz="2000" b="1"/>
              <a:t>저감 필름과 시트를 부착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en-US" altLang="ko-KR" sz="2000" b="1"/>
              <a:t>HCHO </a:t>
            </a:r>
            <a:r>
              <a:rPr lang="ko-KR" altLang="en-US" sz="2000" b="1"/>
              <a:t>캐처기능을 갖는 내장재를 부착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ko-KR" altLang="en-US" sz="2000" b="1"/>
              <a:t>바이오계의 중화액을 도포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ko-KR" altLang="en-US" sz="2000" b="1"/>
              <a:t>베이크 아웃 공법 </a:t>
            </a:r>
            <a:r>
              <a:rPr lang="en-US" altLang="ko-KR" sz="2000" b="1"/>
              <a:t>(</a:t>
            </a:r>
            <a:r>
              <a:rPr lang="ko-KR" altLang="en-US" sz="2000" b="1"/>
              <a:t>실내온도를 높여 강제적으로 포름알데히드를 휘발시켜 농도를 저감하는 기술</a:t>
            </a:r>
            <a:r>
              <a:rPr lang="en-US" altLang="ko-KR" sz="2000" b="1"/>
              <a:t>)</a:t>
            </a:r>
            <a:r>
              <a:rPr lang="ko-KR" altLang="en-US" sz="2000" b="1"/>
              <a:t>을 이용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ko-KR" altLang="en-US" sz="2000" b="1"/>
              <a:t>환기 회수를 증가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ko-KR" altLang="en-US" sz="2000" b="1"/>
              <a:t>활성탄 등에 흡착</a:t>
            </a:r>
            <a:endParaRPr lang="ko-KR" altLang="en-US" sz="180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방산에 대한 대응책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tabLst>
                <a:tab pos="271463" algn="l"/>
              </a:tabLst>
            </a:pPr>
            <a:r>
              <a:rPr lang="en-US" altLang="ko-KR" sz="2000" b="1"/>
              <a:t>Baked-out 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신축이나 보수 작업 등이 끝난 건물에 대해 실내공기 온도를 높여주어 건축자재나 마감재료에서 방출되는 휘발성 유기화합물 </a:t>
            </a:r>
            <a:r>
              <a:rPr lang="en-US" altLang="ko-KR" sz="1800"/>
              <a:t>(VOCs)</a:t>
            </a:r>
            <a:r>
              <a:rPr lang="ko-KR" altLang="en-US" sz="1800"/>
              <a:t>와 포름알데히드</a:t>
            </a:r>
            <a:r>
              <a:rPr lang="en-US" altLang="ko-KR" sz="1800"/>
              <a:t>(HCHO)</a:t>
            </a:r>
            <a:r>
              <a:rPr lang="ko-KR" altLang="en-US" sz="1800"/>
              <a:t>를 비롯한 유해오염물질의 발생량을 일시적으로 증가시킨 후 환기를 통해 이를 제거하는 방법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tabLst>
                <a:tab pos="271463" algn="l"/>
              </a:tabLst>
            </a:pPr>
            <a:r>
              <a:rPr lang="ko-KR" altLang="en-US" sz="2000" b="1"/>
              <a:t>광촉매법 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빛을 받으면 촉매반응을 일으키는 물질로 광촉매 위에 빛이 닿을 때 발생하는 활성산소가 공기 속의 세균을 없애고 유해물질을 분해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빛 닿으면 활성산소 발생  </a:t>
            </a:r>
            <a:r>
              <a:rPr lang="en-US" altLang="ko-KR" sz="1800"/>
              <a:t>- </a:t>
            </a:r>
            <a:r>
              <a:rPr lang="ko-KR" altLang="en-US" sz="1800"/>
              <a:t>공기 속 세균 제거 </a:t>
            </a:r>
            <a:r>
              <a:rPr lang="en-US" altLang="ko-KR" sz="1800"/>
              <a:t>- </a:t>
            </a:r>
            <a:r>
              <a:rPr lang="ko-KR" altLang="en-US" sz="1800"/>
              <a:t>유해물질 분해 </a:t>
            </a:r>
          </a:p>
          <a:p>
            <a:pPr marL="304800" indent="-304800">
              <a:lnSpc>
                <a:spcPct val="110000"/>
              </a:lnSpc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tabLst>
                <a:tab pos="271463" algn="l"/>
              </a:tabLst>
            </a:pPr>
            <a:r>
              <a:rPr lang="ko-KR" altLang="en-US" sz="2000" b="1"/>
              <a:t>숯과 제올라이트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숯의 내부 구멍의 면적은 </a:t>
            </a:r>
            <a:r>
              <a:rPr lang="ko-KR" altLang="en-US" sz="1800">
                <a:latin typeface="Arial"/>
              </a:rPr>
              <a:t>“</a:t>
            </a:r>
            <a:r>
              <a:rPr lang="ko-KR" altLang="en-US" sz="1800"/>
              <a:t>숯 </a:t>
            </a:r>
            <a:r>
              <a:rPr lang="en-US" altLang="ko-KR" sz="1800"/>
              <a:t>1g</a:t>
            </a:r>
            <a:r>
              <a:rPr lang="ko-KR" altLang="en-US" sz="1800"/>
              <a:t>당 약 </a:t>
            </a:r>
            <a:r>
              <a:rPr lang="en-US" altLang="ko-KR" sz="1800"/>
              <a:t>100</a:t>
            </a:r>
            <a:r>
              <a:rPr lang="ko-KR" altLang="en-US" sz="1800"/>
              <a:t>평</a:t>
            </a:r>
            <a:r>
              <a:rPr lang="ko-KR" altLang="en-US" sz="1800">
                <a:latin typeface="Arial"/>
              </a:rPr>
              <a:t>”</a:t>
            </a:r>
            <a:endParaRPr lang="ko-KR" altLang="en-US" sz="1800"/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유해한 화학물질을 내부의 기공에서 흡착</a:t>
            </a:r>
            <a:r>
              <a:rPr lang="ko-KR" altLang="en-US" sz="1800">
                <a:latin typeface="Arial"/>
              </a:rPr>
              <a:t> </a:t>
            </a:r>
            <a:r>
              <a:rPr lang="ko-KR" altLang="en-US" sz="1800"/>
              <a:t> 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제올라이트 역시 숯과 같이 내부에 많은 기공을 지니고 있어 흡착작용이 우수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대응방법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7875"/>
          </a:xfrm>
        </p:spPr>
        <p:txBody>
          <a:bodyPr/>
          <a:lstStyle/>
          <a:p>
            <a:r>
              <a:rPr lang="ko-KR" altLang="en-US" sz="3600" b="1"/>
              <a:t>목질 건자재의 </a:t>
            </a:r>
            <a:r>
              <a:rPr lang="en-US" altLang="ko-KR" sz="3600" b="1"/>
              <a:t>HCHO </a:t>
            </a:r>
            <a:r>
              <a:rPr lang="ko-KR" altLang="en-US" sz="3600" b="1"/>
              <a:t>방산 저감화 방법</a:t>
            </a:r>
            <a:r>
              <a:rPr lang="ko-KR" altLang="en-US" sz="4000" b="1"/>
              <a:t> </a:t>
            </a:r>
          </a:p>
        </p:txBody>
      </p:sp>
      <p:graphicFrame>
        <p:nvGraphicFramePr>
          <p:cNvPr id="113745" name="Group 81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3029712"/>
        </p:xfrm>
        <a:graphic>
          <a:graphicData uri="http://schemas.openxmlformats.org/drawingml/2006/table">
            <a:tbl>
              <a:tblPr/>
              <a:tblGrid>
                <a:gridCol w="1522413"/>
                <a:gridCol w="2160587"/>
                <a:gridCol w="4546600"/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항목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목재원료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함수율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낮게한다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천연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함유량이 적은 수종을 선택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열압조건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온도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시간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제조 직 후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방산량을 높이기 위해 적절한 범위 내에서 열압온도를 높이고 시간을 늘림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후처리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화학적 처리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물리적 처리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양생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포름알데히드 캐처제를 도포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도료와 필름으로 오버레이 가공실시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환기를 자주하며 장시간 양생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7875"/>
          </a:xfrm>
        </p:spPr>
        <p:txBody>
          <a:bodyPr/>
          <a:lstStyle/>
          <a:p>
            <a:r>
              <a:rPr lang="en-US" altLang="ko-KR" sz="3600" b="1"/>
              <a:t>HCHO </a:t>
            </a:r>
            <a:r>
              <a:rPr lang="ko-KR" altLang="en-US" sz="3600" b="1"/>
              <a:t>방산량을 저감하는 방법</a:t>
            </a:r>
            <a:r>
              <a:rPr lang="ko-KR" altLang="en-US" sz="4000" b="1"/>
              <a:t> </a:t>
            </a:r>
          </a:p>
        </p:txBody>
      </p:sp>
      <p:graphicFrame>
        <p:nvGraphicFramePr>
          <p:cNvPr id="114814" name="Group 126"/>
          <p:cNvGraphicFramePr>
            <a:graphicFrameLocks noGrp="1"/>
          </p:cNvGraphicFramePr>
          <p:nvPr>
            <p:ph type="tbl" idx="1"/>
          </p:nvPr>
        </p:nvGraphicFramePr>
        <p:xfrm>
          <a:off x="323850" y="1341438"/>
          <a:ext cx="8362950" cy="4714242"/>
        </p:xfrm>
        <a:graphic>
          <a:graphicData uri="http://schemas.openxmlformats.org/drawingml/2006/table">
            <a:tbl>
              <a:tblPr/>
              <a:tblGrid>
                <a:gridCol w="1108075"/>
                <a:gridCol w="2487613"/>
                <a:gridCol w="2635250"/>
                <a:gridCol w="1390650"/>
                <a:gridCol w="741362"/>
              </a:tblGrid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구체적인 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문제점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효과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접착제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수지제조시 몰비 저감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요소의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차 첨가 합성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강도부족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Dimethylene ether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결합의 저감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선택적인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methylol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다단합성법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유리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포착제의 첨가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경화부족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접착제의 중화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중화제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중성경화제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처리부족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피착제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물리적 처리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함수율으 저감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처리용이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화학적 전처리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포착제의 함침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처리곤란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에이징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고환기율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열처리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처리간편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후처리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화학적 처리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암모니아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SO</a:t>
                      </a:r>
                      <a:r>
                        <a:rPr kumimoji="1" lang="en-US" altLang="ko-K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고비용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물리적 처리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오버레이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고비용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사용환경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환기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수분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온도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고환기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저습도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간편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기원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- 1943</a:t>
            </a:r>
            <a:r>
              <a:rPr lang="ko-KR" altLang="en-US" sz="1800"/>
              <a:t>년 독일에서 파티클보드 내에 미반응 포름알데하이드가 방출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- 1966</a:t>
            </a:r>
            <a:r>
              <a:rPr lang="ko-KR" altLang="en-US" sz="1800"/>
              <a:t>년 독일에서 업체회의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- 1973</a:t>
            </a:r>
            <a:r>
              <a:rPr lang="ko-KR" altLang="en-US" sz="1800"/>
              <a:t>년 독일에서 학교 내에서 발생한 자극적인 냄새로 인해 일반인에게 인식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</a:t>
            </a:r>
            <a:r>
              <a:rPr lang="en-US" altLang="ko-KR" sz="1800"/>
              <a:t>1) </a:t>
            </a:r>
            <a:r>
              <a:rPr lang="ko-KR" altLang="en-US" sz="1800"/>
              <a:t>환기 시스템의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</a:t>
            </a:r>
            <a:r>
              <a:rPr lang="en-US" altLang="ko-KR" sz="1800"/>
              <a:t>2) </a:t>
            </a:r>
            <a:r>
              <a:rPr lang="ko-KR" altLang="en-US" sz="1800"/>
              <a:t>과도한 파티클보드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</a:t>
            </a:r>
            <a:r>
              <a:rPr lang="en-US" altLang="ko-KR" sz="1800"/>
              <a:t>3) </a:t>
            </a:r>
            <a:r>
              <a:rPr lang="ko-KR" altLang="en-US" sz="1800"/>
              <a:t>파티클보드 내에 과도한 포름알데하이드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- 1970</a:t>
            </a:r>
            <a:r>
              <a:rPr lang="ko-KR" altLang="en-US" sz="1800"/>
              <a:t>년대 후반 에너지 위기로 인한 효율적인 공기환기를 통해 열을 보존하기 위한 폐쇄형 주택의 건축으로 문제점 확산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- 1980</a:t>
            </a:r>
            <a:r>
              <a:rPr lang="ko-KR" altLang="en-US" sz="1800"/>
              <a:t>년 독일에서 최초로 포름알데히드 방산에 관한 지침 채택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새집증후군의 원인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주택의 고 기밀화에 의한 환기부족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오염물질을 방산시키는 새로운 건자재의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생활용 접착제로부터 방산되는 오염화학물질의 증가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사람의 알레르기 체질이 유전된 것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r>
              <a:rPr lang="ko-KR" altLang="en-US" sz="3600" b="1"/>
              <a:t>기원 및 원인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327650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1800" b="1"/>
              <a:t>주택의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폐쇄형 주택 </a:t>
            </a:r>
            <a:r>
              <a:rPr lang="en-US" altLang="ko-KR" sz="1600"/>
              <a:t>(glass wool </a:t>
            </a:r>
            <a:r>
              <a:rPr lang="ko-KR" altLang="en-US" sz="1600"/>
              <a:t>또는 발포 </a:t>
            </a:r>
            <a:r>
              <a:rPr lang="en-US" altLang="ko-KR" sz="1600"/>
              <a:t>stylene </a:t>
            </a:r>
            <a:r>
              <a:rPr lang="ko-KR" altLang="en-US" sz="1600"/>
              <a:t>등의 단열재 설치</a:t>
            </a:r>
            <a:r>
              <a:rPr lang="en-US" altLang="ko-KR" sz="16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수증기 배출이 안됨 </a:t>
            </a:r>
            <a:r>
              <a:rPr lang="en-US" altLang="ko-KR" sz="1600"/>
              <a:t>(</a:t>
            </a:r>
            <a:r>
              <a:rPr lang="ko-KR" altLang="en-US" sz="1600"/>
              <a:t>곰팡이나 진드기 발생</a:t>
            </a:r>
            <a:r>
              <a:rPr lang="en-US" altLang="ko-KR" sz="16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새로운 건자재의 사용 </a:t>
            </a:r>
            <a:r>
              <a:rPr lang="en-US" altLang="ko-KR" sz="1600"/>
              <a:t>(</a:t>
            </a:r>
            <a:r>
              <a:rPr lang="ko-KR" altLang="en-US" sz="1600"/>
              <a:t>석유화학제품으로 인체에 유해한 오염물질이 대량 발생</a:t>
            </a:r>
            <a:r>
              <a:rPr lang="en-US" altLang="ko-KR" sz="16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1800" b="1"/>
              <a:t>생활양식의 문화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도시 인구집중으로 밀집한 주택건설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오염과 소음으로 창 개방의 어려움 </a:t>
            </a:r>
          </a:p>
          <a:p>
            <a:pPr marL="304800" indent="-304800"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1800" b="1"/>
              <a:t>대기오염의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공장 및 자동차의 오염 물질 발생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농약</a:t>
            </a:r>
          </a:p>
          <a:p>
            <a:pPr marL="304800" indent="-304800"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1800" b="1"/>
              <a:t>인체의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화학물질 과민증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체내 축적되는 오염화학물질의 증가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체내에 축적된 오염화학물질이 다음 세대에 유전될 수 있다는 가능성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새집증후군의 배경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06437"/>
          </a:xfrm>
        </p:spPr>
        <p:txBody>
          <a:bodyPr/>
          <a:lstStyle/>
          <a:p>
            <a:r>
              <a:rPr lang="ko-KR" altLang="en-US" sz="3600" b="1"/>
              <a:t>오염화학 물질</a:t>
            </a:r>
          </a:p>
        </p:txBody>
      </p:sp>
      <p:graphicFrame>
        <p:nvGraphicFramePr>
          <p:cNvPr id="116739" name="Group 3"/>
          <p:cNvGraphicFramePr>
            <a:graphicFrameLocks noGrp="1"/>
          </p:cNvGraphicFramePr>
          <p:nvPr>
            <p:ph type="tbl" idx="1"/>
          </p:nvPr>
        </p:nvGraphicFramePr>
        <p:xfrm>
          <a:off x="519113" y="1196975"/>
          <a:ext cx="8229600" cy="3671891"/>
        </p:xfrm>
        <a:graphic>
          <a:graphicData uri="http://schemas.openxmlformats.org/drawingml/2006/table">
            <a:tbl>
              <a:tblPr/>
              <a:tblGrid>
                <a:gridCol w="3754437"/>
                <a:gridCol w="4475163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건재</a:t>
                      </a:r>
                      <a:r>
                        <a:rPr kumimoji="1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시공재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함유가능성이 있는 화학물질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염화비닐제품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가소재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프탈레이트계 화합물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복합 마루판재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포름알데하이드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파티클보드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포름알데하이드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집성재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화장합판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포름알데하이드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목재보존재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가압주입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톨루엔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크실렌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목재보존재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표면처리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톨루엔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크실렌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유성페인트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크실렌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목공용 접착제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가소제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 수지계 접착제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크실렌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가소제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774" name="Text Box 38"/>
          <p:cNvSpPr txBox="1">
            <a:spLocks noChangeArrowheads="1"/>
          </p:cNvSpPr>
          <p:nvPr/>
        </p:nvSpPr>
        <p:spPr bwMode="auto">
          <a:xfrm>
            <a:off x="395288" y="5013325"/>
            <a:ext cx="8353425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포름알데하이드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상온에서 무색으로 강한 자극적인 냄새가 나는 가연성의 기체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톨루엔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벤젠과 같은 냄세가 나는 무색의 가연성 액체 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페인트의 유기용제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향료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합성섬유의 원료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크실렌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무색투명의 자극적인 냄새가 나는 액체 용제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염료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합성섬유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가소제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의약품의 원료</a:t>
            </a:r>
            <a:r>
              <a:rPr lang="ko-KR" altLang="en-US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3276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포름알데하이드 및 </a:t>
            </a:r>
            <a:r>
              <a:rPr lang="en-US" altLang="ko-KR" sz="1800" b="1"/>
              <a:t>TVOC </a:t>
            </a:r>
            <a:r>
              <a:rPr lang="ko-KR" altLang="en-US" sz="1800" b="1"/>
              <a:t>농도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세면장과 방에서 높게 조사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건축연수가 짧은 집합주택에서 높은 값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가이드라인을 상회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대상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주택에서 보내는 시간이 많은 사람 </a:t>
            </a:r>
            <a:r>
              <a:rPr lang="en-US" altLang="ko-KR" sz="1600"/>
              <a:t>(</a:t>
            </a:r>
            <a:r>
              <a:rPr lang="ko-KR" altLang="en-US" sz="1600"/>
              <a:t>특히 주부</a:t>
            </a:r>
            <a:r>
              <a:rPr lang="en-US" altLang="ko-KR" sz="1600"/>
              <a:t>)</a:t>
            </a:r>
            <a:r>
              <a:rPr lang="ko-KR" altLang="en-US" sz="1600"/>
              <a:t>이 주로 발병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알레르기 또는 아토피성 피부염 등의 병력을 가진 사람이 새집증후군 발병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증상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600"/>
              <a:t>다양하며 특히 다양한 기관의 이상이 복수로 나타남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원인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건자재와 생활용품에서 발생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오염물질 발생량과 실내환기량으로 결정  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200" b="1"/>
              <a:t>오염화학물질 실태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ko-KR" altLang="en-US" sz="3600" b="1"/>
              <a:t>오염화학물질 실태</a:t>
            </a:r>
          </a:p>
        </p:txBody>
      </p:sp>
      <p:graphicFrame>
        <p:nvGraphicFramePr>
          <p:cNvPr id="125957" name="Object 5"/>
          <p:cNvGraphicFramePr>
            <a:graphicFrameLocks noChangeAspect="1"/>
          </p:cNvGraphicFramePr>
          <p:nvPr>
            <p:ph idx="1"/>
          </p:nvPr>
        </p:nvGraphicFramePr>
        <p:xfrm>
          <a:off x="395288" y="1196975"/>
          <a:ext cx="8424862" cy="5400675"/>
        </p:xfrm>
        <a:graphic>
          <a:graphicData uri="http://schemas.openxmlformats.org/presentationml/2006/ole">
            <p:oleObj spid="_x0000_s125957" name="그림" r:id="rId3" imgW="8073733" imgH="4800614" progId="StaticMetafil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5" name="Picture 5" descr="EMB00000a5000f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260350"/>
            <a:ext cx="7561262" cy="64531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en-US" altLang="ko-KR" sz="3600" b="1"/>
              <a:t>VOC</a:t>
            </a:r>
            <a:r>
              <a:rPr lang="ko-KR" altLang="en-US" sz="3600" b="1"/>
              <a:t>의 지침</a:t>
            </a:r>
            <a:r>
              <a:rPr lang="ko-KR" altLang="en-US" sz="3600"/>
              <a:t> </a:t>
            </a:r>
          </a:p>
        </p:txBody>
      </p:sp>
      <p:graphicFrame>
        <p:nvGraphicFramePr>
          <p:cNvPr id="117763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1196975"/>
          <a:ext cx="8713788" cy="4103689"/>
        </p:xfrm>
        <a:graphic>
          <a:graphicData uri="http://schemas.openxmlformats.org/drawingml/2006/table">
            <a:tbl>
              <a:tblPr/>
              <a:tblGrid>
                <a:gridCol w="2305050"/>
                <a:gridCol w="3957638"/>
                <a:gridCol w="24511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종류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안내농도 지침값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(ppm)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포름알데하이드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비인두 점막에 자극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Toluene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신경계 및 생식계에 영향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Xylene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중추신경계 발달에 영향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Paradichloro benzene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간장 및 신장 등에 영향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Ethyl benzene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간장 및 신장에 영향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Stylene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뇌와 간장에 영향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Chlorpyriphos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신생아의 신경 발달과 뇌의 형태학에 영향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0.07 ppb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소아의 경우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0.02 ppb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Dibutyl-n-phthalate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신생아의 생식기 구조에 영향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7805" name="Text Box 45"/>
          <p:cNvSpPr txBox="1">
            <a:spLocks noChangeArrowheads="1"/>
          </p:cNvSpPr>
          <p:nvPr/>
        </p:nvSpPr>
        <p:spPr bwMode="auto">
          <a:xfrm>
            <a:off x="179388" y="5516563"/>
            <a:ext cx="8785225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- WHO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의 실내 오염화학물질 농도의 가이드 라인 </a:t>
            </a:r>
          </a:p>
          <a:p>
            <a:pPr>
              <a:spcBef>
                <a:spcPct val="50000"/>
              </a:spcBef>
            </a:pP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- 25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°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의 경우에 따름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2888</TotalTime>
  <Words>2201</Words>
  <Application>Microsoft PowerPoint</Application>
  <PresentationFormat>화면 슬라이드 쇼(4:3)</PresentationFormat>
  <Paragraphs>463</Paragraphs>
  <Slides>29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1" baseType="lpstr">
      <vt:lpstr>점과 선</vt:lpstr>
      <vt:lpstr>그림</vt:lpstr>
      <vt:lpstr>새집증후군/목질재료의 포름알데하이드 방산/개선방안 </vt:lpstr>
      <vt:lpstr>서론</vt:lpstr>
      <vt:lpstr>기원 및 원인</vt:lpstr>
      <vt:lpstr>새집증후군의 배경</vt:lpstr>
      <vt:lpstr>오염화학 물질</vt:lpstr>
      <vt:lpstr>오염화학물질 실태</vt:lpstr>
      <vt:lpstr>오염화학물질 실태</vt:lpstr>
      <vt:lpstr>슬라이드 8</vt:lpstr>
      <vt:lpstr>VOC의 지침 </vt:lpstr>
      <vt:lpstr>화학물질과민증의 정의</vt:lpstr>
      <vt:lpstr>새집증후군의 인체 영향</vt:lpstr>
      <vt:lpstr>새집증후군의 인체 영향</vt:lpstr>
      <vt:lpstr>화학물질과민증 예방과 치료방법</vt:lpstr>
      <vt:lpstr>탈 새집증후군을 위한 기본과 응용 </vt:lpstr>
      <vt:lpstr>포름알데히드 특성 및 방출문제 배경</vt:lpstr>
      <vt:lpstr>포름알데히드 방출 요인</vt:lpstr>
      <vt:lpstr>포름알데히드 방출 요인</vt:lpstr>
      <vt:lpstr>포름알데히드의 인체 영향</vt:lpstr>
      <vt:lpstr>포름알데히드 방출량 측정방법</vt:lpstr>
      <vt:lpstr>포름알데히드 방출량 측정방법</vt:lpstr>
      <vt:lpstr>포름알데히드 방출량 측정방법</vt:lpstr>
      <vt:lpstr>포름알데히드 방출량 기준 및 규제 현황</vt:lpstr>
      <vt:lpstr>친환경 건축자재 품질인증제</vt:lpstr>
      <vt:lpstr>외국의 포름알데히드 규제 현황</vt:lpstr>
      <vt:lpstr>포름알데히드 방산량 저감 연구</vt:lpstr>
      <vt:lpstr>포름알데히드 방산에 대한 대응책</vt:lpstr>
      <vt:lpstr>대응방법</vt:lpstr>
      <vt:lpstr>목질 건자재의 HCHO 방산 저감화 방법 </vt:lpstr>
      <vt:lpstr>HCHO 방산량을 저감하는 방법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49</cp:revision>
  <dcterms:created xsi:type="dcterms:W3CDTF">2005-09-01T06:05:51Z</dcterms:created>
  <dcterms:modified xsi:type="dcterms:W3CDTF">2011-05-15T07:53:18Z</dcterms:modified>
</cp:coreProperties>
</file>