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1"/>
  </p:notesMasterIdLst>
  <p:sldIdLst>
    <p:sldId id="304" r:id="rId2"/>
    <p:sldId id="305" r:id="rId3"/>
    <p:sldId id="306" r:id="rId4"/>
    <p:sldId id="307" r:id="rId5"/>
    <p:sldId id="308" r:id="rId6"/>
    <p:sldId id="310" r:id="rId7"/>
    <p:sldId id="312" r:id="rId8"/>
    <p:sldId id="311" r:id="rId9"/>
    <p:sldId id="309" r:id="rId1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ko-KR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1C3C47-D704-4BC7-9386-0E9F5BA1679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C2A128-E067-4157-8113-638964B4B23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B89BC1-AD03-4517-8718-8A8AA8BEF48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493EAD-74FB-43E5-B2FB-26ADD0864D9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BB71D8-578A-4B80-BF55-863E115FDBC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43AC7E-051A-4973-93D1-800C2BBF377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C271B8-EFA5-4D74-9C7A-E603255759B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E4B2DB-D4EF-47E9-919D-1AE9C8AFC3A5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B8BD18-D54B-4167-A7BA-70EF9F07FF9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BF42E3-0A51-496C-BA6C-925F53510B7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EDE2E4-54E7-4556-A493-F415A829B0E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197025-7375-4005-ACFA-D721934E8E7B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2193C22-18BD-418A-BBDC-2ED8E2E3CD2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>
          <a:xfrm>
            <a:off x="714348" y="3886200"/>
            <a:ext cx="7786742" cy="1752600"/>
          </a:xfrm>
        </p:spPr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7 </a:t>
            </a:r>
            <a:r>
              <a:rPr lang="ko-KR" altLang="en-US" b="1" dirty="0" smtClean="0"/>
              <a:t>편 미래의 목재산업</a:t>
            </a:r>
            <a:endParaRPr lang="en-US" altLang="ko-KR" b="1" dirty="0" smtClean="0"/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1</a:t>
            </a:r>
            <a:r>
              <a:rPr lang="ko-KR" altLang="en-US" sz="2800" dirty="0" smtClean="0">
                <a:effectLst/>
              </a:rPr>
              <a:t>장 목재 성분의 화학약품 이용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화학약품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14422"/>
            <a:ext cx="8678893" cy="1966692"/>
          </a:xfrm>
          <a:noFill/>
        </p:spPr>
        <p:txBody>
          <a:bodyPr wrap="square">
            <a:spAutoFit/>
          </a:bodyPr>
          <a:lstStyle/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2000" b="1" dirty="0"/>
              <a:t>◈ </a:t>
            </a:r>
            <a:r>
              <a:rPr lang="en-US" altLang="ko-KR" sz="2000" b="1" dirty="0" smtClean="0"/>
              <a:t> </a:t>
            </a:r>
            <a:r>
              <a:rPr lang="ko-KR" altLang="en-US" sz="2000" b="1" dirty="0" err="1" smtClean="0"/>
              <a:t>바이오매스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 </a:t>
            </a:r>
            <a:endParaRPr lang="ko-KR" altLang="en-US" sz="2000" b="1" dirty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ko-KR" altLang="en-US" sz="1800" dirty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약 </a:t>
            </a:r>
            <a:r>
              <a:rPr lang="en-US" altLang="ko-KR" sz="1800" dirty="0" smtClean="0"/>
              <a:t>1.8</a:t>
            </a:r>
            <a:r>
              <a:rPr lang="ko-KR" altLang="en-US" sz="1800" dirty="0" err="1" smtClean="0"/>
              <a:t>조톤으로</a:t>
            </a:r>
            <a:r>
              <a:rPr lang="ko-KR" altLang="en-US" sz="1800" dirty="0" smtClean="0"/>
              <a:t> 수목이 </a:t>
            </a:r>
            <a:r>
              <a:rPr lang="en-US" altLang="ko-KR" sz="1800" dirty="0" smtClean="0"/>
              <a:t>90%</a:t>
            </a:r>
            <a:r>
              <a:rPr lang="ko-KR" altLang="en-US" sz="1800" dirty="0" smtClean="0"/>
              <a:t>를 차지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화석 자원이 고갈된 이후의 포스트석유시대 최대 유기 자원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태양과 </a:t>
            </a:r>
            <a:r>
              <a:rPr lang="ko-KR" altLang="en-US" sz="1800" dirty="0" smtClean="0"/>
              <a:t>물이 </a:t>
            </a:r>
            <a:r>
              <a:rPr lang="ko-KR" altLang="en-US" sz="1800" dirty="0" smtClean="0"/>
              <a:t>존재하는 한 영속적으로 얻을 수 있는 생물자원</a:t>
            </a:r>
            <a:endParaRPr lang="en-US" altLang="ko-KR" sz="18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0825" y="3534010"/>
            <a:ext cx="8678893" cy="2797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◈ 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목재로부터 화학약품</a:t>
            </a: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미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국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North Carolina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주립대학의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Goldstein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교수는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1975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년 석유화학 제품의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95%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를 목재 화학제품으로 대체할 수 있다고 발표</a:t>
            </a:r>
            <a:endParaRPr kumimoji="1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목재를 가수분해하면 포도당을 경유하여 에탄올이 생성되며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에탄올을 탈수시키면 에틸렌가스가 생성</a:t>
            </a:r>
            <a:endParaRPr lang="en-US" altLang="ko-KR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  <a:p>
            <a:pPr marL="447675" lvl="0" indent="-447675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에틸렌가스는 오늘날 석유화학의 주역으로 목재로부터 화학제품 합성 가능</a:t>
            </a:r>
            <a:endParaRPr kumimoji="1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화학약품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0825" y="1000108"/>
            <a:ext cx="8678893" cy="2797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◈ 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목재로부터 화학약품</a:t>
            </a: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생물학적 또는 수소촉매 화학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변환법을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이용</a:t>
            </a:r>
            <a:endParaRPr kumimoji="1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의식주 등의 생활재료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정보재료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수송기기 재료 등은 목재 유래의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바이오매스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공업원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재료로부터 화학 합성 시대가 올 것으로 예측</a:t>
            </a:r>
            <a:endParaRPr lang="en-US" altLang="ko-KR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현재의 화석에너지와 화석자원 유래의 원재료는 태양에너지와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바이오매스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자원으로 완전히 대체될 것으로 예견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1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sz="4000" dirty="0" smtClean="0">
                <a:solidFill>
                  <a:schemeClr val="tx1"/>
                </a:solidFill>
              </a:rPr>
              <a:t>초임계수에 의한 목재 에탄올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0825" y="1000108"/>
            <a:ext cx="8678893" cy="37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◈ 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초임계수의 </a:t>
            </a:r>
            <a:r>
              <a:rPr kumimoji="1" lang="ko-KR" alt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수퍼파워</a:t>
            </a: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물은 지구상에 존재하는 생물에게 없어서는 안 될 중요한 천연 용매</a:t>
            </a:r>
            <a:endParaRPr kumimoji="1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온도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압력조건에 따라서 고체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액체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기체 형태로 존재</a:t>
            </a:r>
            <a:endParaRPr lang="en-US" altLang="ko-KR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물을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임계점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온도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: 374°C,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압력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: 218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기압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의 온도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압력 조건으로 고밀도 압축시키면 상기 형태가 아닌 새로운 형태로 되는데 이를 초임계수라 함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물은 극성이 크기 때문에 상온과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상압에서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극성이 낮은 탄화수소화합물이나 기체를 거의 용해시키지 못함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.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-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초임계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상태에서 물은 극성이 저하되고 극성이 낮은 화합물을 용해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1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sz="4000" dirty="0" smtClean="0">
                <a:solidFill>
                  <a:schemeClr val="tx1"/>
                </a:solidFill>
              </a:rPr>
              <a:t>초임계수에 의한 목재 에탄올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0825" y="1000108"/>
            <a:ext cx="8678893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◈ 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목재 에탄올</a:t>
            </a: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목재의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cellulose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는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D-glucose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가 결합된 직쇄상의 천연고분자로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분자쇄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간 또는 내에서 무수의 수소결합을 갖는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미셀을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형성 </a:t>
            </a:r>
            <a:endParaRPr kumimoji="1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결과적으로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마이크로피브릴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안으로 물이 들어갈 수 없고 많은 용매에 불용</a:t>
            </a:r>
            <a:endParaRPr lang="en-US" altLang="ko-KR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목재를 초임계수 중에 넣으면 목재의 셀룰로오스는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초 내에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셀로올리고당이나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glucose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까지로 가수분해</a:t>
            </a:r>
            <a:endParaRPr kumimoji="1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초임계수 처리에 의해 얻어지는 당류를 효모 등을 사용하여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알콜발효로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바이오에탄올로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변환하며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이는 가솔린을 대체하여 연료로 사용 가능</a:t>
            </a:r>
            <a:endParaRPr lang="en-US" altLang="ko-KR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전분이나 사탕수수가 바이오 에탄올 생산 원료로 사용되고 있으나 식량문제와 관련하여 바람직하지 않으며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따라서 목재를 이용한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바이오에탄올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생산이 포스트 화석연료로써 크게 기대    </a:t>
            </a:r>
            <a:endParaRPr kumimoji="1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220663"/>
            <a:ext cx="8543925" cy="7969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dirty="0" err="1" smtClean="0"/>
              <a:t>바이오에탄올</a:t>
            </a:r>
            <a:endParaRPr lang="ko-KR" altLang="en-US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0413" y="1008063"/>
            <a:ext cx="7699375" cy="5013325"/>
            <a:chOff x="249" y="754"/>
            <a:chExt cx="5286" cy="3363"/>
          </a:xfrm>
        </p:grpSpPr>
        <p:pic>
          <p:nvPicPr>
            <p:cNvPr id="43016" name="Picture 5" descr="MCj0215121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9" y="754"/>
              <a:ext cx="1536" cy="1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17" name="Picture 6" descr="bioethanol 4"/>
            <p:cNvPicPr>
              <a:picLocks noChangeAspect="1" noChangeArrowheads="1"/>
            </p:cNvPicPr>
            <p:nvPr/>
          </p:nvPicPr>
          <p:blipFill>
            <a:blip r:embed="rId3"/>
            <a:srcRect l="25757"/>
            <a:stretch>
              <a:fillRect/>
            </a:stretch>
          </p:blipFill>
          <p:spPr bwMode="auto">
            <a:xfrm>
              <a:off x="2238" y="1713"/>
              <a:ext cx="1194" cy="1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018" name="AutoShape 7"/>
            <p:cNvSpPr>
              <a:spLocks noChangeArrowheads="1"/>
            </p:cNvSpPr>
            <p:nvPr/>
          </p:nvSpPr>
          <p:spPr bwMode="auto">
            <a:xfrm>
              <a:off x="2200" y="1660"/>
              <a:ext cx="1270" cy="1271"/>
            </a:xfrm>
            <a:prstGeom prst="roundRect">
              <a:avLst>
                <a:gd name="adj" fmla="val 16667"/>
              </a:avLst>
            </a:prstGeom>
            <a:noFill/>
            <a:ln w="190500">
              <a:solidFill>
                <a:srgbClr val="996633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pic>
          <p:nvPicPr>
            <p:cNvPr id="43019" name="Picture 8" descr="bioethanol 1"/>
            <p:cNvPicPr>
              <a:picLocks noChangeAspect="1" noChangeArrowheads="1"/>
            </p:cNvPicPr>
            <p:nvPr/>
          </p:nvPicPr>
          <p:blipFill>
            <a:blip r:embed="rId4"/>
            <a:srcRect l="2206" t="5298" r="2109" b="4562"/>
            <a:stretch>
              <a:fillRect/>
            </a:stretch>
          </p:blipFill>
          <p:spPr bwMode="auto">
            <a:xfrm>
              <a:off x="4089" y="2938"/>
              <a:ext cx="1401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020" name="AutoShape 9"/>
            <p:cNvSpPr>
              <a:spLocks noChangeArrowheads="1"/>
            </p:cNvSpPr>
            <p:nvPr/>
          </p:nvSpPr>
          <p:spPr bwMode="auto">
            <a:xfrm>
              <a:off x="4059" y="2893"/>
              <a:ext cx="1476" cy="1224"/>
            </a:xfrm>
            <a:prstGeom prst="roundRect">
              <a:avLst>
                <a:gd name="adj" fmla="val 16667"/>
              </a:avLst>
            </a:prstGeom>
            <a:noFill/>
            <a:ln w="1905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43021" name="AutoShape 10"/>
            <p:cNvSpPr>
              <a:spLocks noChangeArrowheads="1"/>
            </p:cNvSpPr>
            <p:nvPr/>
          </p:nvSpPr>
          <p:spPr bwMode="auto">
            <a:xfrm rot="1500000">
              <a:off x="3243" y="2659"/>
              <a:ext cx="771" cy="363"/>
            </a:xfrm>
            <a:prstGeom prst="notchedRightArrow">
              <a:avLst>
                <a:gd name="adj1" fmla="val 50000"/>
                <a:gd name="adj2" fmla="val 53099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rgbClr val="CCFF99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43022" name="AutoShape 11"/>
            <p:cNvSpPr>
              <a:spLocks noChangeArrowheads="1"/>
            </p:cNvSpPr>
            <p:nvPr/>
          </p:nvSpPr>
          <p:spPr bwMode="auto">
            <a:xfrm rot="1500000">
              <a:off x="1338" y="1797"/>
              <a:ext cx="771" cy="363"/>
            </a:xfrm>
            <a:prstGeom prst="notchedRightArrow">
              <a:avLst>
                <a:gd name="adj1" fmla="val 50000"/>
                <a:gd name="adj2" fmla="val 53099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rgbClr val="CCFF99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pic>
        <p:nvPicPr>
          <p:cNvPr id="43013" name="Picture 14" descr="bioethanol car by for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82838" y="4878388"/>
            <a:ext cx="1766887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4" name="Picture 15" descr="bioethanol car by saab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838" y="4905375"/>
            <a:ext cx="1728787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5" name="AutoShape 16"/>
          <p:cNvSpPr>
            <a:spLocks noChangeArrowheads="1"/>
          </p:cNvSpPr>
          <p:nvPr/>
        </p:nvSpPr>
        <p:spPr bwMode="auto">
          <a:xfrm>
            <a:off x="2295525" y="4867275"/>
            <a:ext cx="1893888" cy="1223963"/>
          </a:xfrm>
          <a:prstGeom prst="roundRect">
            <a:avLst>
              <a:gd name="adj" fmla="val 16667"/>
            </a:avLst>
          </a:prstGeom>
          <a:noFill/>
          <a:ln w="1905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eaLnBrk="1" latinLnBrk="1" hangingPunct="1"/>
            <a:endParaRPr lang="ko-KR" altLang="en-US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220663"/>
            <a:ext cx="8543925" cy="7969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dirty="0" err="1" smtClean="0"/>
              <a:t>바이오에탄올</a:t>
            </a:r>
            <a:endParaRPr lang="ko-KR" altLang="en-US" dirty="0"/>
          </a:p>
        </p:txBody>
      </p:sp>
      <p:pic>
        <p:nvPicPr>
          <p:cNvPr id="22530" name="Picture 2" descr="http://www.scienceall.com/nas/image/201008/20100818_1IKT5W4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71612"/>
            <a:ext cx="7929618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220663"/>
            <a:ext cx="8543925" cy="7969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dirty="0" err="1" smtClean="0"/>
              <a:t>바이오에탄올</a:t>
            </a:r>
            <a:endParaRPr lang="ko-KR" altLang="en-US" dirty="0"/>
          </a:p>
        </p:txBody>
      </p:sp>
      <p:pic>
        <p:nvPicPr>
          <p:cNvPr id="1026" name="Picture 2" descr="http://www.bioin.or.kr/upload/126517063935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500174"/>
            <a:ext cx="7429552" cy="492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95275" y="220663"/>
            <a:ext cx="8543925" cy="7969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dirty="0" err="1" smtClean="0"/>
              <a:t>목질계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바이오에너지의</a:t>
            </a:r>
            <a:r>
              <a:rPr lang="ko-KR" altLang="en-US" dirty="0" smtClean="0"/>
              <a:t> 이용</a:t>
            </a:r>
            <a:endParaRPr lang="ko-KR" altLang="en-US" dirty="0"/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2484438" y="1700213"/>
            <a:ext cx="5994400" cy="471487"/>
            <a:chOff x="1565" y="1071"/>
            <a:chExt cx="3776" cy="297"/>
          </a:xfrm>
        </p:grpSpPr>
        <p:sp>
          <p:nvSpPr>
            <p:cNvPr id="5" name="AutoShape 5"/>
            <p:cNvSpPr>
              <a:spLocks noChangeArrowheads="1"/>
            </p:cNvSpPr>
            <p:nvPr/>
          </p:nvSpPr>
          <p:spPr bwMode="auto">
            <a:xfrm>
              <a:off x="2642" y="1138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4000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목탄</a:t>
              </a:r>
              <a:r>
                <a:rPr kumimoji="1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, </a:t>
              </a: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펠릿</a:t>
              </a:r>
            </a:p>
          </p:txBody>
        </p:sp>
        <p:sp>
          <p:nvSpPr>
            <p:cNvPr id="36900" name="AutoShape 6"/>
            <p:cNvSpPr>
              <a:spLocks noChangeArrowheads="1"/>
            </p:cNvSpPr>
            <p:nvPr/>
          </p:nvSpPr>
          <p:spPr bwMode="auto">
            <a:xfrm>
              <a:off x="4480" y="1141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열</a:t>
              </a:r>
            </a:p>
          </p:txBody>
        </p:sp>
        <p:sp>
          <p:nvSpPr>
            <p:cNvPr id="36901" name="Line 7"/>
            <p:cNvSpPr>
              <a:spLocks noChangeShapeType="1"/>
            </p:cNvSpPr>
            <p:nvPr/>
          </p:nvSpPr>
          <p:spPr bwMode="auto">
            <a:xfrm>
              <a:off x="1565" y="1247"/>
              <a:ext cx="1043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902" name="Line 8"/>
            <p:cNvSpPr>
              <a:spLocks noChangeShapeType="1"/>
            </p:cNvSpPr>
            <p:nvPr/>
          </p:nvSpPr>
          <p:spPr bwMode="auto">
            <a:xfrm>
              <a:off x="3518" y="1247"/>
              <a:ext cx="952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903" name="Text Box 9"/>
            <p:cNvSpPr txBox="1">
              <a:spLocks noChangeArrowheads="1"/>
            </p:cNvSpPr>
            <p:nvPr/>
          </p:nvSpPr>
          <p:spPr bwMode="auto">
            <a:xfrm>
              <a:off x="1871" y="1071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고형연료화</a:t>
              </a:r>
            </a:p>
          </p:txBody>
        </p:sp>
      </p:grp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2790825" y="1987550"/>
            <a:ext cx="5680075" cy="855663"/>
            <a:chOff x="1758" y="1252"/>
            <a:chExt cx="3578" cy="539"/>
          </a:xfrm>
        </p:grpSpPr>
        <p:sp>
          <p:nvSpPr>
            <p:cNvPr id="11" name="AutoShape 11"/>
            <p:cNvSpPr>
              <a:spLocks noChangeArrowheads="1"/>
            </p:cNvSpPr>
            <p:nvPr/>
          </p:nvSpPr>
          <p:spPr bwMode="auto">
            <a:xfrm>
              <a:off x="2638" y="1564"/>
              <a:ext cx="1406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4000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25400" algn="ctr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ko-KR" altLang="en-US" sz="1600" dirty="0" err="1" smtClean="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바이오에탄올</a:t>
              </a:r>
              <a:r>
                <a:rPr kumimoji="1" lang="en-US" altLang="ko-KR" sz="1600" dirty="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, </a:t>
              </a:r>
              <a:r>
                <a:rPr kumimoji="1" lang="ko-KR" altLang="en-US" sz="1600" dirty="0" err="1" smtClean="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바이오오일</a:t>
              </a:r>
              <a:endParaRPr kumimoji="1" lang="ko-KR" altLang="en-US" sz="1600" dirty="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endParaRPr>
            </a:p>
          </p:txBody>
        </p:sp>
        <p:sp>
          <p:nvSpPr>
            <p:cNvPr id="36894" name="AutoShape 12"/>
            <p:cNvSpPr>
              <a:spLocks noChangeArrowheads="1"/>
            </p:cNvSpPr>
            <p:nvPr/>
          </p:nvSpPr>
          <p:spPr bwMode="auto">
            <a:xfrm>
              <a:off x="4475" y="1564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수송 연료</a:t>
              </a:r>
            </a:p>
          </p:txBody>
        </p:sp>
        <p:sp>
          <p:nvSpPr>
            <p:cNvPr id="36895" name="Line 13"/>
            <p:cNvSpPr>
              <a:spLocks noChangeShapeType="1"/>
            </p:cNvSpPr>
            <p:nvPr/>
          </p:nvSpPr>
          <p:spPr bwMode="auto">
            <a:xfrm>
              <a:off x="1759" y="1252"/>
              <a:ext cx="0" cy="442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96" name="Line 14"/>
            <p:cNvSpPr>
              <a:spLocks noChangeShapeType="1"/>
            </p:cNvSpPr>
            <p:nvPr/>
          </p:nvSpPr>
          <p:spPr bwMode="auto">
            <a:xfrm>
              <a:off x="1758" y="1685"/>
              <a:ext cx="861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97" name="Line 15"/>
            <p:cNvSpPr>
              <a:spLocks noChangeShapeType="1"/>
            </p:cNvSpPr>
            <p:nvPr/>
          </p:nvSpPr>
          <p:spPr bwMode="auto">
            <a:xfrm>
              <a:off x="4052" y="1670"/>
              <a:ext cx="408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98" name="Text Box 16"/>
            <p:cNvSpPr txBox="1">
              <a:spLocks noChangeArrowheads="1"/>
            </p:cNvSpPr>
            <p:nvPr/>
          </p:nvSpPr>
          <p:spPr bwMode="auto">
            <a:xfrm>
              <a:off x="1969" y="1497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액화</a:t>
              </a:r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2790825" y="2667000"/>
            <a:ext cx="5695950" cy="1304925"/>
            <a:chOff x="1758" y="1680"/>
            <a:chExt cx="3588" cy="822"/>
          </a:xfrm>
        </p:grpSpPr>
        <p:sp>
          <p:nvSpPr>
            <p:cNvPr id="18" name="AutoShape 18"/>
            <p:cNvSpPr>
              <a:spLocks noChangeArrowheads="1"/>
            </p:cNvSpPr>
            <p:nvPr/>
          </p:nvSpPr>
          <p:spPr bwMode="auto">
            <a:xfrm>
              <a:off x="2645" y="1972"/>
              <a:ext cx="862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4000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합성가스</a:t>
              </a:r>
            </a:p>
          </p:txBody>
        </p:sp>
        <p:sp>
          <p:nvSpPr>
            <p:cNvPr id="36884" name="AutoShape 19"/>
            <p:cNvSpPr>
              <a:spLocks noChangeArrowheads="1"/>
            </p:cNvSpPr>
            <p:nvPr/>
          </p:nvSpPr>
          <p:spPr bwMode="auto">
            <a:xfrm>
              <a:off x="4480" y="1972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메탄올</a:t>
              </a:r>
            </a:p>
          </p:txBody>
        </p:sp>
        <p:sp>
          <p:nvSpPr>
            <p:cNvPr id="36885" name="AutoShape 20"/>
            <p:cNvSpPr>
              <a:spLocks noChangeArrowheads="1"/>
            </p:cNvSpPr>
            <p:nvPr/>
          </p:nvSpPr>
          <p:spPr bwMode="auto">
            <a:xfrm>
              <a:off x="4485" y="2275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전력</a:t>
              </a:r>
            </a:p>
          </p:txBody>
        </p:sp>
        <p:sp>
          <p:nvSpPr>
            <p:cNvPr id="36886" name="Line 21"/>
            <p:cNvSpPr>
              <a:spLocks noChangeShapeType="1"/>
            </p:cNvSpPr>
            <p:nvPr/>
          </p:nvSpPr>
          <p:spPr bwMode="auto">
            <a:xfrm>
              <a:off x="1759" y="2078"/>
              <a:ext cx="861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87" name="Line 22"/>
            <p:cNvSpPr>
              <a:spLocks noChangeShapeType="1"/>
            </p:cNvSpPr>
            <p:nvPr/>
          </p:nvSpPr>
          <p:spPr bwMode="auto">
            <a:xfrm>
              <a:off x="3528" y="2073"/>
              <a:ext cx="952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88" name="Line 23"/>
            <p:cNvSpPr>
              <a:spLocks noChangeShapeType="1"/>
            </p:cNvSpPr>
            <p:nvPr/>
          </p:nvSpPr>
          <p:spPr bwMode="auto">
            <a:xfrm>
              <a:off x="4067" y="2381"/>
              <a:ext cx="408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89" name="Line 24"/>
            <p:cNvSpPr>
              <a:spLocks noChangeShapeType="1"/>
            </p:cNvSpPr>
            <p:nvPr/>
          </p:nvSpPr>
          <p:spPr bwMode="auto">
            <a:xfrm>
              <a:off x="4067" y="2073"/>
              <a:ext cx="0" cy="318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90" name="Text Box 25"/>
            <p:cNvSpPr txBox="1">
              <a:spLocks noChangeArrowheads="1"/>
            </p:cNvSpPr>
            <p:nvPr/>
          </p:nvSpPr>
          <p:spPr bwMode="auto">
            <a:xfrm>
              <a:off x="1928" y="1894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가스화</a:t>
              </a:r>
            </a:p>
          </p:txBody>
        </p:sp>
        <p:sp>
          <p:nvSpPr>
            <p:cNvPr id="36891" name="Text Box 26"/>
            <p:cNvSpPr txBox="1">
              <a:spLocks noChangeArrowheads="1"/>
            </p:cNvSpPr>
            <p:nvPr/>
          </p:nvSpPr>
          <p:spPr bwMode="auto">
            <a:xfrm>
              <a:off x="3778" y="2139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합성</a:t>
              </a:r>
            </a:p>
          </p:txBody>
        </p:sp>
        <p:sp>
          <p:nvSpPr>
            <p:cNvPr id="36892" name="Line 27"/>
            <p:cNvSpPr>
              <a:spLocks noChangeShapeType="1"/>
            </p:cNvSpPr>
            <p:nvPr/>
          </p:nvSpPr>
          <p:spPr bwMode="auto">
            <a:xfrm>
              <a:off x="1758" y="1680"/>
              <a:ext cx="0" cy="408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786063" y="3292475"/>
            <a:ext cx="5708650" cy="1350963"/>
            <a:chOff x="1755" y="2074"/>
            <a:chExt cx="3596" cy="851"/>
          </a:xfrm>
        </p:grpSpPr>
        <p:sp>
          <p:nvSpPr>
            <p:cNvPr id="36879" name="AutoShape 29"/>
            <p:cNvSpPr>
              <a:spLocks noChangeArrowheads="1"/>
            </p:cNvSpPr>
            <p:nvPr/>
          </p:nvSpPr>
          <p:spPr bwMode="auto">
            <a:xfrm>
              <a:off x="4490" y="2698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열</a:t>
              </a:r>
            </a:p>
          </p:txBody>
        </p:sp>
        <p:sp>
          <p:nvSpPr>
            <p:cNvPr id="36880" name="Line 30"/>
            <p:cNvSpPr>
              <a:spLocks noChangeShapeType="1"/>
            </p:cNvSpPr>
            <p:nvPr/>
          </p:nvSpPr>
          <p:spPr bwMode="auto">
            <a:xfrm flipV="1">
              <a:off x="1755" y="2814"/>
              <a:ext cx="2720" cy="5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81" name="Text Box 31"/>
            <p:cNvSpPr txBox="1">
              <a:spLocks noChangeArrowheads="1"/>
            </p:cNvSpPr>
            <p:nvPr/>
          </p:nvSpPr>
          <p:spPr bwMode="auto">
            <a:xfrm>
              <a:off x="1882" y="2653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직접 연소</a:t>
              </a:r>
            </a:p>
          </p:txBody>
        </p:sp>
        <p:sp>
          <p:nvSpPr>
            <p:cNvPr id="36882" name="Line 32"/>
            <p:cNvSpPr>
              <a:spLocks noChangeShapeType="1"/>
            </p:cNvSpPr>
            <p:nvPr/>
          </p:nvSpPr>
          <p:spPr bwMode="auto">
            <a:xfrm>
              <a:off x="1758" y="2074"/>
              <a:ext cx="0" cy="748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</p:grpSp>
      <p:grpSp>
        <p:nvGrpSpPr>
          <p:cNvPr id="8" name="Group 45"/>
          <p:cNvGrpSpPr>
            <a:grpSpLocks/>
          </p:cNvGrpSpPr>
          <p:nvPr/>
        </p:nvGrpSpPr>
        <p:grpSpPr bwMode="auto">
          <a:xfrm>
            <a:off x="2790825" y="4475163"/>
            <a:ext cx="5705475" cy="889000"/>
            <a:chOff x="1758" y="2819"/>
            <a:chExt cx="3594" cy="560"/>
          </a:xfrm>
        </p:grpSpPr>
        <p:sp>
          <p:nvSpPr>
            <p:cNvPr id="34" name="AutoShape 34"/>
            <p:cNvSpPr>
              <a:spLocks noChangeArrowheads="1"/>
            </p:cNvSpPr>
            <p:nvPr/>
          </p:nvSpPr>
          <p:spPr bwMode="auto">
            <a:xfrm>
              <a:off x="2651" y="3152"/>
              <a:ext cx="862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4000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유용 물질</a:t>
              </a:r>
            </a:p>
          </p:txBody>
        </p:sp>
        <p:sp>
          <p:nvSpPr>
            <p:cNvPr id="36874" name="AutoShape 35"/>
            <p:cNvSpPr>
              <a:spLocks noChangeArrowheads="1"/>
            </p:cNvSpPr>
            <p:nvPr/>
          </p:nvSpPr>
          <p:spPr bwMode="auto">
            <a:xfrm>
              <a:off x="4491" y="3152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화학</a:t>
              </a:r>
              <a:r>
                <a:rPr kumimoji="1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, </a:t>
              </a: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의약</a:t>
              </a:r>
            </a:p>
          </p:txBody>
        </p:sp>
        <p:sp>
          <p:nvSpPr>
            <p:cNvPr id="36875" name="Line 36"/>
            <p:cNvSpPr>
              <a:spLocks noChangeShapeType="1"/>
            </p:cNvSpPr>
            <p:nvPr/>
          </p:nvSpPr>
          <p:spPr bwMode="auto">
            <a:xfrm>
              <a:off x="1759" y="3288"/>
              <a:ext cx="861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76" name="Line 37"/>
            <p:cNvSpPr>
              <a:spLocks noChangeShapeType="1"/>
            </p:cNvSpPr>
            <p:nvPr/>
          </p:nvSpPr>
          <p:spPr bwMode="auto">
            <a:xfrm>
              <a:off x="3517" y="3282"/>
              <a:ext cx="952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77" name="Text Box 38"/>
            <p:cNvSpPr txBox="1">
              <a:spLocks noChangeArrowheads="1"/>
            </p:cNvSpPr>
            <p:nvPr/>
          </p:nvSpPr>
          <p:spPr bwMode="auto">
            <a:xfrm>
              <a:off x="1852" y="3112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바이오 정제</a:t>
              </a:r>
            </a:p>
          </p:txBody>
        </p:sp>
        <p:sp>
          <p:nvSpPr>
            <p:cNvPr id="36878" name="Line 39"/>
            <p:cNvSpPr>
              <a:spLocks noChangeShapeType="1"/>
            </p:cNvSpPr>
            <p:nvPr/>
          </p:nvSpPr>
          <p:spPr bwMode="auto">
            <a:xfrm>
              <a:off x="1758" y="2819"/>
              <a:ext cx="0" cy="476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</p:grpSp>
      <p:pic>
        <p:nvPicPr>
          <p:cNvPr id="36872" name="Picture 40" descr="MCj0417890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196975"/>
            <a:ext cx="1958975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1327</TotalTime>
  <Words>362</Words>
  <Application>Microsoft PowerPoint</Application>
  <PresentationFormat>화면 슬라이드 쇼(4:3)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점과 선</vt:lpstr>
      <vt:lpstr>환경재료학 개론 </vt:lpstr>
      <vt:lpstr>화학약품 </vt:lpstr>
      <vt:lpstr>화학약품 </vt:lpstr>
      <vt:lpstr>초임계수에 의한 목재 에탄올</vt:lpstr>
      <vt:lpstr>초임계수에 의한 목재 에탄올</vt:lpstr>
      <vt:lpstr>바이오에탄올</vt:lpstr>
      <vt:lpstr>바이오에탄올</vt:lpstr>
      <vt:lpstr>바이오에탄올</vt:lpstr>
      <vt:lpstr>목질계 바이오에너지의 이용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55</cp:revision>
  <dcterms:created xsi:type="dcterms:W3CDTF">2005-09-01T06:05:51Z</dcterms:created>
  <dcterms:modified xsi:type="dcterms:W3CDTF">2011-06-02T14:06:03Z</dcterms:modified>
</cp:coreProperties>
</file>