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59" r:id="rId11"/>
    <p:sldId id="260" r:id="rId12"/>
    <p:sldId id="261" r:id="rId13"/>
    <p:sldId id="262" r:id="rId14"/>
    <p:sldId id="263" r:id="rId15"/>
    <p:sldId id="277" r:id="rId16"/>
    <p:sldId id="278" r:id="rId17"/>
    <p:sldId id="264" r:id="rId18"/>
    <p:sldId id="265" r:id="rId19"/>
    <p:sldId id="266" r:id="rId20"/>
    <p:sldId id="268" r:id="rId21"/>
    <p:sldId id="276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C8E-48F9-40E4-9FA5-55AC0E1877B0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7E98A5-8B61-4A48-8067-1F74824DC09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C8E-48F9-40E4-9FA5-55AC0E1877B0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98A5-8B61-4A48-8067-1F74824DC0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7E98A5-8B61-4A48-8067-1F74824DC09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C8E-48F9-40E4-9FA5-55AC0E1877B0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C8E-48F9-40E4-9FA5-55AC0E1877B0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7E98A5-8B61-4A48-8067-1F74824DC09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C8E-48F9-40E4-9FA5-55AC0E1877B0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7E98A5-8B61-4A48-8067-1F74824DC09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0B9C8E-48F9-40E4-9FA5-55AC0E1877B0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98A5-8B61-4A48-8067-1F74824DC09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C8E-48F9-40E4-9FA5-55AC0E1877B0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7E98A5-8B61-4A48-8067-1F74824DC09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C8E-48F9-40E4-9FA5-55AC0E1877B0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7E98A5-8B61-4A48-8067-1F74824DC0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C8E-48F9-40E4-9FA5-55AC0E1877B0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7E98A5-8B61-4A48-8067-1F74824DC0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7E98A5-8B61-4A48-8067-1F74824DC09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C8E-48F9-40E4-9FA5-55AC0E1877B0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7E98A5-8B61-4A48-8067-1F74824DC09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C0B9C8E-48F9-40E4-9FA5-55AC0E1877B0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C0B9C8E-48F9-40E4-9FA5-55AC0E1877B0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7E98A5-8B61-4A48-8067-1F74824DC09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</a:rPr>
              <a:t>9</a:t>
            </a:r>
            <a:r>
              <a:rPr lang="ko-KR" altLang="en-US" sz="2400" dirty="0" smtClean="0">
                <a:solidFill>
                  <a:schemeClr val="tx1"/>
                </a:solidFill>
              </a:rPr>
              <a:t>조 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r>
              <a:rPr lang="ko-KR" altLang="en-US" sz="2400" dirty="0" smtClean="0">
                <a:solidFill>
                  <a:schemeClr val="tx1"/>
                </a:solidFill>
              </a:rPr>
              <a:t>이병호</a:t>
            </a:r>
            <a:r>
              <a:rPr lang="en-US" altLang="ko-KR" sz="2400" dirty="0" smtClean="0">
                <a:solidFill>
                  <a:schemeClr val="tx1"/>
                </a:solidFill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</a:rPr>
              <a:t>백진우</a:t>
            </a:r>
            <a:r>
              <a:rPr lang="en-US" altLang="ko-KR" sz="2400" dirty="0" smtClean="0">
                <a:solidFill>
                  <a:schemeClr val="tx1"/>
                </a:solidFill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</a:rPr>
              <a:t>권형준</a:t>
            </a:r>
            <a:r>
              <a:rPr lang="en-US" altLang="ko-KR" sz="2400" dirty="0" smtClean="0">
                <a:solidFill>
                  <a:schemeClr val="tx1"/>
                </a:solidFill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</a:rPr>
              <a:t>우상완</a:t>
            </a:r>
            <a:r>
              <a:rPr lang="en-US" altLang="ko-KR" sz="2400" dirty="0" smtClean="0">
                <a:solidFill>
                  <a:schemeClr val="tx1"/>
                </a:solidFill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</a:rPr>
              <a:t>이현우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080864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21</a:t>
            </a:r>
            <a:r>
              <a:rPr lang="ko-KR" altLang="en-US" b="1" dirty="0" smtClean="0">
                <a:solidFill>
                  <a:schemeClr val="tx1"/>
                </a:solidFill>
              </a:rPr>
              <a:t>세기 목재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chemeClr val="tx1"/>
                </a:solidFill>
              </a:rPr>
              <a:t>목재의 가공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목재를 변형시키는 일반적인 방법은 각선미를 자랑하는 의자의 다리나 우산 손잡이와 같은 곡가공이다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곡가공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曲加工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은 목제품을 고급화하고 자원절약의 한 방법으로 대단히 중요한 기술이며 목재를 휘게하기 위해서는 가열 혹은 암모니아 처리를 하는 것이 일반 적이나 최근에는 마이크로파를 이용하는 보다 효과적인 기술이 개발되고 있다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그러나 목재 자체가 탄성체로서 본래의 형상으로 되돌아 가는 성질이 있으므로 곡가공한 제품을 변형된 상태 그대로 영구유지시키는 기술이 앞으로의 과제로 남아있다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변형의 또 다른 방법은 목재를 압축함으로서 세포의 내강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內腔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부분을 압밀화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壓密化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)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하는 것이다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이는 비중이 낮은 목재의 강도를 증가시키는 목적으로 이용되고 있으며 최근에는 원통형의 목재를 압축하여 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4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각형의 비중이 높은 각재로 만드는 기술 등이 개발되고 있다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목재의 방화성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목재는 그 자체가 비열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比熱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이 크고 열전도율이 작으며 명확한 융점이 없는 한편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불 이 붙으면 바로 탄화층을 형성하여 발염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發炎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연소를 늦추고 재료 내부로의 열전달을 억 제하는 등 뛰어난 내화재료이다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여기에다 잘 타지 않는 여러 물질과의 복합이나 피복 에 의하여 열이나 산소의 공급을 차단하고 인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불소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붕소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알카리금속 등의 약제와 화학 작용을 일으키는 등의 성질을 이용하면 방화성능은 더욱 우수해진다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목재자체에 방화 성을 부여하는 기술은 물론 앞으로는 타 재료와의 복합에 의한 방화성 부여도 기대되는 분야의 하나이다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목조주택으로서의 기능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목재는 콘크리트를 비롯한 어떠한 건축재료 보다 열전달율이 낮고 용적비열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容積比熱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)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이 큰 재료이므로 단열성과 보온성이 우수하다는 것외에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다른 재료가 갖고 있지 않는 수분조절기능은 건강을 위한 최상의 건축재료이다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즉 목재 세포벽의 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70%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이상을 점유 하는 셀룰로우스와 헤미셀룰로스가 언제라도 물분자가 들락거릴 수 있는 수없이 많은 작 은 손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水酸基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을 가지고 있다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8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목재를 실내에 놓아두면 일정량의 물분자를 흡착하거나 방습하게 되며 흡착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방습하는 양은 상대습도와 온도에 따라 달라진다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주위의 공기가 건조하면 수산기가 잡고 있던 물분자는 떨어져 나와 상대습도를 높여 주고 반대로 주위 가 습해지면 목재 무게의 최대 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30%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까지 물분자를 흡습하여 상대습도를 낮추어 준다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1800" dirty="0" smtClean="0">
              <a:latin typeface="HY동녘M" pitchFamily="18" charset="-127"/>
              <a:ea typeface="HY동녘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목조주택으로서의 기능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일반적으로 인체가 쾌적감을 느끼고 건강에도 좋은 최적 온습도는 계절에 따라 약간씩의 차이는 있으나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대체로 온도 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20 - 25℃,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상대습도는 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60 - 70%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정도이다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어떤 실험에 의하면 밀폐된 방안에 두께 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5mm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의 합판으로 내장을 한 경우와 비닐 벽지를 바른 경우 의 상대습도 변화를 비교해본 결과 합판 내장한 방은 상대습도가 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60%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에 거의 안정되어 있는 반면 비닐 벽지를 바른 방은 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30 - 95%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까지 바깥 조건에 따라 격심하게 변동하였다 고 한다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아울러서 목재의 천연무늬가 주는 따뜻함과 평온함의 안정감을 주는 효과도 무시할 수 없는 기능 중 하나이다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목재의 표면이 따뜻하게 보이는 것은 목재가 많은 구멍이 있는 다공질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多孔質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이고 열전도가 낮아서 손으로 만졌을 때도 차갑지 않다는 것을 경험적으 로 알기 때문이며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또 목재의 색깔은 그 자체가 붉은색과 황색이 주체가 되므로 잠재적 으로 모닥불이나 태양을 상상할 수 있는 이유도 있다고 한다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또 자외선의 흡수가 크고 눈에 주는 자극도 적다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기타 목재는 시멘트에서 방출하는 방사능물질인 라돈의 방출염 려가 없는 등 그 장점은 비교할 수 없을 만큼 많다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목조주택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내용 개체 틀 3" descr="77777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4381500" cy="3286125"/>
          </a:xfrm>
        </p:spPr>
      </p:pic>
      <p:pic>
        <p:nvPicPr>
          <p:cNvPr id="5" name="그림 4" descr="66666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4381500" cy="3286125"/>
          </a:xfrm>
          <a:prstGeom prst="rect">
            <a:avLst/>
          </a:prstGeom>
        </p:spPr>
      </p:pic>
      <p:pic>
        <p:nvPicPr>
          <p:cNvPr id="7" name="그림 6" descr="888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573016"/>
            <a:ext cx="374896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목재의 전자파차단으로서의 이용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수분이 없는 목재는 거의 전기를 통하지 않지만 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700 - 800℃ 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이상으로 가열하면 전기 성질이 급변하여 유전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誘電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속도가 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1016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배로 상승하여 금속과 거의 같은 정도로 된다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이와같은 성질은 질소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산소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바륨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할로겐 등의 원소를 첨가하여 가열하면 초전도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超電導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) 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현상을 나타내는데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이것을 얇은 판이나 필름화하면 무게가 극히 가벼운 도전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導電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재료로서 금속이상의 성능을 가지게 된다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20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따라서 전자파를 막기 위하여 도전성이 좋은 금속을 사용하고 있으나 우주선이나 항공기와 같이 경량재료가 필요한 경우에 목탄은 금속의 훌륭한 대체 재료이다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현재 목탄 을 가공한 재료에서 금속과 거의 같거나 오히려 그 이상의 성능이 얻어지고 있으며 이들 은 극히 가볍고 강도가 높고 치수안정성이 뛰어나므로 높은 기능성재료로서 뿐만 아니라 최첨단재료로서의 연구개발이 기대되는 새로운 분야의 하나이다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en-US" altLang="ko-KR" sz="20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전자파차단으로 현제 많이 쓰이는 것은 숯이다</a:t>
            </a:r>
            <a:r>
              <a:rPr lang="en-US" altLang="ko-KR" sz="2000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2000" dirty="0" smtClean="0">
              <a:latin typeface="HY동녘M" pitchFamily="18" charset="-127"/>
              <a:ea typeface="HY동녘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목재의 전자파차단으로서의 이용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숯</a:t>
            </a:r>
            <a:endParaRPr lang="en-US" altLang="ko-KR" sz="1700" dirty="0" smtClean="0"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숯이라는 것은 우리의 생활에서 아주 많고 다양한 방법으로 쓰여져 오고 있다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산업혁명 이후에는 탄소를 사용한 필터를 통하여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산업공해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물정수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독가스를 정화하고 숯의 결정인 탄소를 이용하여 많은 분야에 사용하고 있다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다가올 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21C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에는 인체에 대한 관심과 건강에 대한 산업이 발전할 것이다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우리가 주위에서 이 숯을 이용하여 기와 에너지를 평소에 활성화시킨다면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우리 스스로의 건강과 환경을 지키고 아름답게 가꿀 수 있을 것이다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숯의 분류</a:t>
            </a:r>
            <a:endParaRPr lang="en-US" altLang="ko-KR" sz="1700" dirty="0" smtClean="0"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(1)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저온 탄화숯 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: 400~500℃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에서 탄화한 것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흑탄이라 부른다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lvl="2"/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흑탄은 탄화가 덜 된 숯으로 불이 잘 붙으며 발열양이 많기 때문에 일반 연료로 쓰인다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(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2)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중온 탄화숯 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: 600~700℃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에서 탄화한 것이다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(3)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고온 탄화숯 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: 1000℃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이상에서에서 탄화한 것으로 작은 공극이 많아 흡착성이 높다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lvl="2"/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pH&lt;7.5(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약알칼리성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)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표면에 하얀 가루가 생기기 때문에 백탄이라 부르기도 한다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pPr lvl="2"/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희게 되는 이유는 냉각 시킬 때 재를 덮어두기 때문이다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pPr lvl="2"/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산성토양의 개량과 산성비 대책에 사용된다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잘 부서지지 않고 불이 오래가기 때문에</a:t>
            </a:r>
          </a:p>
          <a:p>
            <a:pPr lvl="2"/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요리용으로 쓰이기도 하고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침구용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미용품류등 다양하게 쓰여지고 있다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pPr lvl="1"/>
            <a:endParaRPr lang="ko-KR" altLang="en-US" dirty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목재의 전자파차단으로서의 이용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숯의 기능</a:t>
            </a:r>
            <a:endParaRPr lang="en-US" altLang="ko-KR" sz="1800" dirty="0" smtClean="0"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전자파 </a:t>
            </a:r>
            <a:r>
              <a:rPr lang="ko-KR" altLang="en-US" sz="1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차단효과</a:t>
            </a:r>
          </a:p>
          <a:p>
            <a:pPr lvl="2"/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전자파는 전기를 사용할 때 발생하는 전기와 자기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磁氣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의 흐름으로 파장의 길이에 따라 크게 세 가지 그룹으로서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파장이 짧은 방사선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(X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선과 감마선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과 자외선이나 적외선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파장이 긴 마이크로파나 초 저주파로 분류된다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그 중에 문제가 되는 것은 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OA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기기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가전제품 등에서 발생되는 마이크로파나 초 저주파의 전자파이다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숯은 우수한 흡착성과 도전성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導電性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),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축전성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蓄電性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을 가지고 있음으로 컴퓨터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 TV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등 가전제품의 뒤편이나 옆에 두면 전자파를 차단하거나 흡수해 주는 효과가 있다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800" dirty="0" smtClean="0"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정화 </a:t>
            </a:r>
            <a:r>
              <a:rPr lang="ko-KR" altLang="en-US" sz="1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기능 </a:t>
            </a:r>
          </a:p>
          <a:p>
            <a:pPr lvl="2"/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숯에는 수많은 구멍을 가졌기에 표면적이 매우 크다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숯에 표함 되어 있는 미네랄과 숯의 산성도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내부표면의 활성점등에 의한 물리 화학적 기능 그리고 펴면에 착색하는 미생물이 기능 때문이며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이러한 것들이 서로 연관을 맺으며 기체나 액체를 정화시키는 역할을 한다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일반적인 다공체는 물리적 흡착이 많기 때문에 다공체로 된 숯은 농약을 흡착하고 수분만 분리 시킨다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1800" dirty="0" smtClean="0">
              <a:latin typeface="HY동녘M" pitchFamily="18" charset="-127"/>
              <a:ea typeface="HY동녘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목재의 전자파차단으로서의 이용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sz="2000" dirty="0" smtClean="0">
                <a:latin typeface="HY동녘M" pitchFamily="18" charset="-127"/>
                <a:ea typeface="HY동녘M" pitchFamily="18" charset="-127"/>
              </a:rPr>
              <a:t>숯의 기능</a:t>
            </a:r>
            <a:endParaRPr lang="en-US" altLang="ko-KR" sz="2000" dirty="0" smtClean="0"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ko-KR" altLang="en-US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미네랄은 </a:t>
            </a:r>
            <a:r>
              <a:rPr lang="ko-KR" altLang="en-US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인체에도 대단히 유익한 알칼리성화</a:t>
            </a:r>
          </a:p>
          <a:p>
            <a:pPr lvl="2"/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수목은 오랜 세월에 걸쳐 대지로부터 흡수해 올린 미네랄을 잔뜩 품고 있는 미네랄의 보물창고이다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나무속에는 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0.3%~0.6% 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정도 미네랄류가 함유되 있다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dirty="0" smtClean="0">
              <a:latin typeface="HY동녘M" pitchFamily="18" charset="-127"/>
              <a:ea typeface="HY동녘M" pitchFamily="18" charset="-127"/>
            </a:endParaRPr>
          </a:p>
          <a:p>
            <a:pPr lvl="2"/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미네랄은 나무를 숯으로 구우면 열에 기체가 되어 빠져 나가지 않은 부분들이 대부분이기에 성분이 약 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4~5</a:t>
            </a:r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배로 농축되어 숯 속에 남아 있다</a:t>
            </a:r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dirty="0" smtClean="0"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ko-KR" altLang="en-US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원적외선 </a:t>
            </a:r>
            <a:r>
              <a:rPr lang="ko-KR" altLang="en-US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방출로 온열효과 숯에는 수많은 공기 구멍이 있어 구멍 속으로 공기 분자의 흐름에 진동을 일으켜 원적외선을 방출함으로 불이 붙지 않은 숯을 손에 쥐고 있으면 손바닥이 따뜻해지는 것을 느낄 수 있다</a:t>
            </a:r>
            <a:r>
              <a:rPr lang="en-US" altLang="ko-KR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숯 자체에는 온도가 없다</a:t>
            </a:r>
            <a:r>
              <a:rPr lang="en-US" altLang="ko-KR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이는 숯이 발산하고 있는 원적외선 효과 일 것이다</a:t>
            </a:r>
            <a:r>
              <a:rPr lang="en-US" altLang="ko-KR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실제로 온도를 측정해 보면 보통의 매트보다도 숯 매트가 보온 상태가 좋다는 것을 확인 할 수 있다</a:t>
            </a:r>
            <a:r>
              <a:rPr lang="en-US" altLang="ko-KR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20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ko-KR" altLang="en-US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집에서 기르는 고양이가 반드시 숯 시트 위에서 자고 있는가 하면 또 정원에 숯이 가진 원적외선의 파워가 무의식중에 민감하게 감지되는 것을 알 수 있다</a:t>
            </a:r>
            <a:r>
              <a:rPr lang="en-US" altLang="ko-KR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원적외선은 전자파의 일종이므로 물질을 따뜻하게 하는 힘을 강하게 반사한다</a:t>
            </a:r>
            <a:r>
              <a:rPr lang="en-US" altLang="ko-KR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이 방사선은 유기 물질에 침투력이 강하여 물질의 심지까지 침투되기 때문에 사람의 신체도 원적외선을 받게 되면 따뜻해지는 것이다</a:t>
            </a:r>
            <a:r>
              <a:rPr lang="en-US" altLang="ko-KR" sz="20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20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목재의 전자파차단으로서의 이용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2500" dirty="0" smtClean="0">
                <a:latin typeface="HY동녘M" pitchFamily="18" charset="-127"/>
                <a:ea typeface="HY동녘M" pitchFamily="18" charset="-127"/>
              </a:rPr>
              <a:t>숯을 </a:t>
            </a:r>
            <a:r>
              <a:rPr lang="ko-KR" altLang="en-US" sz="2500" dirty="0" smtClean="0">
                <a:latin typeface="HY동녘M" pitchFamily="18" charset="-127"/>
                <a:ea typeface="HY동녘M" pitchFamily="18" charset="-127"/>
              </a:rPr>
              <a:t>이용한 베개</a:t>
            </a:r>
          </a:p>
          <a:p>
            <a:pPr lvl="1">
              <a:lnSpc>
                <a:spcPct val="12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음이온의 효과를 이용하여 만들었다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숯베개를 사용하면 베개 주변이 잠자기 좋은 질의 공기로 변한다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숯에는 음이온을 증가시키는 작용이 있으며 음이온은 심신이 휴식을 취할 수 있도록 부교감신경에 영향을 주며 기분을 안정시키고 몸이 릴렉스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(relax)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되도록 하는 진정효과가 있다고 알려져 있다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우리들이 숲이나 바닷가에 가면 편안한 기분이 되는데 이것은 음이온의 효과다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우리들의 주위에는 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TV,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컴퓨터 등 양이온의 발생원으로 알려진 가전제품이 많으며 양이온이 많은 곳에서는 긴장도가 증가되고 흥분하기 쉽고 피로하기 쉽게 된다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주위에 숯을 두게 되면 음이온이 증가되고 양이온을 중화시켜 침실의 공기가 균형을 취하는 상태가 되어 잠을 잘 잘수 있는 환경을 만들어 주게 되는 것이다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lvl="1">
              <a:lnSpc>
                <a:spcPct val="12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또한 다공질의 숯은 제습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소취 효과가 뛰어나고 적외선의 효과도 있습니다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숯베개를 사용하면 주위의 습도를 조절해 주며 머리의 열과 땀을 흡수하여 머리가 뜨거워지지 않게 한다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일본의 숯베개 생산 업체의 실험에 의하면 숯베개 사용 시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머리 부위의 습도를 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67%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로 안정시킬 수 있다고 한다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또한 숯이 발생시키는 적외선은 손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발끝은 물론 몸 전체를 따뜻하게 해주는 효과가 있음으로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두한족열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頭寒足熱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의 </a:t>
            </a:r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효과가 있다</a:t>
            </a:r>
            <a:r>
              <a:rPr lang="en-US" altLang="ko-KR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개요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03920" cy="4572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우리는 흔히 주위에서 목재라는 말을 많이 들어왔고 또한 목재를 생활해 나가는데 있어서 많이 사용한다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목재 문화라고 하는 것은 목재와 관련된 인간의 모든 활동의 과정과 결과라고 할 수 있다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자연적이고 원초적인 것을 인간생활에 맞게 다시 만들어 또 다른 환경을 만드는 것이다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인간에게 나무가 주는 유익함은 엄청나다고 할 수 있다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수목과 이들로부터 생산된 목재가 문화적인 측면에서 매우 중요한 역할을 해왔으며 앞으로 계속 될 것이다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역사적으로 인간은 나무와 오랫동안 동반하면서 불을 발견함과 동시에 인류의 문명을 발달시켰다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목재는 선사시대 이전부터 주거용 움막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땔감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무기 등 다양한 종류의 도구로써 인류의 생활에 이용되어 오고 또 운송용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도구 및 무기용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건축용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가구용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목질복합재료용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제지용 등으로 다양하게 이용되어 왔다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700" u="sng" dirty="0" smtClean="0">
                <a:latin typeface="HY동녘M" pitchFamily="18" charset="-127"/>
                <a:ea typeface="HY동녘M" pitchFamily="18" charset="-127"/>
              </a:rPr>
              <a:t>“</a:t>
            </a:r>
            <a:r>
              <a:rPr lang="en-US" altLang="ko-KR" sz="1700" u="sng" dirty="0" smtClean="0">
                <a:latin typeface="HY동녘M" pitchFamily="18" charset="-127"/>
                <a:ea typeface="HY동녘M" pitchFamily="18" charset="-127"/>
              </a:rPr>
              <a:t>21</a:t>
            </a:r>
            <a:r>
              <a:rPr lang="ko-KR" altLang="en-US" sz="1700" u="sng" dirty="0" smtClean="0">
                <a:latin typeface="HY동녘M" pitchFamily="18" charset="-127"/>
                <a:ea typeface="HY동녘M" pitchFamily="18" charset="-127"/>
              </a:rPr>
              <a:t>세기 목재” </a:t>
            </a:r>
            <a:r>
              <a:rPr lang="ko-KR" altLang="en-US" sz="1700" u="sng" dirty="0" smtClean="0">
                <a:latin typeface="HY동녘M" pitchFamily="18" charset="-127"/>
                <a:ea typeface="HY동녘M" pitchFamily="18" charset="-127"/>
              </a:rPr>
              <a:t>우리 </a:t>
            </a:r>
            <a:r>
              <a:rPr lang="ko-KR" altLang="en-US" sz="1700" u="sng" dirty="0" smtClean="0">
                <a:latin typeface="HY동녘M" pitchFamily="18" charset="-127"/>
                <a:ea typeface="HY동녘M" pitchFamily="18" charset="-127"/>
              </a:rPr>
              <a:t>생활과 밀접하게 관련되어 있는 목재에 대해 알아보고 목재가 하는 기능은 무엇이며 우리 생활에 직접적으로 사용되고 있는 목재들의 사례와 최첨단 미래의 목재 이용 기술에 대해 알아보고자 한다</a:t>
            </a:r>
            <a:r>
              <a:rPr lang="en-US" altLang="ko-KR" sz="1700" u="sng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45645646464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2"/>
                </a:solidFill>
              </a:rPr>
              <a:t>결론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170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목재</a:t>
            </a:r>
            <a:r>
              <a:rPr lang="en-US" altLang="ko-KR" sz="170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(wood)</a:t>
            </a:r>
            <a:r>
              <a:rPr lang="ko-KR" altLang="en-US" sz="170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의 이용기술은 대단히 광범위하여 목재공학이라는 학문의 바탕만으로는 해결할 수 없고 선진외국과 마찬가지로 인접학문간의 유기적인 교류와 정부의 적극적인 지원이 있을 때 큰 성과를 얻으리라고 본다</a:t>
            </a:r>
            <a:r>
              <a:rPr lang="en-US" altLang="ko-KR" sz="170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170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아울러서 유기재료로서 지구상에 가장 많은 축적량을 보유하고 있는 목재자원의 미래지향적인 연구개발은</a:t>
            </a:r>
            <a:r>
              <a:rPr lang="en-US" altLang="ko-KR" sz="170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눈앞에 닥쳐오고 있는 기존자원의 고갈에 대비할 수 있는 가장 현명한 </a:t>
            </a:r>
            <a:r>
              <a:rPr lang="ko-KR" altLang="en-US" sz="170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선택이다</a:t>
            </a:r>
            <a:r>
              <a:rPr lang="en-US" altLang="ko-KR" sz="170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1700" dirty="0" smtClean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60648"/>
            <a:ext cx="4464496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08518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ea typeface="HY동녘M" pitchFamily="18" charset="-127"/>
              </a:rPr>
              <a:t>지금까지 저희 </a:t>
            </a:r>
            <a:r>
              <a:rPr lang="en-US" altLang="ko-KR" sz="2000" b="1" dirty="0" smtClean="0">
                <a:ea typeface="HY동녘M" pitchFamily="18" charset="-127"/>
              </a:rPr>
              <a:t>9</a:t>
            </a:r>
            <a:r>
              <a:rPr lang="ko-KR" altLang="en-US" sz="2000" b="1" dirty="0" smtClean="0">
                <a:ea typeface="HY동녘M" pitchFamily="18" charset="-127"/>
              </a:rPr>
              <a:t>조의 발표를 들어 주셔서 감사 합니다</a:t>
            </a:r>
            <a:r>
              <a:rPr lang="en-US" altLang="ko-KR" sz="2000" b="1" dirty="0" smtClean="0">
                <a:ea typeface="HY동녘M" pitchFamily="18" charset="-127"/>
              </a:rPr>
              <a:t>.</a:t>
            </a:r>
            <a:endParaRPr lang="ko-KR" altLang="en-US" sz="2000" b="1" dirty="0">
              <a:ea typeface="HY동녘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목재의 정의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목재란 무엇인가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? </a:t>
            </a:r>
            <a:endParaRPr lang="en-US" altLang="ko-KR" sz="1700" dirty="0" smtClean="0">
              <a:latin typeface="HY동녘M" pitchFamily="18" charset="-127"/>
              <a:ea typeface="HY동녘M" pitchFamily="18" charset="-127"/>
            </a:endParaRPr>
          </a:p>
          <a:p>
            <a:pPr lvl="1">
              <a:lnSpc>
                <a:spcPct val="120000"/>
              </a:lnSpc>
            </a:pP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목재라는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것은 학술적인 개념은 수목이 생장함에 따라 형성층 세포의 분열증식에 의해 형성층 내측에 형성되는 목질 부분을 가리키는 것으로 목재는 침엽수재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․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활엽수재로 크게 구별한다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목재는 용이한 가공성과 다양한 용도를 지니면서 우리 생활환경 주위에서 손쉽게 얻을 수 있는 풍부한 재료였기 때문에 예로부터 주거용 움막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땔감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무기 등의 각종 생활용구로 폭넓게 이용되어 왔다</a:t>
            </a:r>
            <a:r>
              <a:rPr lang="en-US" altLang="ko-KR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17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삼림에서 얻을 수 있는 자원은 우리가 흔히 생각하는 것보다 훨씬 더 다양하고 그 범위는 대단히 넓다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우선은 우람하게 자란 목재를 벌채하여 가공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이용하는 순수목재자원의 생산과 그에 부수하여 수액을 채취한다든가 버섯을 재배하는 등의 직접적인 자원을 들 수 있다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다음은 울창한 숲이 생겨남으로서 사람들이 등산을 하고 맑은 공기를 마실 수 있는 쉼터의 공간과 아울러 빗물을 저장하였다가 일년 내내 맑은 물이 흐르게 하는 수자원 함양기능과 흙의 흘러내림을 막아주는 토양 보전기능에 이르는 간접효용이 있다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구조용 집성재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구조용 집성재란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?</a:t>
            </a:r>
          </a:p>
          <a:p>
            <a:pPr lvl="1"/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목재를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초월한 고강도 목재</a:t>
            </a:r>
          </a:p>
          <a:p>
            <a:pPr lvl="2"/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목재 본연의 아름다움과 고유 특성을 유지하면서 특별한 강도 등급에 의하여 선정된 판재를 목리 방향이 평행하게 집성 접착하여 공학적으로 특정 을역에 견딜 수 있도록 생산된 고강도 목질 재료이다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환경 </a:t>
            </a:r>
            <a:r>
              <a:rPr lang="ko-KR" altLang="en-US" sz="17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친화적인 신소재 </a:t>
            </a:r>
          </a:p>
          <a:p>
            <a:pPr lvl="2"/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강도 및 내화성이 뛰어나 장차 철근 콘크리트조나 철골구조를 대신할 수 있는 환경 친화적인 신소재이며 주위 환경을 오염하지 않는 건강 자재로서 인체의 건강과 인성을 중요시하는 교육시설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편의시설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또한 많은 사람이 동시에 사용하는 대형구조물에 사용되는 환경친화적인 건강 자재이다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1700" dirty="0">
              <a:latin typeface="HY동녘M" pitchFamily="18" charset="-127"/>
              <a:ea typeface="HY동녘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구조용 집성재</a:t>
            </a:r>
            <a:endParaRPr lang="ko-KR" altLang="en-US" dirty="0"/>
          </a:p>
        </p:txBody>
      </p:sp>
      <p:pic>
        <p:nvPicPr>
          <p:cNvPr id="7" name="내용 개체 틀 6" descr="11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132856"/>
            <a:ext cx="4240306" cy="3312368"/>
          </a:xfrm>
        </p:spPr>
      </p:pic>
      <p:pic>
        <p:nvPicPr>
          <p:cNvPr id="8" name="그림 7" descr="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2132856"/>
            <a:ext cx="4176465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구조용 </a:t>
            </a:r>
            <a:r>
              <a:rPr lang="ko-KR" altLang="en-US" b="1" dirty="0" smtClean="0">
                <a:solidFill>
                  <a:schemeClr val="tx1"/>
                </a:solidFill>
              </a:rPr>
              <a:t>집성재 설계상의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강도가 </a:t>
            </a:r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크다 </a:t>
            </a: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천연목재가 갖고있는 결점을 분산하고 재접착함으로서 결점의 영향이 적고 안전물을 크게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책정할 필요가 없다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68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일반목대의 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1.5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배 </a:t>
            </a: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압축강도는 콘크리트의 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5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배 </a:t>
            </a: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인장강도는 철의 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4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배</a:t>
            </a:r>
          </a:p>
          <a:p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자유자재의 형상 </a:t>
            </a:r>
          </a:p>
          <a:p>
            <a:pPr lvl="1"/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통직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만곡 및 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s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자형뿐만 아니라 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3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차원의 입체적 형상등 창조적인 설계를 연출할 수 있다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68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변형이 적다 </a:t>
            </a: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엄격한 선별을 통하여 선별된 건조한 목재만을 사용하여 집성 적층 함으로 장기간 경과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후에도 갈라짐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수축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팽창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뒤틀림등 결점이 거의 없다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68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경제적이다 </a:t>
            </a: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시공이 정확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간편하고 용이함으로 공사기간을 단축한다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68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구조재 그 자체를 내장재로 사용함으로 별도의 내장시설을 생략 할 수 있다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68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선별해체 복원가능 재활용성 크다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68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낮은 보수 유지비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구조용 </a:t>
            </a:r>
            <a:r>
              <a:rPr lang="ko-KR" altLang="en-US" b="1" dirty="0" smtClean="0">
                <a:solidFill>
                  <a:schemeClr val="tx1"/>
                </a:solidFill>
              </a:rPr>
              <a:t>집성재 성능상의 특징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572000"/>
          </a:xfrm>
        </p:spPr>
        <p:txBody>
          <a:bodyPr>
            <a:normAutofit fontScale="25000" lnSpcReduction="20000"/>
          </a:bodyPr>
          <a:lstStyle/>
          <a:p>
            <a:r>
              <a:rPr lang="ko-KR" altLang="en-US" sz="64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가볍다</a:t>
            </a: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타 자재보다 경량이다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68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조습작용을 한다</a:t>
            </a:r>
            <a:r>
              <a:rPr lang="en-US" altLang="ko-KR" sz="680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6800" dirty="0" smtClean="0"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실내습도를 조절하여 쾌적한 실내환경을 조성한다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68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음향효과 크다</a:t>
            </a:r>
            <a:r>
              <a:rPr lang="en-US" altLang="ko-KR" sz="6800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6800" dirty="0" smtClean="0"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인간의 가청 범위중 불쾌감을 주는 고음과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저음을 흡수한다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68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보온성이 크다</a:t>
            </a: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결로작용이 없다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68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열전도율은 철의 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200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배</a:t>
            </a: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콘크리트의 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4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배</a:t>
            </a: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대리석의 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20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배</a:t>
            </a:r>
          </a:p>
          <a:p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내화성이 크다</a:t>
            </a: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탄화속도 분당 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0.6mm</a:t>
            </a: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25mm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에서 탄화 정지됨</a:t>
            </a:r>
          </a:p>
          <a:p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내진성이 크다</a:t>
            </a:r>
            <a:r>
              <a:rPr lang="en-US" altLang="ko-KR" sz="6800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6800" dirty="0" smtClean="0"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목재는 유연하여 충격하중에 강하고 내진성이 크다</a:t>
            </a:r>
          </a:p>
          <a:p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latin typeface="HY동녘M" pitchFamily="18" charset="-127"/>
                <a:ea typeface="HY동녘M" pitchFamily="18" charset="-127"/>
              </a:rPr>
              <a:t>내약품성이 크다</a:t>
            </a:r>
            <a:r>
              <a:rPr lang="en-US" altLang="ko-KR" sz="6800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6800" dirty="0" smtClean="0">
              <a:latin typeface="HY동녘M" pitchFamily="18" charset="-127"/>
              <a:ea typeface="HY동녘M" pitchFamily="18" charset="-127"/>
            </a:endParaRPr>
          </a:p>
          <a:p>
            <a:pPr lvl="1"/>
            <a:r>
              <a:rPr lang="en-US" altLang="ko-KR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6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산성 및 알카리성에 강하다</a:t>
            </a:r>
          </a:p>
          <a:p>
            <a:endParaRPr lang="ko-KR" altLang="en-US" dirty="0"/>
          </a:p>
        </p:txBody>
      </p:sp>
      <p:pic>
        <p:nvPicPr>
          <p:cNvPr id="8" name="그림 7" descr="5555555555555555555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212976"/>
            <a:ext cx="460851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파티클 보드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파티클보드란 목재 및 기타 식물 섬유질의 소편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(particle)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즉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절삭편 또는 파쇄편 등에 합성수지 접착제를 첨가하여 성형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열압시킨 것으로 밀도 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500kg/M3- 900kg/M3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의 판상제품을 말한다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이 제품은 접착제가 소편 상호간의 결합력을 이루도록 구성되어 있어 물성의 이방성이 없으며 목재의 옹이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썩음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뒤틀림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700" dirty="0" smtClean="0">
                <a:latin typeface="HY동녘M" pitchFamily="18" charset="-127"/>
                <a:ea typeface="HY동녘M" pitchFamily="18" charset="-127"/>
              </a:rPr>
              <a:t>휨 등의 결점을 제거시킨 넓은 면적의 균일한 질을 가진 판 상재를 단층보드 만들 수 있다</a:t>
            </a:r>
            <a:r>
              <a:rPr lang="en-US" altLang="ko-KR" sz="1700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1700" dirty="0" smtClean="0"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5" name="그림 4" descr="2222222222222222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924944"/>
            <a:ext cx="5019675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파티클 보드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그 외에도 비중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두께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크기 등 광범위한 용도에 맞는 제품을 선택할 수 있으며 못질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절단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구멍뚫기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도장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인쇄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접착 등의 가공도 용이하다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파티클보드는 소편의 형상에 따라 소편의 형상과 크기가 두께전체에 걸쳐 동일한 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'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단층보드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',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위 아래층 그리고 가운데 층의 소편의 형상과 크 기가 상이한 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'3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층보드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',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가운데 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3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층보드 층으로부터 위 아래 층으로 점차 소편의 크기와 형 수직배열소편상이 작아지는 다층보드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'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등이 있다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성판방법에 따라서는 연속식 또는 다단식 열압 기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(Hot press)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에 의해 가열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가압시키는 평판 압체방식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(Platen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다층보드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process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),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수직으로세워진 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2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매의 열판 사이에 소편을투입하여 가열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가압시키는 압출방식이 있는데 압출 방식으로 생산된 제품은 소편이 수직으로 배열된 것이 특징이다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</a:t>
            </a:r>
            <a:endParaRPr lang="ko-KR" altLang="en-US" sz="18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파티클보드는 사용하는 접착제에 따라서 용도를 구분할 수 있는데 요소 수지계로 사용 된 것은 가구 케비넷등에 적합하며 요소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-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멜라민 수지 또는 페놀 수지계를사용한 것은 건축의 마루 바탕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지붕 바탕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내벽 바탕 등에 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적용한다</a:t>
            </a:r>
            <a:r>
              <a:rPr lang="en-US" altLang="ko-KR" sz="1800" dirty="0" smtClean="0">
                <a:latin typeface="HY동녘M" pitchFamily="18" charset="-127"/>
                <a:ea typeface="HY동녘M" pitchFamily="18" charset="-127"/>
              </a:rPr>
              <a:t>.</a:t>
            </a:r>
            <a:r>
              <a:rPr lang="ko-KR" altLang="en-US" sz="1800" dirty="0" smtClean="0">
                <a:latin typeface="HY동녘M" pitchFamily="18" charset="-127"/>
                <a:ea typeface="HY동녘M" pitchFamily="18" charset="-127"/>
              </a:rPr>
              <a:t> </a:t>
            </a:r>
            <a:endParaRPr lang="ko-KR" altLang="en-US" sz="1800" dirty="0" smtClean="0">
              <a:latin typeface="HY동녘M" pitchFamily="18" charset="-127"/>
              <a:ea typeface="HY동녘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트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</TotalTime>
  <Words>2149</Words>
  <Application>Microsoft Office PowerPoint</Application>
  <PresentationFormat>화면 슬라이드 쇼(4:3)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중앙</vt:lpstr>
      <vt:lpstr>21세기 목재</vt:lpstr>
      <vt:lpstr>개요</vt:lpstr>
      <vt:lpstr>목재의 정의</vt:lpstr>
      <vt:lpstr>구조용 집성재</vt:lpstr>
      <vt:lpstr>구조용 집성재</vt:lpstr>
      <vt:lpstr>구조용 집성재 설계상의 특징</vt:lpstr>
      <vt:lpstr>구조용 집성재 성능상의 특징</vt:lpstr>
      <vt:lpstr>파티클 보드</vt:lpstr>
      <vt:lpstr>파티클 보드</vt:lpstr>
      <vt:lpstr>목재의 가공</vt:lpstr>
      <vt:lpstr>목재의 방화성</vt:lpstr>
      <vt:lpstr>목조주택으로서의 기능 </vt:lpstr>
      <vt:lpstr>목조주택으로서의 기능 </vt:lpstr>
      <vt:lpstr>목조주택</vt:lpstr>
      <vt:lpstr>목재의 전자파차단으로서의 이용 </vt:lpstr>
      <vt:lpstr>목재의 전자파차단으로서의 이용 </vt:lpstr>
      <vt:lpstr>목재의 전자파차단으로서의 이용 </vt:lpstr>
      <vt:lpstr>목재의 전자파차단으로서의 이용 </vt:lpstr>
      <vt:lpstr>목재의 전자파차단으로서의 이용 </vt:lpstr>
      <vt:lpstr>결론</vt:lpstr>
      <vt:lpstr>슬라이드 21</vt:lpstr>
    </vt:vector>
  </TitlesOfParts>
  <Company>VITAMIN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21세기 목재</dc:title>
  <dc:creator>VITAMIN</dc:creator>
  <cp:lastModifiedBy>VITAMIN</cp:lastModifiedBy>
  <cp:revision>8</cp:revision>
  <dcterms:created xsi:type="dcterms:W3CDTF">2011-05-28T05:46:39Z</dcterms:created>
  <dcterms:modified xsi:type="dcterms:W3CDTF">2011-05-28T07:03:32Z</dcterms:modified>
</cp:coreProperties>
</file>