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3" r:id="rId3"/>
    <p:sldId id="257" r:id="rId4"/>
    <p:sldId id="259" r:id="rId5"/>
    <p:sldId id="271" r:id="rId6"/>
    <p:sldId id="272" r:id="rId7"/>
    <p:sldId id="258" r:id="rId8"/>
    <p:sldId id="260" r:id="rId9"/>
    <p:sldId id="261" r:id="rId10"/>
    <p:sldId id="262" r:id="rId11"/>
    <p:sldId id="263" r:id="rId12"/>
    <p:sldId id="264" r:id="rId13"/>
    <p:sldId id="267" r:id="rId14"/>
    <p:sldId id="265" r:id="rId15"/>
    <p:sldId id="266" r:id="rId16"/>
    <p:sldId id="268" r:id="rId17"/>
    <p:sldId id="275" r:id="rId18"/>
    <p:sldId id="276" r:id="rId19"/>
    <p:sldId id="270" r:id="rId20"/>
    <p:sldId id="274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46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011318897637885E-2"/>
          <c:y val="0.15550762795275588"/>
          <c:w val="0.59832529527559175"/>
          <c:h val="0.704859744094489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재활용률</c:v>
                </c:pt>
              </c:strCache>
            </c:strRef>
          </c:tx>
          <c:dLbls>
            <c:dLbl>
              <c:idx val="0"/>
              <c:layout>
                <c:manualLayout>
                  <c:x val="-0.19946300853018406"/>
                  <c:y val="-8.9972933070866248E-2"/>
                </c:manualLayout>
              </c:layout>
              <c:showVal val="1"/>
            </c:dLbl>
            <c:dLbl>
              <c:idx val="1"/>
              <c:layout>
                <c:manualLayout>
                  <c:x val="6.9309793307086781E-2"/>
                  <c:y val="-6.6941437007874034E-3"/>
                </c:manualLayout>
              </c:layout>
              <c:showVal val="1"/>
            </c:dLbl>
            <c:dLbl>
              <c:idx val="3"/>
              <c:layout>
                <c:manualLayout>
                  <c:x val="8.4967929790026528E-2"/>
                  <c:y val="-1.184867125984255E-2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ko-KR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폐목재</c:v>
                </c:pt>
                <c:pt idx="1">
                  <c:v>생활 폐기물</c:v>
                </c:pt>
                <c:pt idx="2">
                  <c:v>건설폐기물</c:v>
                </c:pt>
                <c:pt idx="3">
                  <c:v>매립 처분량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0.43000000000000005</c:v>
                </c:pt>
                <c:pt idx="1">
                  <c:v>0.12000000000000001</c:v>
                </c:pt>
                <c:pt idx="2">
                  <c:v>4.0000000000000008E-2</c:v>
                </c:pt>
                <c:pt idx="3">
                  <c:v>0.24000000000000002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 baseline="0">
              <a:solidFill>
                <a:schemeClr val="tx1"/>
              </a:solidFill>
            </a:defRPr>
          </a:pPr>
          <a:endParaRPr lang="ko-KR"/>
        </a:p>
      </c:txPr>
    </c:legend>
    <c:plotVisOnly val="1"/>
  </c:chart>
  <c:txPr>
    <a:bodyPr/>
    <a:lstStyle/>
    <a:p>
      <a:pPr>
        <a:defRPr sz="1800">
          <a:solidFill>
            <a:schemeClr val="bg1"/>
          </a:solidFill>
        </a:defRPr>
      </a:pPr>
      <a:endParaRPr lang="ko-K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4E1DC-7035-4283-A76C-AD5285F3DF56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A9C6FFE-9F95-4C7A-9B16-C13B1CD667EE}">
      <dgm:prSet phldrT="[텍스트]"/>
      <dgm:spPr/>
      <dgm:t>
        <a:bodyPr/>
        <a:lstStyle/>
        <a:p>
          <a:pPr latinLnBrk="1"/>
          <a:r>
            <a:rPr lang="ko-KR" altLang="en-US" dirty="0" smtClean="0"/>
            <a:t>폐지</a:t>
          </a:r>
          <a:endParaRPr lang="ko-KR" altLang="en-US" dirty="0"/>
        </a:p>
      </dgm:t>
    </dgm:pt>
    <dgm:pt modelId="{F7109CCB-08ED-4D7E-9B6D-DB22D55A8EBF}" type="parTrans" cxnId="{EDC6F560-21FB-4808-AE85-FF8C936282A9}">
      <dgm:prSet/>
      <dgm:spPr/>
      <dgm:t>
        <a:bodyPr/>
        <a:lstStyle/>
        <a:p>
          <a:pPr latinLnBrk="1"/>
          <a:endParaRPr lang="ko-KR" altLang="en-US"/>
        </a:p>
      </dgm:t>
    </dgm:pt>
    <dgm:pt modelId="{D95074DF-6993-478D-B3EF-F07114E7C930}" type="sibTrans" cxnId="{EDC6F560-21FB-4808-AE85-FF8C936282A9}">
      <dgm:prSet/>
      <dgm:spPr/>
      <dgm:t>
        <a:bodyPr/>
        <a:lstStyle/>
        <a:p>
          <a:pPr latinLnBrk="1"/>
          <a:endParaRPr lang="ko-KR" altLang="en-US"/>
        </a:p>
      </dgm:t>
    </dgm:pt>
    <dgm:pt modelId="{8228794F-45D4-4927-8B8E-1A4CC6969BA7}">
      <dgm:prSet phldrT="[텍스트]"/>
      <dgm:spPr/>
      <dgm:t>
        <a:bodyPr/>
        <a:lstStyle/>
        <a:p>
          <a:pPr latinLnBrk="1"/>
          <a:r>
            <a:rPr lang="ko-KR" altLang="en-US" dirty="0" smtClean="0"/>
            <a:t>헌 신문</a:t>
          </a:r>
          <a:r>
            <a:rPr lang="en-US" altLang="ko-KR" dirty="0" smtClean="0"/>
            <a:t>, </a:t>
          </a:r>
          <a:r>
            <a:rPr lang="ko-KR" altLang="en-US" dirty="0" smtClean="0"/>
            <a:t>잡지</a:t>
          </a:r>
          <a:r>
            <a:rPr lang="en-US" altLang="ko-KR" dirty="0" smtClean="0"/>
            <a:t>, </a:t>
          </a:r>
          <a:r>
            <a:rPr lang="ko-KR" altLang="en-US" dirty="0" smtClean="0"/>
            <a:t>기타 폐지를 물과 약품에 섞어 작은 섬유입자로 묶어 줍니다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3C6F9498-3938-4BFC-96E9-998AB9628591}" type="parTrans" cxnId="{B6BD2F13-90D3-4FA6-8DB0-7769C0513715}">
      <dgm:prSet/>
      <dgm:spPr/>
      <dgm:t>
        <a:bodyPr/>
        <a:lstStyle/>
        <a:p>
          <a:pPr latinLnBrk="1"/>
          <a:endParaRPr lang="ko-KR" altLang="en-US"/>
        </a:p>
      </dgm:t>
    </dgm:pt>
    <dgm:pt modelId="{5E355124-A369-4388-AC63-1566221868BF}" type="sibTrans" cxnId="{B6BD2F13-90D3-4FA6-8DB0-7769C0513715}">
      <dgm:prSet/>
      <dgm:spPr/>
      <dgm:t>
        <a:bodyPr/>
        <a:lstStyle/>
        <a:p>
          <a:pPr latinLnBrk="1"/>
          <a:endParaRPr lang="ko-KR" altLang="en-US"/>
        </a:p>
      </dgm:t>
    </dgm:pt>
    <dgm:pt modelId="{F9C45B19-C224-4702-B4E3-9405E4B7019A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탈묵기에서</a:t>
          </a:r>
          <a:r>
            <a:rPr lang="ko-KR" altLang="en-US" dirty="0" smtClean="0"/>
            <a:t> 종이원료 속의 잉크입자들을 제거합니다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DE61C425-7AC5-4ADE-AE03-1843EAD2B810}" type="parTrans" cxnId="{70CF6B58-7A39-4CB1-AC21-557999A47326}">
      <dgm:prSet/>
      <dgm:spPr/>
      <dgm:t>
        <a:bodyPr/>
        <a:lstStyle/>
        <a:p>
          <a:pPr latinLnBrk="1"/>
          <a:endParaRPr lang="ko-KR" altLang="en-US"/>
        </a:p>
      </dgm:t>
    </dgm:pt>
    <dgm:pt modelId="{156CF2EF-B004-44F7-AD45-1A95E3B2A4E8}" type="sibTrans" cxnId="{70CF6B58-7A39-4CB1-AC21-557999A47326}">
      <dgm:prSet/>
      <dgm:spPr/>
      <dgm:t>
        <a:bodyPr/>
        <a:lstStyle/>
        <a:p>
          <a:pPr latinLnBrk="1"/>
          <a:endParaRPr lang="ko-KR" altLang="en-US"/>
        </a:p>
      </dgm:t>
    </dgm:pt>
    <dgm:pt modelId="{54C98055-9F13-4A76-977C-6C63BF8DC11E}">
      <dgm:prSet phldrT="[텍스트]"/>
      <dgm:spPr/>
      <dgm:t>
        <a:bodyPr/>
        <a:lstStyle/>
        <a:p>
          <a:pPr latinLnBrk="1"/>
          <a:r>
            <a:rPr lang="ko-KR" altLang="en-US" dirty="0" smtClean="0"/>
            <a:t>원료의 약품을 일정한 비율로 배합하면 종이원료가 완성됩니다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E9ECF533-1DBE-4E34-9114-D010F42C0BB7}" type="parTrans" cxnId="{01779141-2E07-4702-8BDF-DF4CA5D21AD6}">
      <dgm:prSet/>
      <dgm:spPr/>
      <dgm:t>
        <a:bodyPr/>
        <a:lstStyle/>
        <a:p>
          <a:pPr latinLnBrk="1"/>
          <a:endParaRPr lang="ko-KR" altLang="en-US"/>
        </a:p>
      </dgm:t>
    </dgm:pt>
    <dgm:pt modelId="{D5243BC0-25A8-4701-B47D-044B98FC404B}" type="sibTrans" cxnId="{01779141-2E07-4702-8BDF-DF4CA5D21AD6}">
      <dgm:prSet/>
      <dgm:spPr/>
      <dgm:t>
        <a:bodyPr/>
        <a:lstStyle/>
        <a:p>
          <a:pPr latinLnBrk="1"/>
          <a:endParaRPr lang="ko-KR" altLang="en-US"/>
        </a:p>
      </dgm:t>
    </dgm:pt>
    <dgm:pt modelId="{4301B355-1FAD-47A9-8A05-E780C6788D8C}">
      <dgm:prSet phldrT="[텍스트]"/>
      <dgm:spPr/>
      <dgm:t>
        <a:bodyPr/>
        <a:lstStyle/>
        <a:p>
          <a:pPr latinLnBrk="1"/>
          <a:r>
            <a:rPr lang="ko-KR" altLang="en-US" dirty="0" smtClean="0"/>
            <a:t>종이를 뜨는 </a:t>
          </a:r>
          <a:r>
            <a:rPr lang="ko-KR" altLang="en-US" dirty="0" err="1" smtClean="0"/>
            <a:t>초지과정</a:t>
          </a:r>
          <a:r>
            <a:rPr lang="ko-KR" altLang="en-US" dirty="0" smtClean="0"/>
            <a:t> 및 탈수</a:t>
          </a:r>
          <a:r>
            <a:rPr lang="en-US" altLang="ko-KR" dirty="0" smtClean="0"/>
            <a:t>, </a:t>
          </a:r>
          <a:r>
            <a:rPr lang="ko-KR" altLang="en-US" dirty="0" smtClean="0"/>
            <a:t>압착 건조시킨 후 광택과정을 거쳐 종이가 만들어집니다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A045EB75-FB30-40D2-AD07-B1941D606B81}" type="parTrans" cxnId="{E4EE370C-0972-4BEB-9914-83DB5FD8D335}">
      <dgm:prSet/>
      <dgm:spPr/>
      <dgm:t>
        <a:bodyPr/>
        <a:lstStyle/>
        <a:p>
          <a:pPr latinLnBrk="1"/>
          <a:endParaRPr lang="ko-KR" altLang="en-US"/>
        </a:p>
      </dgm:t>
    </dgm:pt>
    <dgm:pt modelId="{CAE625FD-4B76-4B33-820F-875F52931C80}" type="sibTrans" cxnId="{E4EE370C-0972-4BEB-9914-83DB5FD8D335}">
      <dgm:prSet/>
      <dgm:spPr/>
      <dgm:t>
        <a:bodyPr/>
        <a:lstStyle/>
        <a:p>
          <a:pPr latinLnBrk="1"/>
          <a:endParaRPr lang="ko-KR" altLang="en-US"/>
        </a:p>
      </dgm:t>
    </dgm:pt>
    <dgm:pt modelId="{FBA72272-91BC-49CF-9906-383F93CB3B7B}" type="pres">
      <dgm:prSet presAssocID="{6B74E1DC-7035-4283-A76C-AD5285F3DF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68552E-9662-4A6A-8F6A-62ACD45BE65A}" type="pres">
      <dgm:prSet presAssocID="{EA9C6FFE-9F95-4C7A-9B16-C13B1CD667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370EEB-F8E7-4C06-80EE-199C1609F8D9}" type="pres">
      <dgm:prSet presAssocID="{D95074DF-6993-478D-B3EF-F07114E7C930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32C6E67-AB86-42D2-9EE2-5C377F5E71F8}" type="pres">
      <dgm:prSet presAssocID="{D95074DF-6993-478D-B3EF-F07114E7C930}" presName="connectorText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7F0F6D5F-6C60-4987-9BEC-24A8A4E46A7A}" type="pres">
      <dgm:prSet presAssocID="{8228794F-45D4-4927-8B8E-1A4CC6969B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5A899B-260F-4994-B424-B65F0682EBB5}" type="pres">
      <dgm:prSet presAssocID="{5E355124-A369-4388-AC63-1566221868BF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293348F7-CD53-41FF-B178-32A5D90D33A5}" type="pres">
      <dgm:prSet presAssocID="{5E355124-A369-4388-AC63-1566221868BF}" presName="connectorText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C493F039-E951-4534-8CEA-46016C8EFC6D}" type="pres">
      <dgm:prSet presAssocID="{F9C45B19-C224-4702-B4E3-9405E4B701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E3EDA8-791A-498C-922C-F5C32E755023}" type="pres">
      <dgm:prSet presAssocID="{156CF2EF-B004-44F7-AD45-1A95E3B2A4E8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01CAB5D4-8E74-4BC0-BD90-449F9BBD100A}" type="pres">
      <dgm:prSet presAssocID="{156CF2EF-B004-44F7-AD45-1A95E3B2A4E8}" presName="connectorText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B102C0D0-0D40-4A4D-94E6-C617ECBC2707}" type="pres">
      <dgm:prSet presAssocID="{54C98055-9F13-4A76-977C-6C63BF8DC1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4DFC3B-5F7B-41AD-9554-69C6EE820DF1}" type="pres">
      <dgm:prSet presAssocID="{D5243BC0-25A8-4701-B47D-044B98FC404B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459CFB4C-48F2-442C-93C8-5D16ADF5AEBE}" type="pres">
      <dgm:prSet presAssocID="{D5243BC0-25A8-4701-B47D-044B98FC404B}" presName="connectorText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F637AF09-BA0B-4437-AB1B-A6F03C79C92E}" type="pres">
      <dgm:prSet presAssocID="{4301B355-1FAD-47A9-8A05-E780C6788D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0D9E0E9-438A-4A76-ACEC-D7650348AED4}" type="presOf" srcId="{D95074DF-6993-478D-B3EF-F07114E7C930}" destId="{E8370EEB-F8E7-4C06-80EE-199C1609F8D9}" srcOrd="0" destOrd="0" presId="urn:microsoft.com/office/officeart/2005/8/layout/process5"/>
    <dgm:cxn modelId="{2AF8492B-BCA1-4593-9D9F-2971005B56D9}" type="presOf" srcId="{54C98055-9F13-4A76-977C-6C63BF8DC11E}" destId="{B102C0D0-0D40-4A4D-94E6-C617ECBC2707}" srcOrd="0" destOrd="0" presId="urn:microsoft.com/office/officeart/2005/8/layout/process5"/>
    <dgm:cxn modelId="{E4EE370C-0972-4BEB-9914-83DB5FD8D335}" srcId="{6B74E1DC-7035-4283-A76C-AD5285F3DF56}" destId="{4301B355-1FAD-47A9-8A05-E780C6788D8C}" srcOrd="4" destOrd="0" parTransId="{A045EB75-FB30-40D2-AD07-B1941D606B81}" sibTransId="{CAE625FD-4B76-4B33-820F-875F52931C80}"/>
    <dgm:cxn modelId="{979FD3CF-8CC1-4C7A-B988-3D8F071B7B86}" type="presOf" srcId="{8228794F-45D4-4927-8B8E-1A4CC6969BA7}" destId="{7F0F6D5F-6C60-4987-9BEC-24A8A4E46A7A}" srcOrd="0" destOrd="0" presId="urn:microsoft.com/office/officeart/2005/8/layout/process5"/>
    <dgm:cxn modelId="{87191633-170E-4E38-963C-5A8AF2363066}" type="presOf" srcId="{D95074DF-6993-478D-B3EF-F07114E7C930}" destId="{232C6E67-AB86-42D2-9EE2-5C377F5E71F8}" srcOrd="1" destOrd="0" presId="urn:microsoft.com/office/officeart/2005/8/layout/process5"/>
    <dgm:cxn modelId="{087AAE5C-8990-4AEE-96B7-159F4CB78F8D}" type="presOf" srcId="{F9C45B19-C224-4702-B4E3-9405E4B7019A}" destId="{C493F039-E951-4534-8CEA-46016C8EFC6D}" srcOrd="0" destOrd="0" presId="urn:microsoft.com/office/officeart/2005/8/layout/process5"/>
    <dgm:cxn modelId="{6A2AFEE8-1E44-46FF-86D9-C4F924CF98ED}" type="presOf" srcId="{4301B355-1FAD-47A9-8A05-E780C6788D8C}" destId="{F637AF09-BA0B-4437-AB1B-A6F03C79C92E}" srcOrd="0" destOrd="0" presId="urn:microsoft.com/office/officeart/2005/8/layout/process5"/>
    <dgm:cxn modelId="{06131FD5-5A49-44E4-95A9-D62556FAD9DD}" type="presOf" srcId="{6B74E1DC-7035-4283-A76C-AD5285F3DF56}" destId="{FBA72272-91BC-49CF-9906-383F93CB3B7B}" srcOrd="0" destOrd="0" presId="urn:microsoft.com/office/officeart/2005/8/layout/process5"/>
    <dgm:cxn modelId="{59D75FFC-E1F2-4BFA-91F0-B32AB4055DD3}" type="presOf" srcId="{5E355124-A369-4388-AC63-1566221868BF}" destId="{045A899B-260F-4994-B424-B65F0682EBB5}" srcOrd="0" destOrd="0" presId="urn:microsoft.com/office/officeart/2005/8/layout/process5"/>
    <dgm:cxn modelId="{EDC6F560-21FB-4808-AE85-FF8C936282A9}" srcId="{6B74E1DC-7035-4283-A76C-AD5285F3DF56}" destId="{EA9C6FFE-9F95-4C7A-9B16-C13B1CD667EE}" srcOrd="0" destOrd="0" parTransId="{F7109CCB-08ED-4D7E-9B6D-DB22D55A8EBF}" sibTransId="{D95074DF-6993-478D-B3EF-F07114E7C930}"/>
    <dgm:cxn modelId="{EC24FE1C-1DE4-4B7C-965B-1179EE3AF431}" type="presOf" srcId="{D5243BC0-25A8-4701-B47D-044B98FC404B}" destId="{459CFB4C-48F2-442C-93C8-5D16ADF5AEBE}" srcOrd="1" destOrd="0" presId="urn:microsoft.com/office/officeart/2005/8/layout/process5"/>
    <dgm:cxn modelId="{01779141-2E07-4702-8BDF-DF4CA5D21AD6}" srcId="{6B74E1DC-7035-4283-A76C-AD5285F3DF56}" destId="{54C98055-9F13-4A76-977C-6C63BF8DC11E}" srcOrd="3" destOrd="0" parTransId="{E9ECF533-1DBE-4E34-9114-D010F42C0BB7}" sibTransId="{D5243BC0-25A8-4701-B47D-044B98FC404B}"/>
    <dgm:cxn modelId="{B28CDA92-D061-4D7C-B4C9-EDF09F941956}" type="presOf" srcId="{5E355124-A369-4388-AC63-1566221868BF}" destId="{293348F7-CD53-41FF-B178-32A5D90D33A5}" srcOrd="1" destOrd="0" presId="urn:microsoft.com/office/officeart/2005/8/layout/process5"/>
    <dgm:cxn modelId="{0E1F1BFC-CEF0-4A48-A85E-A51307F1A3C2}" type="presOf" srcId="{D5243BC0-25A8-4701-B47D-044B98FC404B}" destId="{3F4DFC3B-5F7B-41AD-9554-69C6EE820DF1}" srcOrd="0" destOrd="0" presId="urn:microsoft.com/office/officeart/2005/8/layout/process5"/>
    <dgm:cxn modelId="{70CF6B58-7A39-4CB1-AC21-557999A47326}" srcId="{6B74E1DC-7035-4283-A76C-AD5285F3DF56}" destId="{F9C45B19-C224-4702-B4E3-9405E4B7019A}" srcOrd="2" destOrd="0" parTransId="{DE61C425-7AC5-4ADE-AE03-1843EAD2B810}" sibTransId="{156CF2EF-B004-44F7-AD45-1A95E3B2A4E8}"/>
    <dgm:cxn modelId="{86277D27-8455-41AA-A815-109D0A5E1B98}" type="presOf" srcId="{156CF2EF-B004-44F7-AD45-1A95E3B2A4E8}" destId="{7EE3EDA8-791A-498C-922C-F5C32E755023}" srcOrd="0" destOrd="0" presId="urn:microsoft.com/office/officeart/2005/8/layout/process5"/>
    <dgm:cxn modelId="{7B7994E9-AC78-4C97-98A0-BD34CA081C16}" type="presOf" srcId="{EA9C6FFE-9F95-4C7A-9B16-C13B1CD667EE}" destId="{5568552E-9662-4A6A-8F6A-62ACD45BE65A}" srcOrd="0" destOrd="0" presId="urn:microsoft.com/office/officeart/2005/8/layout/process5"/>
    <dgm:cxn modelId="{2FE2CFC8-D0D1-4609-AE51-D74BF6E074DF}" type="presOf" srcId="{156CF2EF-B004-44F7-AD45-1A95E3B2A4E8}" destId="{01CAB5D4-8E74-4BC0-BD90-449F9BBD100A}" srcOrd="1" destOrd="0" presId="urn:microsoft.com/office/officeart/2005/8/layout/process5"/>
    <dgm:cxn modelId="{B6BD2F13-90D3-4FA6-8DB0-7769C0513715}" srcId="{6B74E1DC-7035-4283-A76C-AD5285F3DF56}" destId="{8228794F-45D4-4927-8B8E-1A4CC6969BA7}" srcOrd="1" destOrd="0" parTransId="{3C6F9498-3938-4BFC-96E9-998AB9628591}" sibTransId="{5E355124-A369-4388-AC63-1566221868BF}"/>
    <dgm:cxn modelId="{7CB658D3-EF51-4D79-B723-95B464B5FB23}" type="presParOf" srcId="{FBA72272-91BC-49CF-9906-383F93CB3B7B}" destId="{5568552E-9662-4A6A-8F6A-62ACD45BE65A}" srcOrd="0" destOrd="0" presId="urn:microsoft.com/office/officeart/2005/8/layout/process5"/>
    <dgm:cxn modelId="{DA3831CD-322F-4272-A490-ADCC9FE0652B}" type="presParOf" srcId="{FBA72272-91BC-49CF-9906-383F93CB3B7B}" destId="{E8370EEB-F8E7-4C06-80EE-199C1609F8D9}" srcOrd="1" destOrd="0" presId="urn:microsoft.com/office/officeart/2005/8/layout/process5"/>
    <dgm:cxn modelId="{0F0F2C16-FF62-4CF2-9162-4B52891E1883}" type="presParOf" srcId="{E8370EEB-F8E7-4C06-80EE-199C1609F8D9}" destId="{232C6E67-AB86-42D2-9EE2-5C377F5E71F8}" srcOrd="0" destOrd="0" presId="urn:microsoft.com/office/officeart/2005/8/layout/process5"/>
    <dgm:cxn modelId="{B4A61986-D126-4C2E-860A-9D5726BF22D4}" type="presParOf" srcId="{FBA72272-91BC-49CF-9906-383F93CB3B7B}" destId="{7F0F6D5F-6C60-4987-9BEC-24A8A4E46A7A}" srcOrd="2" destOrd="0" presId="urn:microsoft.com/office/officeart/2005/8/layout/process5"/>
    <dgm:cxn modelId="{2DEDA88B-D05E-44B1-AB02-365090DC7BAE}" type="presParOf" srcId="{FBA72272-91BC-49CF-9906-383F93CB3B7B}" destId="{045A899B-260F-4994-B424-B65F0682EBB5}" srcOrd="3" destOrd="0" presId="urn:microsoft.com/office/officeart/2005/8/layout/process5"/>
    <dgm:cxn modelId="{FAB0608E-8D71-41B8-A8F0-750EA07025FE}" type="presParOf" srcId="{045A899B-260F-4994-B424-B65F0682EBB5}" destId="{293348F7-CD53-41FF-B178-32A5D90D33A5}" srcOrd="0" destOrd="0" presId="urn:microsoft.com/office/officeart/2005/8/layout/process5"/>
    <dgm:cxn modelId="{C262D05F-ECDA-4459-BBB0-35E50F97B564}" type="presParOf" srcId="{FBA72272-91BC-49CF-9906-383F93CB3B7B}" destId="{C493F039-E951-4534-8CEA-46016C8EFC6D}" srcOrd="4" destOrd="0" presId="urn:microsoft.com/office/officeart/2005/8/layout/process5"/>
    <dgm:cxn modelId="{1F6FCC07-ADAE-4A08-84FD-9B82FEE802C8}" type="presParOf" srcId="{FBA72272-91BC-49CF-9906-383F93CB3B7B}" destId="{7EE3EDA8-791A-498C-922C-F5C32E755023}" srcOrd="5" destOrd="0" presId="urn:microsoft.com/office/officeart/2005/8/layout/process5"/>
    <dgm:cxn modelId="{790FFA8B-4DDD-4BB0-83F7-B0B36369A368}" type="presParOf" srcId="{7EE3EDA8-791A-498C-922C-F5C32E755023}" destId="{01CAB5D4-8E74-4BC0-BD90-449F9BBD100A}" srcOrd="0" destOrd="0" presId="urn:microsoft.com/office/officeart/2005/8/layout/process5"/>
    <dgm:cxn modelId="{8A6634AE-155F-450D-9D07-7F4AB189DF21}" type="presParOf" srcId="{FBA72272-91BC-49CF-9906-383F93CB3B7B}" destId="{B102C0D0-0D40-4A4D-94E6-C617ECBC2707}" srcOrd="6" destOrd="0" presId="urn:microsoft.com/office/officeart/2005/8/layout/process5"/>
    <dgm:cxn modelId="{D09FD2A9-0119-4F3B-A8E9-5DC59B3133D9}" type="presParOf" srcId="{FBA72272-91BC-49CF-9906-383F93CB3B7B}" destId="{3F4DFC3B-5F7B-41AD-9554-69C6EE820DF1}" srcOrd="7" destOrd="0" presId="urn:microsoft.com/office/officeart/2005/8/layout/process5"/>
    <dgm:cxn modelId="{5EB577A3-3198-48A2-86FB-A1C3D99114AF}" type="presParOf" srcId="{3F4DFC3B-5F7B-41AD-9554-69C6EE820DF1}" destId="{459CFB4C-48F2-442C-93C8-5D16ADF5AEBE}" srcOrd="0" destOrd="0" presId="urn:microsoft.com/office/officeart/2005/8/layout/process5"/>
    <dgm:cxn modelId="{8929767B-2BC0-4D33-AF0B-F359B8DDEB0A}" type="presParOf" srcId="{FBA72272-91BC-49CF-9906-383F93CB3B7B}" destId="{F637AF09-BA0B-4437-AB1B-A6F03C79C92E}" srcOrd="8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한쪽 모서리는 잘리고 다른 쪽 모서리는 둥근 사각형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각 삼각형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10" name="자유형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자유형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A18394-D8F6-4CC8-A24A-DD8B2B264F65}" type="datetimeFigureOut">
              <a:rPr lang="ko-KR" altLang="en-US" smtClean="0"/>
              <a:pPr/>
              <a:t>2011-05-31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4AA463-33E4-4EB7-9D73-94DC16E3AB5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자유형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지구환경보존과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목재이용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557986" cy="1752600"/>
          </a:xfrm>
        </p:spPr>
        <p:txBody>
          <a:bodyPr>
            <a:normAutofit/>
          </a:bodyPr>
          <a:lstStyle/>
          <a:p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불</a:t>
            </a:r>
            <a:r>
              <a:rPr lang="en-US" altLang="ko-KR" dirty="0" smtClean="0">
                <a:latin typeface="+mj-ea"/>
                <a:ea typeface="+mj-ea"/>
              </a:rPr>
              <a:t>4</a:t>
            </a:r>
            <a:r>
              <a:rPr lang="ko-KR" altLang="en-US" dirty="0" smtClean="0">
                <a:latin typeface="+mj-ea"/>
                <a:ea typeface="+mj-ea"/>
              </a:rPr>
              <a:t>조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김재훈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백광열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홍성경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김경진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  <a:r>
              <a:rPr lang="ko-KR" altLang="en-US" dirty="0" smtClean="0">
                <a:latin typeface="+mj-ea"/>
                <a:ea typeface="+mj-ea"/>
              </a:rPr>
              <a:t> 김영준</a:t>
            </a:r>
            <a:endParaRPr lang="ko-KR" altLang="en-US" dirty="0"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00232" y="4500570"/>
            <a:ext cx="54864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 smtClean="0"/>
              <a:t>핀란드의 년간 </a:t>
            </a:r>
            <a:r>
              <a:rPr lang="ko-KR" altLang="en-US" dirty="0" err="1" smtClean="0"/>
              <a:t>성장량과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벌채량의</a:t>
            </a:r>
            <a:r>
              <a:rPr lang="ko-KR" altLang="en-US" dirty="0" smtClean="0"/>
              <a:t> 조화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half" idx="2"/>
          </p:nvPr>
        </p:nvSpPr>
        <p:spPr>
          <a:xfrm>
            <a:off x="928662" y="4929198"/>
            <a:ext cx="7358114" cy="1571636"/>
          </a:xfrm>
          <a:gradFill>
            <a:gsLst>
              <a:gs pos="100000">
                <a:srgbClr val="FFFFFF">
                  <a:alpha val="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ko-KR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핀란드의 경우 </a:t>
            </a:r>
            <a:r>
              <a:rPr lang="en-US" altLang="ko-KR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1960</a:t>
            </a:r>
            <a:r>
              <a:rPr lang="ko-KR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년대부터 임목의 생장을 예측하여 </a:t>
            </a:r>
            <a:r>
              <a:rPr lang="ko-KR" alt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벌채량을</a:t>
            </a:r>
            <a:r>
              <a:rPr lang="ko-KR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 조절하고 생산되는 목재의 양에 맞는 소비를 함으로 </a:t>
            </a:r>
            <a:r>
              <a:rPr lang="ko-KR" alt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지속가능한</a:t>
            </a:r>
            <a:r>
              <a:rPr lang="ko-KR" alt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나무M" pitchFamily="18" charset="-127"/>
                <a:ea typeface="HY나무M" pitchFamily="18" charset="-127"/>
              </a:rPr>
              <a:t> 산림환경의 유지는 물론 목재자원을 유효하게       이용하는 세계 최대의 목재생산국이 될 수 있었음</a:t>
            </a:r>
          </a:p>
          <a:p>
            <a:endParaRPr lang="ko-KR" altLang="en-US" sz="2200" dirty="0"/>
          </a:p>
        </p:txBody>
      </p:sp>
      <p:pic>
        <p:nvPicPr>
          <p:cNvPr id="5" name="그림 개체 틀 4" descr="untitled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91" b="1891"/>
          <a:stretch>
            <a:fillRect/>
          </a:stretch>
        </p:blipFill>
        <p:spPr>
          <a:xfrm>
            <a:off x="2000232" y="285728"/>
            <a:ext cx="5486400" cy="3962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목재자원의 효율적 순환이용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sz="3200" dirty="0" smtClean="0">
                <a:latin typeface="+mj-ea"/>
                <a:ea typeface="+mj-ea"/>
              </a:rPr>
              <a:t>●</a:t>
            </a:r>
            <a:r>
              <a:rPr lang="ko-KR" altLang="en-US" sz="3200" dirty="0" err="1" smtClean="0">
                <a:latin typeface="+mj-ea"/>
                <a:ea typeface="+mj-ea"/>
              </a:rPr>
              <a:t>폐목재자원</a:t>
            </a:r>
            <a:endParaRPr lang="en-US" altLang="ko-KR" sz="32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0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0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0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0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400" dirty="0" smtClean="0">
                <a:latin typeface="+mj-ea"/>
                <a:ea typeface="+mj-ea"/>
              </a:rPr>
              <a:t>   º </a:t>
            </a:r>
            <a:r>
              <a:rPr lang="ko-KR" altLang="en-US" sz="2400" dirty="0" err="1" smtClean="0">
                <a:latin typeface="+mj-ea"/>
                <a:ea typeface="+mj-ea"/>
              </a:rPr>
              <a:t>폐목재를</a:t>
            </a:r>
            <a:r>
              <a:rPr lang="ko-KR" altLang="en-US" sz="2400" dirty="0" smtClean="0">
                <a:latin typeface="+mj-ea"/>
                <a:ea typeface="+mj-ea"/>
              </a:rPr>
              <a:t> 전량 재활용한다면 </a:t>
            </a:r>
            <a:r>
              <a:rPr lang="en-US" altLang="ko-KR" sz="2400" dirty="0" smtClean="0">
                <a:latin typeface="+mj-ea"/>
                <a:ea typeface="+mj-ea"/>
              </a:rPr>
              <a:t>2</a:t>
            </a:r>
            <a:r>
              <a:rPr lang="ko-KR" altLang="en-US" sz="2400" dirty="0" err="1" smtClean="0">
                <a:latin typeface="+mj-ea"/>
                <a:ea typeface="+mj-ea"/>
              </a:rPr>
              <a:t>천억원</a:t>
            </a:r>
            <a:r>
              <a:rPr lang="ko-KR" altLang="en-US" sz="2400" dirty="0" smtClean="0">
                <a:latin typeface="+mj-ea"/>
                <a:ea typeface="+mj-ea"/>
              </a:rPr>
              <a:t> 이상의 수입대체효과를 거두면서 귀중한 자원을 아낄 수 있을 것</a:t>
            </a:r>
            <a:r>
              <a:rPr lang="en-US" altLang="ko-KR" sz="2400" dirty="0" smtClean="0">
                <a:latin typeface="+mj-ea"/>
                <a:ea typeface="+mj-ea"/>
              </a:rPr>
              <a:t>. </a:t>
            </a:r>
            <a:endParaRPr lang="ko-KR" altLang="en-US" sz="2400" dirty="0">
              <a:latin typeface="+mj-ea"/>
              <a:ea typeface="+mj-ea"/>
            </a:endParaRPr>
          </a:p>
        </p:txBody>
      </p:sp>
      <p:graphicFrame>
        <p:nvGraphicFramePr>
          <p:cNvPr id="4" name="차트 3"/>
          <p:cNvGraphicFramePr/>
          <p:nvPr/>
        </p:nvGraphicFramePr>
        <p:xfrm>
          <a:off x="1571604" y="20002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err="1" smtClean="0"/>
              <a:t>폐목재의</a:t>
            </a:r>
            <a:r>
              <a:rPr lang="ko-KR" altLang="en-US" dirty="0" smtClean="0"/>
              <a:t> 종류별 발생량 및 처리현황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71472" y="1571612"/>
          <a:ext cx="8136907" cy="4824534"/>
        </p:xfrm>
        <a:graphic>
          <a:graphicData uri="http://schemas.openxmlformats.org/drawingml/2006/table">
            <a:tbl>
              <a:tblPr/>
              <a:tblGrid>
                <a:gridCol w="1185322"/>
                <a:gridCol w="1024975"/>
                <a:gridCol w="1185322"/>
                <a:gridCol w="1185322"/>
                <a:gridCol w="1185322"/>
                <a:gridCol w="1131873"/>
                <a:gridCol w="1238771"/>
              </a:tblGrid>
              <a:tr h="46552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계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생활 </a:t>
                      </a:r>
                      <a:r>
                        <a:rPr lang="ko-KR" altLang="en-US" sz="1400" dirty="0" err="1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폐목재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사업장 폐목재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건설폐목재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1142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소계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생활폐기물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사업장생활계폐기물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발생량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6,519.1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(100%)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2,421.0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2,119.2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301.8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850.4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3,247.7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매립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1,503.5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(23.1%)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1,204.5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1,053.3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151.2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13.8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285.2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소각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2,724.5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(41.8%)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1,105.5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1,040.6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109.0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385.2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1,188.8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  <a:tr h="804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재활용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2,291.1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(35.1%)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66.0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(2.7%)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25.3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(1.2%)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40.7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(13.5%)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451.4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(13.5%)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1,173.7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(54.6%)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49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14480" y="5500702"/>
            <a:ext cx="5486400" cy="566738"/>
          </a:xfrm>
        </p:spPr>
        <p:txBody>
          <a:bodyPr/>
          <a:lstStyle/>
          <a:p>
            <a:pPr algn="ctr"/>
            <a:r>
              <a:rPr lang="ko-KR" altLang="en-US" dirty="0" err="1" smtClean="0"/>
              <a:t>폐목재의</a:t>
            </a:r>
            <a:r>
              <a:rPr lang="ko-KR" altLang="en-US" dirty="0" smtClean="0"/>
              <a:t> 종류</a:t>
            </a:r>
            <a:endParaRPr lang="ko-KR" altLang="en-US" dirty="0"/>
          </a:p>
        </p:txBody>
      </p:sp>
      <p:pic>
        <p:nvPicPr>
          <p:cNvPr id="24578" name="Picture 2" descr="http://cfile222.uf.daum.net/image/196FE31A4B385B4E81C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848872" cy="46805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목재자원의 효율적 순환이용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- 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폐목재자원을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재활용하기 위해서는 수집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분류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분쇄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정쇄를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거쳐 산업용으로 원료화하는 방안이 마련되어야 함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순환 이용의 최우선 순위에는 목질보드 산업이 있음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.</a:t>
            </a:r>
          </a:p>
          <a:p>
            <a:pPr>
              <a:buNone/>
            </a:pP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- 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목재가 동일용도에 사용할 수 있는 소재 중 생산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이용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폐기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재생이용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폐기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자연분해로 이어지는 가장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환경친화형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재료라면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폐목재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자원을 원료로 사용하는 목질보드는 목재자원의 효율적 순환이용의 선두에 서 있다고 볼 수 있음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</a:t>
            </a:r>
          </a:p>
          <a:p>
            <a:pPr>
              <a:buNone/>
            </a:pP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-  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순환 이용이 불가능한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폐목재는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바이오매스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화력용의 연료로 </a:t>
            </a:r>
            <a:r>
              <a:rPr lang="ko-KR" alt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쓸수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있고 재활용이 불가능한 것은 방재시설이 갖추어진 곳에서 소각 또는 매립 처리해야 함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.</a:t>
            </a:r>
            <a:r>
              <a:rPr lang="ko-KR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14480" y="5500702"/>
            <a:ext cx="5486400" cy="566738"/>
          </a:xfrm>
        </p:spPr>
        <p:txBody>
          <a:bodyPr/>
          <a:lstStyle/>
          <a:p>
            <a:pPr algn="ctr"/>
            <a:r>
              <a:rPr lang="ko-KR" altLang="en-US" dirty="0" smtClean="0"/>
              <a:t>목재자원의 효율적 이용</a:t>
            </a:r>
            <a:endParaRPr lang="ko-KR" altLang="en-US" dirty="0"/>
          </a:p>
        </p:txBody>
      </p:sp>
      <p:pic>
        <p:nvPicPr>
          <p:cNvPr id="1028" name="Picture 4" descr="http://cfile239.uf.daum.net/image/1246BF1E4B38587F7CF0F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632848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목재자원의 효율적 순환이용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●종이의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리사이클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  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종이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1t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을 만드는데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년생 나무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그루 정도가 필요함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종이 가공과정에서는 많은 물과 에너지가 필요하고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환경을 오염시키는 많은 유해화학물질이 배출됨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그나마 다행인 것은 전체 종이 소비량 중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분의 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정도가 한 번 쓴 종이를 재활용해 만든 재생지라는 것</a:t>
            </a: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종이를 낭비하지 않고 아껴 쓰는 방법에는 여러 가지 방법이 있음</a:t>
            </a:r>
            <a:endParaRPr lang="en-US" altLang="ko-K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＊다 쓴 종이를 재활용해 다시 재생지를 만들 수 있도록 분리</a:t>
            </a:r>
            <a:endParaRPr lang="en-US" altLang="ko-K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endParaRPr lang="ko-KR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목재자원의 효율적 순환이용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70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●재생지의 종류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소비자이전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종이공장에서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재단물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인쇄공정의 파지 등과 같이 소비자의 손길이 전혀 닿지 않는 종이류를 재활용한 것을 말함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º </a:t>
            </a: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소비자이후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신문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잡지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포장지 등과 같이 소비자가 사용한 후 내놓는 폐품을 수집해 다시 종이로 재활용한 것을 말함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5400" dirty="0" smtClean="0"/>
              <a:t>종이의 재활용 과정</a:t>
            </a:r>
            <a:endParaRPr lang="ko-KR" altLang="en-US" dirty="0"/>
          </a:p>
        </p:txBody>
      </p:sp>
      <p:graphicFrame>
        <p:nvGraphicFramePr>
          <p:cNvPr id="5" name="그림 개체 틀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8552E-9662-4A6A-8F6A-62ACD45BE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568552E-9662-4A6A-8F6A-62ACD45BE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370EEB-F8E7-4C06-80EE-199C1609F8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8370EEB-F8E7-4C06-80EE-199C1609F8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0F6D5F-6C60-4987-9BEC-24A8A4E46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F0F6D5F-6C60-4987-9BEC-24A8A4E46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5A899B-260F-4994-B424-B65F0682E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45A899B-260F-4994-B424-B65F0682E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93F039-E951-4534-8CEA-46016C8EF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93F039-E951-4534-8CEA-46016C8EF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E3EDA8-791A-498C-922C-F5C32E7550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EE3EDA8-791A-498C-922C-F5C32E7550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02C0D0-0D40-4A4D-94E6-C617ECBC2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102C0D0-0D40-4A4D-94E6-C617ECBC2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DFC3B-5F7B-41AD-9554-69C6EE820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3F4DFC3B-5F7B-41AD-9554-69C6EE820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37AF09-BA0B-4437-AB1B-A6F03C79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637AF09-BA0B-4437-AB1B-A6F03C79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3108" y="564357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/>
              <a:t>종이</a:t>
            </a:r>
            <a:r>
              <a:rPr lang="ko-KR" altLang="en-US" dirty="0"/>
              <a:t>는 </a:t>
            </a:r>
            <a:r>
              <a:rPr lang="ko-KR" altLang="en-US" dirty="0" smtClean="0"/>
              <a:t>다양한 곳에서 재활용이 </a:t>
            </a:r>
            <a:r>
              <a:rPr lang="ko-KR" altLang="en-US" dirty="0" err="1" smtClean="0"/>
              <a:t>되고있다</a:t>
            </a:r>
            <a:endParaRPr lang="ko-KR" altLang="en-US" dirty="0"/>
          </a:p>
        </p:txBody>
      </p:sp>
      <p:pic>
        <p:nvPicPr>
          <p:cNvPr id="27650" name="Picture 2" descr="http://cfs11.tistory.com/image/28/tistory/2009/12/01/12/53/4b149356468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85860"/>
            <a:ext cx="3429024" cy="4076701"/>
          </a:xfrm>
          <a:prstGeom prst="rect">
            <a:avLst/>
          </a:prstGeom>
          <a:noFill/>
        </p:spPr>
      </p:pic>
      <p:pic>
        <p:nvPicPr>
          <p:cNvPr id="27652" name="Picture 4" descr="http://cfile217.uf.daum.net/image/156CD94E4D27D29F10F2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2143108" y="4500570"/>
            <a:ext cx="5357850" cy="857256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071670" y="3643314"/>
            <a:ext cx="5357850" cy="857256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000232" y="2786058"/>
            <a:ext cx="5357850" cy="857256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000232" y="1928802"/>
            <a:ext cx="5357850" cy="857256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/>
              <a:t>◆  목   차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70916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altLang="ko-KR" sz="24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＊지구온난화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정의</a:t>
            </a:r>
            <a:endParaRPr lang="en-US" altLang="ko-KR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buNone/>
            </a:pPr>
            <a:endParaRPr lang="en-US" altLang="ko-KR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   ＊지구온난화의 피해</a:t>
            </a:r>
            <a:endParaRPr lang="en-US" altLang="ko-KR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buNone/>
            </a:pPr>
            <a:endParaRPr lang="en-US" altLang="ko-KR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        ＊지구온난화의 목재이용</a:t>
            </a:r>
            <a:endParaRPr lang="en-US" altLang="ko-KR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buNone/>
            </a:pPr>
            <a:endParaRPr lang="en-US" altLang="ko-KR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buNone/>
            </a:pP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         ＊목재의 효율적 순환이용</a:t>
            </a:r>
            <a:endParaRPr lang="en-US" altLang="ko-KR" sz="24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buNone/>
            </a:pPr>
            <a:endParaRPr lang="en-US" altLang="ko-KR" sz="24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gray">
          <a:xfrm>
            <a:off x="1857356" y="2000240"/>
            <a:ext cx="5448300" cy="762000"/>
          </a:xfrm>
          <a:prstGeom prst="rect">
            <a:avLst/>
          </a:prstGeom>
        </p:spPr>
        <p:txBody>
          <a:bodyPr wrap="none" numCol="1" fromWordArt="1">
            <a:prstTxWarp prst="textDeflate">
              <a:avLst>
                <a:gd name="adj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ko-KR" altLang="en-US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364331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나무M" pitchFamily="18" charset="-127"/>
                <a:ea typeface="HY나무M" pitchFamily="18" charset="-127"/>
              </a:rPr>
              <a:t>수고하셨습니다</a:t>
            </a:r>
            <a:endParaRPr lang="ko-KR" altLang="en-US" b="1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542926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&lt;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출처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&gt;</a:t>
            </a: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1.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이미지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-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구글검색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2.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내용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-</a:t>
            </a:r>
            <a:r>
              <a:rPr lang="ko-KR" altLang="en-US" dirty="0" err="1" smtClean="0">
                <a:latin typeface="HY나무M" pitchFamily="18" charset="-127"/>
                <a:ea typeface="HY나무M" pitchFamily="18" charset="-127"/>
              </a:rPr>
              <a:t>생활속의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 나무이야기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           (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오세창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안세희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한규성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지구온난화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dirty="0" smtClean="0">
                <a:latin typeface="+mj-ea"/>
                <a:ea typeface="+mj-ea"/>
              </a:rPr>
              <a:t>● 지구온난화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2000" dirty="0" smtClean="0">
                <a:latin typeface="+mj-ea"/>
                <a:ea typeface="+mj-ea"/>
              </a:rPr>
              <a:t>   태양광으로 인한 복사에너지가 대기 중의 수증기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이산화탄소가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이 열을 흡수해 지구대기온도가 올라가는 것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  <a:buNone/>
            </a:pPr>
            <a:r>
              <a:rPr lang="ko-KR" altLang="en-US" dirty="0" smtClean="0">
                <a:latin typeface="+mj-ea"/>
                <a:ea typeface="+mj-ea"/>
              </a:rPr>
              <a:t>● 피해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º</a:t>
            </a:r>
            <a:r>
              <a:rPr lang="ko-KR" altLang="en-US" sz="2000" dirty="0" smtClean="0">
                <a:latin typeface="+mj-ea"/>
                <a:ea typeface="+mj-ea"/>
              </a:rPr>
              <a:t>바닷물이 따뜻해져 팽창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º</a:t>
            </a:r>
            <a:r>
              <a:rPr lang="ko-KR" altLang="en-US" sz="2000" dirty="0" smtClean="0">
                <a:latin typeface="+mj-ea"/>
                <a:ea typeface="+mj-ea"/>
              </a:rPr>
              <a:t>남극 및 북극의 빙하와 고산지대의 만년설이 녹아 해수면 상승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º</a:t>
            </a:r>
            <a:r>
              <a:rPr lang="ko-KR" altLang="en-US" sz="2000" dirty="0" smtClean="0">
                <a:latin typeface="+mj-ea"/>
                <a:ea typeface="+mj-ea"/>
              </a:rPr>
              <a:t>육상 및 해양 생태계가 파괴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º</a:t>
            </a:r>
            <a:r>
              <a:rPr lang="ko-KR" altLang="en-US" sz="2000" dirty="0" smtClean="0">
                <a:latin typeface="+mj-ea"/>
                <a:ea typeface="+mj-ea"/>
              </a:rPr>
              <a:t>농작물의 수확량 감소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buNone/>
            </a:pPr>
            <a:endParaRPr lang="en-US" altLang="ko-KR" sz="2000" i="1" dirty="0" smtClean="0"/>
          </a:p>
          <a:p>
            <a:pPr>
              <a:buNone/>
            </a:pPr>
            <a:endParaRPr lang="ko-KR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8229600" cy="346914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2400" dirty="0" smtClean="0"/>
              <a:t>북극의 빙하 붕괴로 인한 북극곰의 삶의 터가 없어짐</a:t>
            </a:r>
            <a:endParaRPr lang="ko-KR" altLang="en-US" sz="2400" dirty="0"/>
          </a:p>
        </p:txBody>
      </p:sp>
      <p:pic>
        <p:nvPicPr>
          <p:cNvPr id="5" name="그림 개체 틀 4" descr="polar-bear-global-warming_yupsp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500042"/>
            <a:ext cx="3786214" cy="544534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배정환\Desktop\과제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552728" cy="3600400"/>
          </a:xfrm>
          <a:prstGeom prst="rect">
            <a:avLst/>
          </a:prstGeom>
          <a:noFill/>
        </p:spPr>
      </p:pic>
      <p:sp>
        <p:nvSpPr>
          <p:cNvPr id="6" name="텍스트 개체 틀 5"/>
          <p:cNvSpPr>
            <a:spLocks noGrp="1"/>
          </p:cNvSpPr>
          <p:nvPr>
            <p:ph idx="1"/>
          </p:nvPr>
        </p:nvSpPr>
        <p:spPr>
          <a:xfrm>
            <a:off x="2714612" y="5572140"/>
            <a:ext cx="4000528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200" dirty="0" smtClean="0">
                <a:solidFill>
                  <a:schemeClr val="accent1"/>
                </a:solidFill>
                <a:latin typeface="+mj-ea"/>
                <a:ea typeface="+mj-ea"/>
              </a:rPr>
              <a:t>  육상 및 해양 생태계가 파괴</a:t>
            </a:r>
            <a:endParaRPr lang="ko-KR" altLang="en-US" sz="2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1736" y="5929330"/>
            <a:ext cx="4462216" cy="442870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농작물의 수확량 감소로 인한 가격상승</a:t>
            </a:r>
            <a:endParaRPr lang="ko-KR" altLang="en-US" sz="2000" dirty="0"/>
          </a:p>
        </p:txBody>
      </p:sp>
      <p:pic>
        <p:nvPicPr>
          <p:cNvPr id="2050" name="Picture 2" descr="C:\Users\배정환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92088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지구온난화의 목재이용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>
                <a:latin typeface="+mj-ea"/>
                <a:ea typeface="+mj-ea"/>
              </a:rPr>
              <a:t>●목재의 탄소 </a:t>
            </a:r>
            <a:r>
              <a:rPr lang="ko-KR" altLang="en-US" dirty="0" err="1" smtClean="0">
                <a:latin typeface="+mj-ea"/>
                <a:ea typeface="+mj-ea"/>
              </a:rPr>
              <a:t>고정능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dirty="0" smtClean="0">
                <a:latin typeface="+mj-ea"/>
                <a:ea typeface="+mj-ea"/>
              </a:rPr>
              <a:t>   º </a:t>
            </a:r>
            <a:r>
              <a:rPr lang="ko-KR" altLang="en-US" sz="2000" dirty="0" smtClean="0">
                <a:latin typeface="+mj-ea"/>
                <a:ea typeface="+mj-ea"/>
              </a:rPr>
              <a:t>나무 내의 탄소성분은 공기 중의 이산화탄소를 흡수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고정함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</a:p>
          <a:p>
            <a:pPr>
              <a:buNone/>
            </a:pPr>
            <a:r>
              <a:rPr lang="ko-KR" altLang="en-US" sz="2000" dirty="0" smtClean="0">
                <a:latin typeface="+mj-ea"/>
                <a:ea typeface="+mj-ea"/>
              </a:rPr>
              <a:t>         탄수화물 </a:t>
            </a:r>
            <a:r>
              <a:rPr lang="en-US" altLang="ko-KR" sz="2000" dirty="0" smtClean="0">
                <a:latin typeface="+mj-ea"/>
                <a:ea typeface="+mj-ea"/>
              </a:rPr>
              <a:t>1kg</a:t>
            </a:r>
            <a:r>
              <a:rPr lang="ko-KR" altLang="en-US" sz="2000" dirty="0" smtClean="0">
                <a:latin typeface="+mj-ea"/>
                <a:ea typeface="+mj-ea"/>
              </a:rPr>
              <a:t>을 생산하기 위해서는 이산화탄소 약 </a:t>
            </a:r>
            <a:r>
              <a:rPr lang="en-US" altLang="ko-KR" sz="2000" dirty="0" smtClean="0">
                <a:latin typeface="+mj-ea"/>
                <a:ea typeface="+mj-ea"/>
              </a:rPr>
              <a:t>1.6kg </a:t>
            </a:r>
            <a:r>
              <a:rPr lang="ko-KR" altLang="en-US" sz="2000" dirty="0" smtClean="0">
                <a:latin typeface="+mj-ea"/>
                <a:ea typeface="+mj-ea"/>
              </a:rPr>
              <a:t>을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000" dirty="0" smtClean="0">
                <a:latin typeface="+mj-ea"/>
                <a:ea typeface="+mj-ea"/>
              </a:rPr>
              <a:t>         흡수해야 그 결과 약 </a:t>
            </a:r>
            <a:r>
              <a:rPr lang="en-US" altLang="ko-KR" sz="2000" dirty="0" smtClean="0">
                <a:latin typeface="+mj-ea"/>
                <a:ea typeface="+mj-ea"/>
              </a:rPr>
              <a:t>1.2kg</a:t>
            </a:r>
            <a:r>
              <a:rPr lang="ko-KR" altLang="en-US" sz="2000" dirty="0" smtClean="0">
                <a:latin typeface="+mj-ea"/>
                <a:ea typeface="+mj-ea"/>
              </a:rPr>
              <a:t>의 산소가 발생함</a:t>
            </a:r>
            <a:r>
              <a:rPr lang="en-US" altLang="ko-KR" sz="2000" dirty="0" smtClean="0">
                <a:latin typeface="+mj-ea"/>
                <a:ea typeface="+mj-ea"/>
              </a:rPr>
              <a:t>. </a:t>
            </a:r>
            <a:r>
              <a:rPr lang="ko-KR" altLang="en-US" sz="2000" dirty="0" smtClean="0">
                <a:latin typeface="+mj-ea"/>
                <a:ea typeface="+mj-ea"/>
              </a:rPr>
              <a:t>이런 탄소고정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      </a:t>
            </a:r>
            <a:r>
              <a:rPr lang="ko-KR" altLang="en-US" sz="2000" dirty="0" smtClean="0">
                <a:latin typeface="+mj-ea"/>
                <a:ea typeface="+mj-ea"/>
              </a:rPr>
              <a:t>능력은 나무가 생장활동이 왕성한 정도에 따라서 많은 이산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ko-KR" sz="2000" dirty="0" smtClean="0">
                <a:latin typeface="+mj-ea"/>
                <a:ea typeface="+mj-ea"/>
              </a:rPr>
              <a:t>         </a:t>
            </a:r>
            <a:r>
              <a:rPr lang="ko-KR" altLang="en-US" sz="2000" dirty="0" smtClean="0">
                <a:latin typeface="+mj-ea"/>
                <a:ea typeface="+mj-ea"/>
              </a:rPr>
              <a:t>화 탄소를 다량 흡수하게 됨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</a:p>
          <a:p>
            <a:pPr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</a:t>
            </a:r>
            <a:endParaRPr lang="ko-KR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143240" y="5715016"/>
            <a:ext cx="3257544" cy="428628"/>
          </a:xfrm>
        </p:spPr>
        <p:txBody>
          <a:bodyPr>
            <a:normAutofit/>
          </a:bodyPr>
          <a:lstStyle/>
          <a:p>
            <a:r>
              <a:rPr lang="ko-KR" altLang="en-US" sz="2200" dirty="0" smtClean="0">
                <a:solidFill>
                  <a:schemeClr val="accent1"/>
                </a:solidFill>
                <a:latin typeface="+mj-ea"/>
                <a:ea typeface="+mj-ea"/>
              </a:rPr>
              <a:t>목재의 </a:t>
            </a:r>
            <a:r>
              <a:rPr lang="ko-KR" altLang="en-US" sz="2200" dirty="0" err="1" smtClean="0">
                <a:solidFill>
                  <a:schemeClr val="accent1"/>
                </a:solidFill>
                <a:latin typeface="+mj-ea"/>
                <a:ea typeface="+mj-ea"/>
              </a:rPr>
              <a:t>탄소고정능</a:t>
            </a:r>
            <a:endParaRPr lang="ko-KR" altLang="en-US" sz="2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11" name="그림 10" descr="캡처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736"/>
            <a:ext cx="6980105" cy="37862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지구온난화의 목재이용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●지속 가능한 목재</a:t>
            </a:r>
            <a:endParaRPr lang="en-US" altLang="ko-KR" sz="2400" dirty="0" smtClean="0">
              <a:latin typeface="+mj-ea"/>
              <a:ea typeface="+mj-ea"/>
            </a:endParaRP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2000" dirty="0" smtClean="0">
                <a:latin typeface="+mj-ea"/>
                <a:ea typeface="+mj-ea"/>
              </a:rPr>
              <a:t>목재는 건축 </a:t>
            </a:r>
            <a:r>
              <a:rPr lang="ko-KR" altLang="en-US" sz="2000" dirty="0" err="1" smtClean="0">
                <a:latin typeface="+mj-ea"/>
                <a:ea typeface="+mj-ea"/>
              </a:rPr>
              <a:t>해체재</a:t>
            </a:r>
            <a:r>
              <a:rPr lang="ko-KR" altLang="en-US" sz="2000" dirty="0" smtClean="0">
                <a:latin typeface="+mj-ea"/>
                <a:ea typeface="+mj-ea"/>
              </a:rPr>
              <a:t> 및 버려진 상자용재 등의 형태로 된 한번 사용된 목재를 재사용하는 것</a:t>
            </a:r>
            <a:r>
              <a:rPr lang="en-US" altLang="ko-KR" sz="2000" dirty="0" smtClean="0">
                <a:latin typeface="+mj-ea"/>
                <a:ea typeface="+mj-ea"/>
              </a:rPr>
              <a:t>.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ko-KR" altLang="en-US" sz="2000" dirty="0" smtClean="0">
                <a:latin typeface="+mj-ea"/>
                <a:ea typeface="+mj-ea"/>
              </a:rPr>
              <a:t>목재의 경우 </a:t>
            </a:r>
            <a:r>
              <a:rPr lang="ko-KR" altLang="en-US" sz="2000" dirty="0" err="1" smtClean="0">
                <a:latin typeface="+mj-ea"/>
                <a:ea typeface="+mj-ea"/>
              </a:rPr>
              <a:t>제재품과</a:t>
            </a:r>
            <a:r>
              <a:rPr lang="ko-KR" altLang="en-US" sz="2000" dirty="0" smtClean="0">
                <a:latin typeface="+mj-ea"/>
                <a:ea typeface="+mj-ea"/>
              </a:rPr>
              <a:t> 합판을 제조할 때 발생하는 </a:t>
            </a:r>
            <a:r>
              <a:rPr lang="ko-KR" altLang="en-US" sz="2000" dirty="0" err="1" smtClean="0">
                <a:latin typeface="+mj-ea"/>
                <a:ea typeface="+mj-ea"/>
              </a:rPr>
              <a:t>쭉더기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err="1" smtClean="0">
                <a:latin typeface="+mj-ea"/>
                <a:ea typeface="+mj-ea"/>
              </a:rPr>
              <a:t>단재</a:t>
            </a:r>
            <a:r>
              <a:rPr lang="ko-KR" altLang="en-US" sz="2000" dirty="0" smtClean="0">
                <a:latin typeface="+mj-ea"/>
                <a:ea typeface="+mj-ea"/>
              </a:rPr>
              <a:t> 등을 </a:t>
            </a:r>
            <a:r>
              <a:rPr lang="ko-KR" altLang="en-US" sz="2000" dirty="0" err="1" smtClean="0">
                <a:latin typeface="+mj-ea"/>
                <a:ea typeface="+mj-ea"/>
              </a:rPr>
              <a:t>칩화시키거나</a:t>
            </a:r>
            <a:r>
              <a:rPr lang="ko-KR" altLang="en-US" sz="2000" dirty="0" smtClean="0">
                <a:latin typeface="+mj-ea"/>
                <a:ea typeface="+mj-ea"/>
              </a:rPr>
              <a:t> 연료로 사용하는 것   등이 모두 </a:t>
            </a:r>
            <a:r>
              <a:rPr lang="ko-KR" altLang="en-US" sz="2000" dirty="0" err="1" smtClean="0">
                <a:latin typeface="+mj-ea"/>
                <a:ea typeface="+mj-ea"/>
              </a:rPr>
              <a:t>폐재의</a:t>
            </a:r>
            <a:r>
              <a:rPr lang="ko-KR" altLang="en-US" sz="2000" dirty="0" smtClean="0">
                <a:latin typeface="+mj-ea"/>
                <a:ea typeface="+mj-ea"/>
              </a:rPr>
              <a:t> 유효이용이며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목재공업에서 지극히 중요한 의미가 있음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흐름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흐름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흐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</TotalTime>
  <Words>638</Words>
  <Application>Microsoft Office PowerPoint</Application>
  <PresentationFormat>화면 슬라이드 쇼(4:3)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흐름</vt:lpstr>
      <vt:lpstr>지구환경보존과  목재이용</vt:lpstr>
      <vt:lpstr>◆  목   차</vt:lpstr>
      <vt:lpstr>지구온난화</vt:lpstr>
      <vt:lpstr>북극의 빙하 붕괴로 인한 북극곰의 삶의 터가 없어짐</vt:lpstr>
      <vt:lpstr>슬라이드 5</vt:lpstr>
      <vt:lpstr>농작물의 수확량 감소로 인한 가격상승</vt:lpstr>
      <vt:lpstr>지구온난화의 목재이용</vt:lpstr>
      <vt:lpstr>슬라이드 8</vt:lpstr>
      <vt:lpstr>지구온난화의 목재이용</vt:lpstr>
      <vt:lpstr>핀란드의 년간 성장량과 벌채량의 조화</vt:lpstr>
      <vt:lpstr>목재자원의 효율적 순환이용</vt:lpstr>
      <vt:lpstr>폐목재의 종류별 발생량 및 처리현황</vt:lpstr>
      <vt:lpstr>폐목재의 종류</vt:lpstr>
      <vt:lpstr>목재자원의 효율적 순환이용 </vt:lpstr>
      <vt:lpstr>목재자원의 효율적 이용</vt:lpstr>
      <vt:lpstr>목재자원의 효율적 순환이용</vt:lpstr>
      <vt:lpstr>목재자원의 효율적 순환이용</vt:lpstr>
      <vt:lpstr>종이의 재활용 과정</vt:lpstr>
      <vt:lpstr>종이는 다양한 곳에서 재활용이 되고있다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지구환경보존과 목재이용</dc:title>
  <dc:creator>yes</dc:creator>
  <cp:lastModifiedBy>sec</cp:lastModifiedBy>
  <cp:revision>44</cp:revision>
  <dcterms:created xsi:type="dcterms:W3CDTF">2011-05-28T01:18:13Z</dcterms:created>
  <dcterms:modified xsi:type="dcterms:W3CDTF">2011-05-31T04:47:02Z</dcterms:modified>
</cp:coreProperties>
</file>