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76" r:id="rId4"/>
    <p:sldId id="258" r:id="rId5"/>
    <p:sldId id="283" r:id="rId6"/>
    <p:sldId id="284" r:id="rId7"/>
    <p:sldId id="259" r:id="rId8"/>
    <p:sldId id="285" r:id="rId9"/>
    <p:sldId id="260" r:id="rId10"/>
    <p:sldId id="277" r:id="rId11"/>
    <p:sldId id="286" r:id="rId12"/>
    <p:sldId id="287" r:id="rId13"/>
    <p:sldId id="288" r:id="rId14"/>
    <p:sldId id="289" r:id="rId15"/>
    <p:sldId id="292" r:id="rId16"/>
    <p:sldId id="290" r:id="rId17"/>
    <p:sldId id="291" r:id="rId18"/>
    <p:sldId id="293" r:id="rId19"/>
    <p:sldId id="294" r:id="rId20"/>
    <p:sldId id="295" r:id="rId21"/>
    <p:sldId id="261" r:id="rId22"/>
    <p:sldId id="262" r:id="rId23"/>
    <p:sldId id="263" r:id="rId24"/>
    <p:sldId id="297" r:id="rId25"/>
    <p:sldId id="264" r:id="rId26"/>
    <p:sldId id="296" r:id="rId27"/>
    <p:sldId id="265" r:id="rId28"/>
    <p:sldId id="278" r:id="rId29"/>
    <p:sldId id="266" r:id="rId30"/>
    <p:sldId id="267" r:id="rId31"/>
    <p:sldId id="298" r:id="rId32"/>
    <p:sldId id="268" r:id="rId33"/>
    <p:sldId id="279" r:id="rId34"/>
    <p:sldId id="273" r:id="rId35"/>
    <p:sldId id="299" r:id="rId36"/>
    <p:sldId id="280" r:id="rId37"/>
    <p:sldId id="300" r:id="rId38"/>
    <p:sldId id="301" r:id="rId39"/>
    <p:sldId id="274" r:id="rId40"/>
    <p:sldId id="281" r:id="rId41"/>
    <p:sldId id="269" r:id="rId42"/>
    <p:sldId id="270" r:id="rId43"/>
    <p:sldId id="282" r:id="rId44"/>
    <p:sldId id="275" r:id="rId4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CA3D9-2FD6-4A41-908D-1593B790F7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98B3-FD46-4C6F-A289-767FF16EB8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EA61-1E8B-499E-A52D-43B69E6819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9B4C-BBBF-4178-A9B2-4E242F8DF0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FC08-D5D9-4434-B11A-1C055AB677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C362-303A-4EEF-A84B-F746581B7F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2132-7A40-4E7B-8FDE-B8C75592CE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2728-4E68-4279-8DB0-5619C338CE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87EFC-D64F-411C-913C-5B61BAC511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E371E-80C2-4C68-BA17-8F3922E042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0648-9F68-4366-80D6-FA40AFA468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97D4-3C67-4889-A597-018972AFD5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F99D-B033-450C-BA2E-BB23191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23E1-1AF5-4DBC-9659-303B8A2602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228835-F08B-4E27-B544-5083B1B724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mtClean="0"/>
              <a:t>복합목재</a:t>
            </a:r>
            <a:endParaRPr lang="ko-KR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</a:t>
            </a:r>
            <a:endParaRPr lang="ko-KR" altLang="en-US" b="1" smtClean="0"/>
          </a:p>
        </p:txBody>
      </p:sp>
      <p:pic>
        <p:nvPicPr>
          <p:cNvPr id="12291" name="Picture 4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43195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0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141663"/>
            <a:ext cx="44640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07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68413"/>
            <a:ext cx="32654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제조공정</a:t>
            </a:r>
            <a:endParaRPr lang="ko-KR" altLang="en-US" b="1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30241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ko-KR" altLang="en-US" sz="2000" b="1" smtClean="0"/>
              <a:t>제재목의 건조 및 등급분류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제조에 따른 치수변화를 최소화 하기 위해 제재목을 적절하게 건조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접착제의 표면도포에 따른 치수변화를 최소화하기 위해 </a:t>
            </a:r>
            <a:r>
              <a:rPr lang="en-US" altLang="ko-KR" sz="1800" smtClean="0"/>
              <a:t>5%</a:t>
            </a:r>
            <a:r>
              <a:rPr lang="ko-KR" altLang="en-US" sz="1800" smtClean="0"/>
              <a:t>로 제한</a:t>
            </a:r>
          </a:p>
          <a:p>
            <a:pPr eaLnBrk="1" hangingPunct="1">
              <a:lnSpc>
                <a:spcPct val="130000"/>
              </a:lnSpc>
              <a:defRPr/>
            </a:pPr>
            <a:endParaRPr lang="ko-KR" altLang="en-US" sz="1800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ko-KR" altLang="en-US" sz="2000" b="1" smtClean="0"/>
              <a:t>긴 부재를 구성하기 위한 길이 접합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핑거 조인트</a:t>
            </a:r>
            <a:r>
              <a:rPr lang="en-US" altLang="ko-KR" sz="1800" smtClean="0"/>
              <a:t>(Finger-Joint):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1.1</a:t>
            </a:r>
            <a:r>
              <a:rPr lang="ko-KR" altLang="en-US" sz="1800" smtClean="0"/>
              <a:t>인치의 길이로 되며 강도가 좋으며 가공할 때 부재의 손실이 매우 적으며 무결점재 인장강도의 </a:t>
            </a:r>
            <a:r>
              <a:rPr lang="en-US" altLang="ko-KR" sz="1800" smtClean="0"/>
              <a:t>75%</a:t>
            </a:r>
            <a:r>
              <a:rPr lang="ko-KR" altLang="en-US" sz="1800" smtClean="0"/>
              <a:t>또는 그 이상의 강도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스카프 조인트</a:t>
            </a:r>
            <a:r>
              <a:rPr lang="en-US" altLang="ko-KR" sz="1800" smtClean="0"/>
              <a:t>(Scarf-Joint ): </a:t>
            </a:r>
            <a:r>
              <a:rPr lang="ko-KR" altLang="en-US" sz="1800" smtClean="0"/>
              <a:t>핑거조인트보다 접착강도가 세다</a:t>
            </a:r>
            <a:endParaRPr lang="ko-KR" altLang="en-US" sz="2000" smtClean="0"/>
          </a:p>
        </p:txBody>
      </p:sp>
      <p:pic>
        <p:nvPicPr>
          <p:cNvPr id="13316" name="Picture 4" descr="핑거조인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76700"/>
            <a:ext cx="23764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car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076700"/>
            <a:ext cx="3959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제조공정</a:t>
            </a:r>
            <a:endParaRPr lang="ko-KR" altLang="en-US" b="1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000" b="1" smtClean="0"/>
              <a:t>각 구성층재의 재면 접착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페놀</a:t>
            </a:r>
            <a:r>
              <a:rPr lang="en-US" altLang="ko-KR" sz="1800" smtClean="0"/>
              <a:t>-</a:t>
            </a:r>
            <a:r>
              <a:rPr lang="ko-KR" altLang="en-US" sz="1800" smtClean="0"/>
              <a:t>리솔시놀</a:t>
            </a:r>
            <a:r>
              <a:rPr lang="en-US" altLang="ko-KR" sz="1800" smtClean="0"/>
              <a:t>(phenol-resorcinol): </a:t>
            </a:r>
            <a:r>
              <a:rPr lang="ko-KR" altLang="en-US" sz="1800" smtClean="0"/>
              <a:t>성능 및 내구요건으로 충족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클램핑</a:t>
            </a:r>
            <a:r>
              <a:rPr lang="en-US" altLang="ko-KR" sz="1800" smtClean="0"/>
              <a:t>(clamping): </a:t>
            </a:r>
            <a:r>
              <a:rPr lang="ko-KR" altLang="en-US" sz="1800" smtClean="0"/>
              <a:t>기계적 또는 수압장치가 구성부재를 접촉</a:t>
            </a:r>
          </a:p>
          <a:p>
            <a:pPr eaLnBrk="1" hangingPunct="1">
              <a:defRPr/>
            </a:pPr>
            <a:endParaRPr lang="ko-KR" altLang="en-US" sz="1800" b="1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ko-KR" altLang="en-US" sz="2000" b="1" smtClean="0"/>
              <a:t>마무리 가공 및 조합구성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산업용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공장이나 창고와 같이 외관이 일차적 고려사항이 않은 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건축용</a:t>
            </a:r>
            <a:r>
              <a:rPr lang="en-US" altLang="ko-KR" sz="1800" smtClean="0"/>
              <a:t>: </a:t>
            </a:r>
            <a:r>
              <a:rPr lang="ko-KR" altLang="en-US" sz="1800" smtClean="0"/>
              <a:t>외관이 중요시 될 때 사용됨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최상급</a:t>
            </a:r>
            <a:r>
              <a:rPr lang="en-US" altLang="ko-KR" sz="1800" smtClean="0"/>
              <a:t>: </a:t>
            </a:r>
            <a:r>
              <a:rPr lang="ko-KR" altLang="en-US" sz="1800" smtClean="0"/>
              <a:t>외관등급이 가장 중요한 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골조용</a:t>
            </a:r>
            <a:r>
              <a:rPr lang="en-US" altLang="ko-KR" sz="1800" smtClean="0"/>
              <a:t>: </a:t>
            </a:r>
            <a:r>
              <a:rPr lang="ko-KR" altLang="en-US" sz="1800" smtClean="0"/>
              <a:t>층재폭보다 집성재의 폭이 작은 반면 제한되는 골조용급은 골조용 제재목의 폭에 맞도록 제재목의 폭과 같은 폭으로 마무리 가공</a:t>
            </a:r>
            <a:endParaRPr lang="ko-KR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제조공정</a:t>
            </a:r>
            <a:endParaRPr lang="ko-KR" altLang="en-US" b="1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ko-KR" altLang="en-US" sz="2000" b="1" smtClean="0"/>
              <a:t>보존처리 및 과정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크레오소트용액</a:t>
            </a:r>
            <a:r>
              <a:rPr lang="en-US" altLang="ko-KR" sz="1800" smtClean="0"/>
              <a:t>: </a:t>
            </a:r>
            <a:r>
              <a:rPr lang="ko-KR" altLang="en-US" sz="1800" smtClean="0"/>
              <a:t>다리부두시설 및 해양구조물 사용하며 잘 변하지 않고 어둡고 윤기나는 표면을 가지고 있음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유성약제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구리계가 주로 사용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수용성약제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처리에 의한 부후와 충해에 대한 저항력은 약제가 목재속으로 침투해 들어간 깊이에 따르며 손쉽게 마감처리 될 수 있는 표면을 제공</a:t>
            </a:r>
            <a:endParaRPr lang="ko-KR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일반적인 용도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상업용 건물의 지붕구조에 주로 쓰이며 주거용건물의 지붕과 바닥구조 및 특수 산업용의 사용이 증가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트러스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평행현재와 경사현재 크기와 형태에 따라 조립식 트러스를 공장에서 만들 수 있음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주거용 건물의 큰 보 및 일반 보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주택건축시 큰 보와 일반 보용으로 표준크기 집성재를 공급하고 있음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아치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지붕하중을 직접기초에 효율적으로 전달함과 동시에 멋있는 건축 미학적인 효과를 제공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돔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운동경기장</a:t>
            </a:r>
            <a:r>
              <a:rPr lang="en-US" altLang="ko-KR" sz="1800" smtClean="0"/>
              <a:t>, </a:t>
            </a:r>
            <a:r>
              <a:rPr lang="ko-KR" altLang="en-US" sz="1800" smtClean="0"/>
              <a:t>대회장 및 다른 복합 건물용의 긴 경관에 사용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000" b="1" smtClean="0"/>
              <a:t>구조용 기둥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농장건물이나 경량의 상업용건물에 기둥골조방식의 건물 사용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일반 기둥이나 벽체 기둥에 사용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defRPr/>
            </a:pPr>
            <a:r>
              <a:rPr lang="ko-KR" altLang="en-US" sz="2000" b="1" smtClean="0"/>
              <a:t>다리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큰 보와 갑판재 같은 초대형 구조물의 구성부재용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pic>
        <p:nvPicPr>
          <p:cNvPr id="18435" name="Picture 5" descr="바닥 프레임 시공 모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25538"/>
            <a:ext cx="39608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만곡집성재외 통직집성재의 복합시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39608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집성재 돔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789363"/>
            <a:ext cx="39608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lam_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89363"/>
            <a:ext cx="38893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pic>
        <p:nvPicPr>
          <p:cNvPr id="19459" name="Picture 7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50950"/>
            <a:ext cx="41036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07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50950"/>
            <a:ext cx="410368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07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35388"/>
            <a:ext cx="410368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07_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5388"/>
            <a:ext cx="41036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pic>
        <p:nvPicPr>
          <p:cNvPr id="20483" name="Picture 22" descr="001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270000"/>
            <a:ext cx="41036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3" descr="10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270000"/>
            <a:ext cx="41036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4" descr="03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8" y="3633788"/>
            <a:ext cx="41036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5" descr="001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025" y="3646488"/>
            <a:ext cx="41036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구조용 집성재</a:t>
            </a:r>
            <a:endParaRPr lang="ko-KR" altLang="en-US" b="1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휨부재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휨응력이 낮음 부재의 중앙부에는  저등급의 제재목이 사용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휨응력이 상대적으로 높은 외측면에는 고등급의 제재목을 사용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>
                <a:latin typeface="휴먼옛체" pitchFamily="18" charset="-127"/>
              </a:rPr>
              <a:t>축방향부재와 넒은 면에 평행하게 하중을 받는 부재</a:t>
            </a:r>
            <a:endParaRPr lang="ko-KR" altLang="en-US" sz="2000" b="1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>
                <a:latin typeface="휴먼옛체" pitchFamily="18" charset="-127"/>
              </a:rPr>
              <a:t>축방향의 인장과 압축력의 저항하도록 설계된 집성재의 횡단면을 최적화하기 위해 계발됨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만곡집성재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>
                <a:latin typeface="휴먼옛체" pitchFamily="18" charset="-127"/>
              </a:rPr>
              <a:t>통직한 수평집성재의 사용되는 것과 같은 조합구성이 만곡집성재에서도 사용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1800" smtClean="0">
                <a:latin typeface="휴먼옛체" pitchFamily="18" charset="-127"/>
              </a:rPr>
              <a:t>   </a:t>
            </a:r>
            <a:r>
              <a:rPr lang="en-US" altLang="ko-KR" sz="1800" smtClean="0">
                <a:latin typeface="휴먼옛체" pitchFamily="18" charset="-127"/>
              </a:rPr>
              <a:t>- </a:t>
            </a:r>
            <a:r>
              <a:rPr lang="ko-KR" altLang="en-US" sz="1800" smtClean="0">
                <a:latin typeface="휴먼옛체" pitchFamily="18" charset="-127"/>
              </a:rPr>
              <a:t>집성재 곡률방경이 감소함에 따라 곡면부에서는 방사방향응력이 증가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spcBef>
                <a:spcPct val="10000"/>
              </a:spcBef>
              <a:defRPr/>
            </a:pPr>
            <a:r>
              <a:rPr lang="ko-KR" altLang="en-US" sz="2000" b="1" smtClean="0"/>
              <a:t>변단면집성재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원하는 경사로 하나 또는 그 이상의 층재를 잘라내어 제조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서론</a:t>
            </a:r>
            <a:endParaRPr lang="ko-KR" altLang="en-US" b="1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18488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복합목재의 정의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자원 효율적인 구조용 제품을 생산하기 위해 목재의 자연적인 강도적 성질과 현대적인 공학 및 생산 기술을 접목해 놓은 목재 제품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제조 원료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제재목 생산에 쓰이는 것과 동일한 임산 자원에 의해 주로 제조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집성재는 제재목을 사용하여 제조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단판적층제 </a:t>
            </a:r>
            <a:r>
              <a:rPr lang="en-US" altLang="ko-KR" sz="1800" smtClean="0"/>
              <a:t>(LVL)</a:t>
            </a:r>
            <a:r>
              <a:rPr lang="ko-KR" altLang="en-US" sz="1800" smtClean="0"/>
              <a:t>는 비교적 고품질의 나무로부터 생산된 단판으로 제조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이 외의 복합목재 제품은 저 품질의 임산 자원 또는 여러 목재 가공공정 중에 발생하는 부산물을 원료로 제조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만곡집성재 제조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9592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S자형 만곡 집성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0363"/>
            <a:ext cx="39608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낙엽송 구조용 집성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644900"/>
            <a:ext cx="41036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만곡집성재의 적용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644900"/>
            <a:ext cx="38163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생산비용</a:t>
            </a:r>
            <a:r>
              <a:rPr lang="en-US" altLang="ko-KR" sz="3200" b="1" smtClean="0"/>
              <a:t>/</a:t>
            </a:r>
            <a:r>
              <a:rPr lang="ko-KR" altLang="en-US" sz="3200" b="1" smtClean="0"/>
              <a:t>장점</a:t>
            </a:r>
            <a:endParaRPr lang="ko-KR" altLang="en-US" b="1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생산비용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생산 비용은 제재목보다 </a:t>
            </a:r>
            <a:r>
              <a:rPr lang="en-US" altLang="ko-KR" sz="1800" smtClean="0"/>
              <a:t>2~3</a:t>
            </a:r>
            <a:r>
              <a:rPr lang="ko-KR" altLang="en-US" sz="1800" smtClean="0"/>
              <a:t>배 정도 높음</a:t>
            </a:r>
            <a:r>
              <a:rPr lang="en-US" altLang="ko-KR" sz="1800" smtClean="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원료비용 </a:t>
            </a:r>
            <a:r>
              <a:rPr lang="en-US" altLang="ko-KR" sz="1800" smtClean="0"/>
              <a:t>(</a:t>
            </a:r>
            <a:r>
              <a:rPr lang="ko-KR" altLang="en-US" sz="1800" smtClean="0"/>
              <a:t>구조용 집성재 제조에 쓰이는 원료의 목재의 가격이 비싸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운반비용 </a:t>
            </a:r>
            <a:r>
              <a:rPr lang="en-US" altLang="ko-KR" sz="1800" smtClean="0"/>
              <a:t>(</a:t>
            </a:r>
            <a:r>
              <a:rPr lang="ko-KR" altLang="en-US" sz="1800" smtClean="0"/>
              <a:t>원료가 되는 제재목은 평삭가공 공장으로부터 집성재 제조공장으로 운반</a:t>
            </a:r>
            <a:r>
              <a:rPr lang="en-US" altLang="ko-KR" sz="1800" smtClean="0"/>
              <a:t>)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제조비용 </a:t>
            </a:r>
            <a:r>
              <a:rPr lang="en-US" altLang="ko-KR" sz="1800" smtClean="0"/>
              <a:t>(</a:t>
            </a:r>
            <a:r>
              <a:rPr lang="ko-KR" altLang="en-US" sz="1800" smtClean="0"/>
              <a:t>주문에 의한 대단면 집성재 제조 공정의 자동화 불가로 높은 인건비 소요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규격화된 치수의 집성재는 자동화 생산 공정으로 가격이 저하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집성재 제조에 사용되는 구조용 접착제는 고가이며 대량으로 도포가 필요 </a:t>
            </a:r>
            <a:r>
              <a:rPr lang="en-US" altLang="ko-KR" sz="1800" smtClean="0"/>
              <a:t>(340g/m</a:t>
            </a:r>
            <a:r>
              <a:rPr lang="en-US" altLang="ko-KR" sz="1800" baseline="30000" smtClean="0"/>
              <a:t>2</a:t>
            </a:r>
            <a:r>
              <a:rPr lang="en-US" altLang="ko-KR" sz="1800" smtClean="0"/>
              <a:t>)</a:t>
            </a:r>
            <a:r>
              <a:rPr lang="ko-KR" altLang="en-US" sz="1800" smtClean="0"/>
              <a:t>하며 이 양은 합판이나 단판적층제에 비해 </a:t>
            </a:r>
            <a:r>
              <a:rPr lang="en-US" altLang="ko-KR" sz="1800" smtClean="0"/>
              <a:t>2</a:t>
            </a:r>
            <a:r>
              <a:rPr lang="ko-KR" altLang="en-US" sz="1800" smtClean="0"/>
              <a:t>배 정도 많은 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/>
              <a:t>- </a:t>
            </a:r>
            <a:r>
              <a:rPr lang="ko-KR" altLang="en-US" sz="3200" b="1" smtClean="0"/>
              <a:t>기타</a:t>
            </a:r>
            <a:endParaRPr lang="ko-KR" altLang="en-US" b="1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섬유강화 복합재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집성재 생산에 이종재료인 유리섬유</a:t>
            </a:r>
            <a:r>
              <a:rPr lang="en-US" altLang="ko-KR" sz="1800" smtClean="0"/>
              <a:t>, </a:t>
            </a:r>
            <a:r>
              <a:rPr lang="ko-KR" altLang="en-US" sz="1800" smtClean="0"/>
              <a:t>탄소삼유</a:t>
            </a:r>
            <a:r>
              <a:rPr lang="en-US" altLang="ko-KR" sz="1800" smtClean="0"/>
              <a:t>, </a:t>
            </a:r>
            <a:r>
              <a:rPr lang="ko-KR" altLang="en-US" sz="1800" smtClean="0"/>
              <a:t>폴리에스테르 섬유와 접목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높은 인장강도를 지니는 섬유원료를 집성재의 인장 쪽 표면에 적층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적은 양의 목재와 작은 횡단면 치수로도 강도와 강성이 큰 집성재 생산 가능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설계상의 안전성을 개선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군수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항공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자동차</a:t>
            </a:r>
            <a:r>
              <a:rPr lang="en-US" altLang="ko-KR" sz="1800" smtClean="0"/>
              <a:t>, </a:t>
            </a:r>
            <a:r>
              <a:rPr lang="ko-KR" altLang="en-US" sz="1800" smtClean="0"/>
              <a:t>해운 산업에 이용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내화성능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치수가 크기 때문에 바깥부분은 연소되나 완전한 발열연소는 일어나지 않음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경골목재 뼈대는 쉽게 연소가 되며 철재부재를 쉽게 붕괴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화재로부터 건물과 교각의 대단면 집성재 뼈대가 화재로부터 견디는 것을 쉽게 목격</a:t>
            </a:r>
            <a:endParaRPr lang="ko-KR" alt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단판적층제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정의</a:t>
            </a:r>
            <a:r>
              <a:rPr lang="en-US" altLang="ko-KR" sz="3200" b="1" smtClean="0"/>
              <a:t>, </a:t>
            </a:r>
            <a:r>
              <a:rPr lang="ko-KR" altLang="en-US" sz="3200" b="1" smtClean="0"/>
              <a:t>동향</a:t>
            </a:r>
            <a:endParaRPr lang="ko-KR" altLang="en-US" b="1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정의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단판적층제 </a:t>
            </a:r>
            <a:r>
              <a:rPr lang="en-US" altLang="ko-KR" sz="1800" smtClean="0"/>
              <a:t>(laminated veneer lumber, LVL)</a:t>
            </a:r>
            <a:r>
              <a:rPr lang="ko-KR" altLang="en-US" sz="1800" smtClean="0"/>
              <a:t>는 단판을 두께방향으로 적층하여 제조한 집성재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모든 층의 단판 목리가 장축을 따라 배향 적층되어 단판내 결점이 분산되며 결과적으로 강도적 성질은 균일하게 되어 고등급의 제재목 강도와 유사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밀도는 원료가 되는 단판의 밀도와 비슷하며 이 말은 원료목재가 거의 압밀화되지 않았음을 의미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두께가 </a:t>
            </a:r>
            <a:r>
              <a:rPr lang="en-US" altLang="ko-KR" sz="1800" smtClean="0"/>
              <a:t>1.5~6mm</a:t>
            </a:r>
            <a:r>
              <a:rPr lang="ko-KR" altLang="en-US" sz="1800" smtClean="0"/>
              <a:t>의 단판을 사용하며 제품의 두께는 </a:t>
            </a:r>
            <a:r>
              <a:rPr lang="en-US" altLang="ko-KR" sz="1800" smtClean="0"/>
              <a:t>38mm</a:t>
            </a:r>
            <a:r>
              <a:rPr lang="ko-KR" altLang="en-US" sz="1800" smtClean="0"/>
              <a:t>로 제조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생산동향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미국에서 </a:t>
            </a:r>
            <a:r>
              <a:rPr lang="en-US" altLang="ko-KR" sz="1800" smtClean="0"/>
              <a:t>1.73 x 10</a:t>
            </a:r>
            <a:r>
              <a:rPr lang="en-US" altLang="ko-KR" sz="1800" baseline="30000" smtClean="0"/>
              <a:t>6</a:t>
            </a:r>
            <a:r>
              <a:rPr lang="en-US" altLang="ko-KR" sz="1800" smtClean="0"/>
              <a:t> m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 (2001)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- 2000</a:t>
            </a:r>
            <a:r>
              <a:rPr lang="ko-KR" altLang="en-US" sz="1800" smtClean="0"/>
              <a:t>년에 비해 </a:t>
            </a:r>
            <a:r>
              <a:rPr lang="en-US" altLang="ko-KR" sz="1800" smtClean="0"/>
              <a:t>25% </a:t>
            </a:r>
            <a:r>
              <a:rPr lang="ko-KR" altLang="en-US" sz="1800" smtClean="0"/>
              <a:t>이상 증가</a:t>
            </a:r>
            <a:endParaRPr lang="ko-KR" alt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단판적층제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특징</a:t>
            </a:r>
            <a:endParaRPr lang="ko-KR" altLang="en-US" b="1" smtClean="0"/>
          </a:p>
        </p:txBody>
      </p:sp>
      <p:graphicFrame>
        <p:nvGraphicFramePr>
          <p:cNvPr id="158746" name="Group 2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39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3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LVL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의 장점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치수안정성이 뛰어나다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길이 및 두께의 사용범위가 넓다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제품이 균일하다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할렬이 생기지 않는다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폐재의 발생이 적다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외관이 좋다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내화성이 좋다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LVL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의 단점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원료가 되는 원목은 반드시 단판으로부터 절삭되어야 한다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LVL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제조에서 사용되는 열압공정에서는 고밀화를 통한 강도와 강성의 증가는 상대적으로 적다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폭 굽음은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LVL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보관시 지면에 직접 놓일 때 부적절하게 놓이거나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얇은 부재가 수분환경이 각 면마다 다른 조건에서 사용될 때 문제가 될 수 있다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lv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765175"/>
            <a:ext cx="3024187" cy="2274888"/>
          </a:xfrm>
          <a:noFill/>
          <a:ln>
            <a:solidFill>
              <a:schemeClr val="tx1"/>
            </a:solidFill>
          </a:ln>
        </p:spPr>
      </p:pic>
      <p:pic>
        <p:nvPicPr>
          <p:cNvPr id="27651" name="Picture 22" descr="LP LVL 2950Fb - 2.0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765175"/>
            <a:ext cx="2951163" cy="2303463"/>
          </a:xfrm>
          <a:noFill/>
        </p:spPr>
      </p:pic>
      <p:pic>
        <p:nvPicPr>
          <p:cNvPr id="27652" name="Picture 26" descr="I-beams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16013" y="3573463"/>
            <a:ext cx="3024187" cy="2303462"/>
          </a:xfrm>
          <a:noFill/>
          <a:ln>
            <a:solidFill>
              <a:schemeClr val="tx1"/>
            </a:solidFill>
          </a:ln>
        </p:spPr>
      </p:pic>
      <p:pic>
        <p:nvPicPr>
          <p:cNvPr id="27653" name="Picture 30" descr="paralla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3573463"/>
            <a:ext cx="2879725" cy="230346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LVL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생산공정</a:t>
            </a:r>
            <a:endParaRPr lang="ko-KR" altLang="en-US" b="1" smtClean="0"/>
          </a:p>
        </p:txBody>
      </p:sp>
      <p:pic>
        <p:nvPicPr>
          <p:cNvPr id="157701" name="Picture 5" descr="dd4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69975"/>
            <a:ext cx="8101013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LVL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생산공정</a:t>
            </a:r>
            <a:endParaRPr lang="ko-KR" altLang="en-US" b="1" smtClean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단판 제조</a:t>
            </a:r>
            <a:r>
              <a:rPr lang="en-US" altLang="ko-KR" sz="2000" b="1" smtClean="0"/>
              <a:t>/</a:t>
            </a:r>
            <a:r>
              <a:rPr lang="ko-KR" altLang="en-US" sz="2000" b="1" smtClean="0"/>
              <a:t>분류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원목으로부터 단판 절삭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재단</a:t>
            </a:r>
            <a:r>
              <a:rPr lang="en-US" altLang="ko-KR" sz="1800" smtClean="0"/>
              <a:t>, </a:t>
            </a:r>
            <a:r>
              <a:rPr lang="ko-KR" altLang="en-US" sz="1800" smtClean="0"/>
              <a:t>건조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육안</a:t>
            </a:r>
            <a:r>
              <a:rPr lang="en-US" altLang="ko-KR" sz="1800" smtClean="0"/>
              <a:t>/</a:t>
            </a:r>
            <a:r>
              <a:rPr lang="ko-KR" altLang="en-US" sz="1800" smtClean="0"/>
              <a:t>초음파에 의한 분류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단판 적층</a:t>
            </a:r>
            <a:r>
              <a:rPr lang="ko-KR" altLang="en-US" sz="1800" smtClean="0"/>
              <a:t>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접착제를 도포한 후 집결 적층 시스템에 의해 접착제가 도포된 단판을 적층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열압공정에 앞서 냉압기를 이용 예비 압체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접착제에 의한 여러 단판 층이 떨어지지 않기 위해 실시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LVL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생산공정</a:t>
            </a:r>
            <a:endParaRPr lang="ko-KR" altLang="en-US" b="1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열압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일단식 열압기</a:t>
            </a:r>
            <a:r>
              <a:rPr lang="en-US" altLang="ko-KR" sz="1800" smtClean="0"/>
              <a:t>: 1.22m x 24.4m </a:t>
            </a:r>
            <a:r>
              <a:rPr lang="ko-KR" altLang="en-US" sz="1800" smtClean="0"/>
              <a:t>크기의 </a:t>
            </a:r>
            <a:r>
              <a:rPr lang="en-US" altLang="ko-KR" sz="1800" smtClean="0"/>
              <a:t>LVL </a:t>
            </a:r>
            <a:r>
              <a:rPr lang="ko-KR" altLang="en-US" sz="1800" smtClean="0"/>
              <a:t>하나씩 생산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연속식</a:t>
            </a:r>
            <a:r>
              <a:rPr lang="en-US" altLang="ko-KR" sz="1800" smtClean="0"/>
              <a:t>: </a:t>
            </a:r>
            <a:r>
              <a:rPr lang="ko-KR" altLang="en-US" sz="1800" smtClean="0"/>
              <a:t>열압기에 들어오는 적층된 단판을 연속적으로 열압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열압시간</a:t>
            </a:r>
            <a:r>
              <a:rPr lang="en-US" altLang="ko-KR" sz="1800" smtClean="0"/>
              <a:t>: 15~20</a:t>
            </a:r>
            <a:r>
              <a:rPr lang="ko-KR" altLang="en-US" sz="1800" smtClean="0"/>
              <a:t>분 </a:t>
            </a:r>
            <a:r>
              <a:rPr lang="en-US" altLang="ko-KR" sz="1800" smtClean="0"/>
              <a:t>(</a:t>
            </a:r>
            <a:r>
              <a:rPr lang="ko-KR" altLang="en-US" sz="1800" smtClean="0"/>
              <a:t>두께가 두꺼워 긴 열압시간 필요</a:t>
            </a:r>
            <a:r>
              <a:rPr lang="en-US" altLang="ko-KR" sz="1800" smtClean="0"/>
              <a:t>)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열압시간 단축을 위해 일반적으로 고주파 에너지를 사용 </a:t>
            </a:r>
            <a:r>
              <a:rPr lang="en-US" altLang="ko-KR" sz="1800" smtClean="0"/>
              <a:t>(4~6</a:t>
            </a:r>
            <a:r>
              <a:rPr lang="ko-KR" altLang="en-US" sz="1800" smtClean="0"/>
              <a:t>분의 열압시간 단축 가능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단판 종류별 알맞은 압체조건 결정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압체 압력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저밀도 목재 </a:t>
            </a:r>
            <a:r>
              <a:rPr lang="en-US" altLang="ko-KR" sz="1800" smtClean="0"/>
              <a:t>(110psi), </a:t>
            </a:r>
            <a:r>
              <a:rPr lang="ko-KR" altLang="en-US" sz="1800" smtClean="0"/>
              <a:t>고밀도 목재 </a:t>
            </a:r>
            <a:r>
              <a:rPr lang="en-US" altLang="ko-KR" sz="1800" smtClean="0"/>
              <a:t>(200psi)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LVL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원료</a:t>
            </a:r>
            <a:r>
              <a:rPr lang="en-US" altLang="ko-KR" sz="3200" b="1" smtClean="0"/>
              <a:t>/</a:t>
            </a:r>
            <a:r>
              <a:rPr lang="ko-KR" altLang="en-US" sz="3200" b="1" smtClean="0"/>
              <a:t>접착제</a:t>
            </a:r>
            <a:endParaRPr lang="ko-KR" altLang="en-US" b="1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원료</a:t>
            </a:r>
            <a:r>
              <a:rPr lang="ko-KR" altLang="en-US" sz="1800" b="1" smtClean="0"/>
              <a:t>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주요수종</a:t>
            </a:r>
            <a:r>
              <a:rPr lang="en-US" altLang="ko-KR" sz="1800" smtClean="0"/>
              <a:t>: </a:t>
            </a:r>
            <a:r>
              <a:rPr lang="ko-KR" altLang="en-US" sz="1800" smtClean="0"/>
              <a:t>남부황소나무 </a:t>
            </a:r>
            <a:r>
              <a:rPr lang="en-US" altLang="ko-KR" sz="1800" smtClean="0"/>
              <a:t>(southern yellow pine), </a:t>
            </a:r>
            <a:r>
              <a:rPr lang="ko-KR" altLang="en-US" sz="1800" smtClean="0"/>
              <a:t>나왕 </a:t>
            </a:r>
            <a:r>
              <a:rPr lang="en-US" altLang="ko-KR" sz="1800" smtClean="0"/>
              <a:t>(Douglas-fir)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기타 수종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전나무 </a:t>
            </a:r>
            <a:r>
              <a:rPr lang="en-US" altLang="ko-KR" sz="1800" smtClean="0"/>
              <a:t>(fir), </a:t>
            </a:r>
            <a:r>
              <a:rPr lang="ko-KR" altLang="en-US" sz="1800" smtClean="0"/>
              <a:t>가문비나무 </a:t>
            </a:r>
            <a:r>
              <a:rPr lang="en-US" altLang="ko-KR" sz="1800" smtClean="0"/>
              <a:t>(spruce), </a:t>
            </a:r>
            <a:r>
              <a:rPr lang="ko-KR" altLang="en-US" sz="1800" smtClean="0"/>
              <a:t>솔송나무 </a:t>
            </a:r>
            <a:r>
              <a:rPr lang="en-US" altLang="ko-KR" sz="1800" smtClean="0"/>
              <a:t>(hemlock), </a:t>
            </a:r>
            <a:r>
              <a:rPr lang="ko-KR" altLang="en-US" sz="1800" smtClean="0"/>
              <a:t>풍나무 </a:t>
            </a:r>
            <a:r>
              <a:rPr lang="en-US" altLang="ko-KR" sz="1800" smtClean="0"/>
              <a:t>(gum), </a:t>
            </a:r>
            <a:r>
              <a:rPr lang="ko-KR" altLang="en-US" sz="1800" smtClean="0"/>
              <a:t>튜울립나무 </a:t>
            </a:r>
            <a:r>
              <a:rPr lang="en-US" altLang="ko-KR" sz="1800" smtClean="0"/>
              <a:t>(yellow poplar)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altLang="ko-KR" sz="1800" smtClean="0"/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등급 </a:t>
            </a:r>
            <a:r>
              <a:rPr lang="ko-KR" altLang="en-US" sz="2000" smtClean="0"/>
              <a:t> </a:t>
            </a:r>
            <a:r>
              <a:rPr lang="ko-KR" altLang="en-US" sz="1800" smtClean="0"/>
              <a:t> 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기계적 강도와 강성에 따라 등급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원료 목재의 성질과 제조 공정 변수에 따라 영향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용도는 공학적인 허용응력설계 </a:t>
            </a:r>
            <a:r>
              <a:rPr lang="en-US" altLang="ko-KR" sz="1800" smtClean="0"/>
              <a:t>(allowable stress design) </a:t>
            </a:r>
            <a:r>
              <a:rPr lang="ko-KR" altLang="en-US" sz="1800" smtClean="0"/>
              <a:t>실무에 따라 설계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접착제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열경화성 수지인 </a:t>
            </a:r>
            <a:r>
              <a:rPr lang="en-US" altLang="ko-KR" sz="1800" smtClean="0"/>
              <a:t>PF </a:t>
            </a:r>
            <a:r>
              <a:rPr lang="ko-KR" altLang="en-US" sz="1800" smtClean="0"/>
              <a:t>수지가 주로 사용 </a:t>
            </a:r>
            <a:r>
              <a:rPr lang="en-US" altLang="ko-KR" sz="1800" smtClean="0"/>
              <a:t>(</a:t>
            </a:r>
            <a:r>
              <a:rPr lang="ko-KR" altLang="en-US" sz="1800" smtClean="0"/>
              <a:t>북미</a:t>
            </a:r>
            <a:r>
              <a:rPr lang="en-US" altLang="ko-KR" sz="1800" smtClean="0"/>
              <a:t>): </a:t>
            </a:r>
            <a:r>
              <a:rPr lang="ko-KR" altLang="en-US" sz="1800" smtClean="0"/>
              <a:t>내수성 부여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도포량</a:t>
            </a:r>
            <a:r>
              <a:rPr lang="en-US" altLang="ko-KR" sz="1800" smtClean="0"/>
              <a:t>: 170~195g/m</a:t>
            </a:r>
            <a:r>
              <a:rPr lang="en-US" altLang="ko-KR" sz="1800" baseline="30000" smtClean="0"/>
              <a:t>2</a:t>
            </a:r>
            <a:r>
              <a:rPr lang="en-US" altLang="ko-KR" sz="1800" smtClean="0"/>
              <a:t>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- 13</a:t>
            </a:r>
            <a:r>
              <a:rPr lang="ko-KR" altLang="en-US" sz="1800" smtClean="0"/>
              <a:t>매의 단판적층제 제조 </a:t>
            </a:r>
            <a:r>
              <a:rPr lang="en-US" altLang="ko-KR" sz="1800" smtClean="0"/>
              <a:t>(</a:t>
            </a:r>
            <a:r>
              <a:rPr lang="ko-KR" altLang="en-US" sz="1800" smtClean="0"/>
              <a:t>접착층이 </a:t>
            </a:r>
            <a:r>
              <a:rPr lang="en-US" altLang="ko-KR" sz="1800" smtClean="0"/>
              <a:t>12</a:t>
            </a:r>
            <a:r>
              <a:rPr lang="ko-KR" altLang="en-US" sz="1800" smtClean="0"/>
              <a:t>개</a:t>
            </a:r>
            <a:r>
              <a:rPr lang="en-US" altLang="ko-KR" sz="1800" smtClean="0"/>
              <a:t>): </a:t>
            </a:r>
            <a:r>
              <a:rPr lang="ko-KR" altLang="en-US" sz="1800" smtClean="0"/>
              <a:t>도포면적 </a:t>
            </a:r>
            <a:r>
              <a:rPr lang="en-US" altLang="ko-KR" sz="1800" smtClean="0"/>
              <a:t>204~234 kg/100m</a:t>
            </a:r>
            <a:r>
              <a:rPr lang="en-US" altLang="ko-KR" sz="1800" baseline="30000" smtClean="0"/>
              <a:t>2</a:t>
            </a:r>
            <a:r>
              <a:rPr lang="en-US" altLang="ko-KR" sz="16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서론</a:t>
            </a:r>
            <a:endParaRPr lang="ko-KR" altLang="en-US" b="1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18488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특징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자연적인 목재 결점들이 제재목보다 더 고르게 분포되어 있어 강도적 성질이 균일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제품의 크기는 나무의 크기가 아닌 생산 및 취급 장비에 따라 결정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건축시 상호 보완적으로 이용 설계 잠재력과 공학적인 자유 자재성을 크게 향상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중량이 가볍고 공급이 용이하고 성질 예측이 가능하며 크기가 균일하고 아름다우며 경제성을 보유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결과적으로 복합목재 제품의 시장이 점점 확대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LVL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장점</a:t>
            </a:r>
            <a:endParaRPr lang="ko-KR" altLang="en-US" b="1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조정된 균일한 함수율을 보유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600" smtClean="0"/>
              <a:t>   </a:t>
            </a:r>
            <a:r>
              <a:rPr lang="en-US" altLang="ko-KR" sz="1600" smtClean="0"/>
              <a:t>- </a:t>
            </a:r>
            <a:r>
              <a:rPr lang="ko-KR" altLang="en-US" sz="1600" smtClean="0"/>
              <a:t>제재목</a:t>
            </a:r>
            <a:r>
              <a:rPr lang="en-US" altLang="ko-KR" sz="1600" smtClean="0"/>
              <a:t>: </a:t>
            </a:r>
            <a:r>
              <a:rPr lang="ko-KR" altLang="en-US" sz="1600" smtClean="0"/>
              <a:t>함수율에 따라 수축 및 팽윤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600" smtClean="0"/>
              <a:t>   </a:t>
            </a:r>
            <a:r>
              <a:rPr lang="en-US" altLang="ko-KR" sz="1600" smtClean="0"/>
              <a:t>- </a:t>
            </a:r>
            <a:r>
              <a:rPr lang="ko-KR" altLang="en-US" sz="1600" smtClean="0"/>
              <a:t>여러 매의 단판으로 구성되어 있어 함수율에 따른 틀어짐 현상이 덜 발생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6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높고 균일한 설계 강도</a:t>
            </a:r>
            <a:r>
              <a:rPr lang="ko-KR" altLang="en-US" sz="1800" b="1" smtClean="0"/>
              <a:t> </a:t>
            </a:r>
            <a:r>
              <a:rPr lang="ko-KR" altLang="en-US" sz="1800" smtClean="0"/>
              <a:t>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600" smtClean="0"/>
              <a:t>   </a:t>
            </a:r>
            <a:r>
              <a:rPr lang="en-US" altLang="ko-KR" sz="1600" smtClean="0"/>
              <a:t>- </a:t>
            </a:r>
            <a:r>
              <a:rPr lang="ko-KR" altLang="en-US" sz="1600" smtClean="0"/>
              <a:t>옹이 및 목리 경사처럼 강도를 떨어뜨리는 생장 특성이 분산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600" smtClean="0"/>
              <a:t>   </a:t>
            </a:r>
            <a:r>
              <a:rPr lang="en-US" altLang="ko-KR" sz="1600" smtClean="0"/>
              <a:t>- </a:t>
            </a:r>
            <a:r>
              <a:rPr lang="ko-KR" altLang="en-US" sz="1600" smtClean="0"/>
              <a:t>차고 문</a:t>
            </a:r>
            <a:r>
              <a:rPr lang="en-US" altLang="ko-KR" sz="1600" smtClean="0"/>
              <a:t>, </a:t>
            </a:r>
            <a:r>
              <a:rPr lang="ko-KR" altLang="en-US" sz="1600" smtClean="0"/>
              <a:t>대형 창문위의 가로대</a:t>
            </a:r>
            <a:r>
              <a:rPr lang="en-US" altLang="ko-KR" sz="1600" smtClean="0"/>
              <a:t>, </a:t>
            </a:r>
            <a:r>
              <a:rPr lang="ko-KR" altLang="en-US" sz="1600" smtClean="0"/>
              <a:t>건축용 발판과 같은 구조용 부재에 주로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6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용이한 부후처리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600" smtClean="0"/>
              <a:t>   </a:t>
            </a:r>
            <a:r>
              <a:rPr lang="en-US" altLang="ko-KR" sz="1600" smtClean="0"/>
              <a:t>- </a:t>
            </a:r>
            <a:r>
              <a:rPr lang="ko-KR" altLang="en-US" sz="1600" smtClean="0"/>
              <a:t>부후되기 쉬운 상황에서 쉽게 보존제의 처리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LVL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135938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 smtClean="0"/>
              <a:t>LVL</a:t>
            </a:r>
            <a:r>
              <a:rPr lang="ko-KR" altLang="en-US" sz="2000" b="1" smtClean="0"/>
              <a:t>의 종류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수장용 </a:t>
            </a:r>
            <a:r>
              <a:rPr lang="en-US" altLang="ko-KR" sz="1800" smtClean="0"/>
              <a:t>LVL</a:t>
            </a:r>
            <a:r>
              <a:rPr lang="ko-KR" altLang="en-US" sz="1800" smtClean="0"/>
              <a:t>의 용도</a:t>
            </a:r>
            <a:r>
              <a:rPr lang="en-US" altLang="ko-KR" sz="1800" smtClean="0"/>
              <a:t>: </a:t>
            </a:r>
            <a:r>
              <a:rPr lang="ko-KR" altLang="en-US" sz="1800" smtClean="0"/>
              <a:t>가구의 골재</a:t>
            </a:r>
            <a:r>
              <a:rPr lang="en-US" altLang="ko-KR" sz="1800" smtClean="0"/>
              <a:t>, </a:t>
            </a:r>
            <a:r>
              <a:rPr lang="ko-KR" altLang="en-US" sz="1800" smtClean="0"/>
              <a:t>플레시도어 골재와 심재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계단이나 난간 등의 용도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구조용 </a:t>
            </a:r>
            <a:r>
              <a:rPr lang="en-US" altLang="ko-KR" sz="1800" smtClean="0"/>
              <a:t>LVL</a:t>
            </a:r>
            <a:r>
              <a:rPr lang="ko-KR" altLang="en-US" sz="1800" smtClean="0"/>
              <a:t>의 용도</a:t>
            </a:r>
            <a:r>
              <a:rPr lang="en-US" altLang="ko-KR" sz="1800" smtClean="0"/>
              <a:t>: </a:t>
            </a:r>
            <a:r>
              <a:rPr lang="ko-KR" altLang="en-US" sz="1800" smtClean="0"/>
              <a:t>보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장선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샛기둥</a:t>
            </a:r>
            <a:r>
              <a:rPr lang="en-US" altLang="ko-KR" sz="1800" smtClean="0"/>
              <a:t>, </a:t>
            </a:r>
            <a:r>
              <a:rPr lang="ko-KR" altLang="en-US" sz="1800" smtClean="0"/>
              <a:t>서까래 등의 건축용재나 비계목판으로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스트렌드계 복합목재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정의</a:t>
            </a:r>
            <a:r>
              <a:rPr lang="en-US" altLang="ko-KR" sz="3200" b="1" smtClean="0"/>
              <a:t>, </a:t>
            </a:r>
            <a:r>
              <a:rPr lang="ko-KR" altLang="en-US" sz="3200" b="1" smtClean="0"/>
              <a:t>동향</a:t>
            </a:r>
            <a:endParaRPr lang="ko-KR" altLang="en-US" b="1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정의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PSL (parallel strand lumber): </a:t>
            </a:r>
            <a:r>
              <a:rPr lang="ko-KR" altLang="en-US" sz="1800" smtClean="0"/>
              <a:t>길이가 긴 단판 스트랜드 </a:t>
            </a:r>
            <a:r>
              <a:rPr lang="en-US" altLang="ko-KR" sz="1800" smtClean="0"/>
              <a:t>(1m)</a:t>
            </a:r>
            <a:r>
              <a:rPr lang="ko-KR" altLang="en-US" sz="1800" smtClean="0"/>
              <a:t>로 제조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LSL (laminated strand lumber): </a:t>
            </a:r>
            <a:r>
              <a:rPr lang="ko-KR" altLang="en-US" sz="1800" smtClean="0"/>
              <a:t>길이가 짧은 단판 스트렌드 </a:t>
            </a:r>
            <a:r>
              <a:rPr lang="en-US" altLang="ko-KR" sz="1800" smtClean="0"/>
              <a:t>(30cm)</a:t>
            </a:r>
            <a:r>
              <a:rPr lang="ko-KR" altLang="en-US" sz="1800" smtClean="0"/>
              <a:t>로 제조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OSL (oriented strand lumber): </a:t>
            </a:r>
            <a:r>
              <a:rPr lang="ko-KR" altLang="en-US" sz="1800" smtClean="0"/>
              <a:t>길이가 </a:t>
            </a:r>
            <a:r>
              <a:rPr lang="en-US" altLang="ko-KR" sz="1800" smtClean="0"/>
              <a:t>15cm </a:t>
            </a:r>
            <a:r>
              <a:rPr lang="ko-KR" altLang="en-US" sz="1800" smtClean="0"/>
              <a:t>정도인 스트랜드를 이용하여 제조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지름이 작은 원목을 압축시켜 뭉개고 여기에 수지를 첨가시켜 제조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호주나 일본에서 주로 생산되고 있으며 미국에서도 실험실 규모로 개발 중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생산동향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- 1985</a:t>
            </a:r>
            <a:r>
              <a:rPr lang="ko-KR" altLang="en-US" sz="1800" smtClean="0"/>
              <a:t>년에서 </a:t>
            </a:r>
            <a:r>
              <a:rPr lang="en-US" altLang="ko-KR" sz="1800" smtClean="0"/>
              <a:t>1999</a:t>
            </a:r>
            <a:r>
              <a:rPr lang="ko-KR" altLang="en-US" sz="1800" smtClean="0"/>
              <a:t>년 생산량</a:t>
            </a:r>
            <a:r>
              <a:rPr lang="en-US" altLang="ko-KR" sz="1800" smtClean="0"/>
              <a:t>: 100</a:t>
            </a:r>
            <a:r>
              <a:rPr lang="ko-KR" altLang="en-US" sz="1800" smtClean="0"/>
              <a:t>만 </a:t>
            </a:r>
            <a:r>
              <a:rPr lang="en-US" altLang="ko-KR" sz="1800" smtClean="0"/>
              <a:t>m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생산량이 빠르게 성장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스트렌드계 복합목재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정의</a:t>
            </a:r>
            <a:r>
              <a:rPr lang="en-US" altLang="ko-KR" sz="3200" b="1" smtClean="0"/>
              <a:t>, </a:t>
            </a:r>
            <a:r>
              <a:rPr lang="ko-KR" altLang="en-US" sz="3200" b="1" smtClean="0"/>
              <a:t>동향</a:t>
            </a:r>
            <a:endParaRPr lang="ko-KR" altLang="en-US" b="1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1800" b="1" smtClean="0"/>
              <a:t>장점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조정된 균일한 함수율을 보유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제재목은 함수율에 따라 수축 및 팽윤하나 </a:t>
            </a:r>
            <a:r>
              <a:rPr lang="en-US" altLang="ko-KR" sz="1800" smtClean="0"/>
              <a:t>LVL</a:t>
            </a:r>
            <a:r>
              <a:rPr lang="ko-KR" altLang="en-US" sz="1800" smtClean="0"/>
              <a:t>은 여러 매의 단판으로 구성되어 있어 함수율에 따른 틀어짐 현상이 덜 발생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높고 균일한 설계 강도</a:t>
            </a:r>
            <a:r>
              <a:rPr lang="ko-KR" altLang="en-US" sz="1800" b="1" smtClean="0"/>
              <a:t> </a:t>
            </a:r>
            <a:r>
              <a:rPr lang="ko-KR" altLang="en-US" sz="1800" smtClean="0"/>
              <a:t>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옹이 및 목리 경사처럼 강도를 떨어뜨리는 생장 특성이 분산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용이한 부후처리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부후되기 쉬운 상황에서 쉽게 보존제의 처리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PSL</a:t>
            </a:r>
            <a:endParaRPr lang="en-US" altLang="ko-KR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생산 공정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스트랜드를 건조하고 접착제를 혼합한 후 벨트 위에서 배향을 통해 연속적으로 성형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모든 스트렌드를 장축으로 배향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미송이나 남부소나무를 주로 이용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목재원료의 품질이 우수하고 접착과 보존처리가 어려운 심재가 없으며 옹이와 같은 결점이 없는 단판을 이용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너비 </a:t>
            </a:r>
            <a:r>
              <a:rPr lang="en-US" altLang="ko-KR" sz="1800" smtClean="0"/>
              <a:t>(20 mm), </a:t>
            </a:r>
            <a:r>
              <a:rPr lang="ko-KR" altLang="en-US" sz="1800" smtClean="0"/>
              <a:t>두께 </a:t>
            </a:r>
            <a:r>
              <a:rPr lang="en-US" altLang="ko-KR" sz="1800" smtClean="0"/>
              <a:t>(4mm), </a:t>
            </a:r>
            <a:r>
              <a:rPr lang="ko-KR" altLang="en-US" sz="1800" smtClean="0"/>
              <a:t>길이 </a:t>
            </a:r>
            <a:r>
              <a:rPr lang="en-US" altLang="ko-KR" sz="1800" smtClean="0"/>
              <a:t>(1m) </a:t>
            </a:r>
            <a:r>
              <a:rPr lang="ko-KR" altLang="en-US" sz="1800" smtClean="0"/>
              <a:t>정도인 </a:t>
            </a:r>
            <a:r>
              <a:rPr lang="en-US" altLang="ko-KR" sz="1800" smtClean="0"/>
              <a:t>strand</a:t>
            </a:r>
            <a:r>
              <a:rPr lang="ko-KR" altLang="en-US" sz="1800" smtClean="0"/>
              <a:t>를 사용하여 제조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strand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3~5%</a:t>
            </a:r>
            <a:r>
              <a:rPr lang="ko-KR" altLang="en-US" sz="1800" smtClean="0"/>
              <a:t>의 수준으로 건조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PF </a:t>
            </a:r>
            <a:r>
              <a:rPr lang="ko-KR" altLang="en-US" sz="1800" smtClean="0"/>
              <a:t>수지로 도포 </a:t>
            </a:r>
            <a:r>
              <a:rPr lang="en-US" altLang="ko-KR" sz="1800" smtClean="0"/>
              <a:t>(15%</a:t>
            </a:r>
            <a:r>
              <a:rPr lang="ko-KR" altLang="en-US" sz="1800" smtClean="0"/>
              <a:t>까지의 높은 수준으로 도포</a:t>
            </a:r>
            <a:r>
              <a:rPr lang="en-US" altLang="ko-KR" sz="1800" smtClean="0"/>
              <a:t>): </a:t>
            </a:r>
            <a:r>
              <a:rPr lang="ko-KR" altLang="en-US" sz="1800" smtClean="0"/>
              <a:t>치수안정성 및 내수성 부여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고주파 에너지 이용하며 </a:t>
            </a:r>
            <a:r>
              <a:rPr lang="en-US" altLang="ko-KR" sz="1800" smtClean="0"/>
              <a:t>25cm </a:t>
            </a:r>
            <a:r>
              <a:rPr lang="ko-KR" altLang="en-US" sz="1800" smtClean="0"/>
              <a:t>두께는 몇 분안에 경화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원하는 크기와 길이의 것으로 제재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PSL</a:t>
            </a:r>
            <a:endParaRPr lang="en-US" altLang="ko-KR" b="1" smtClean="0"/>
          </a:p>
        </p:txBody>
      </p:sp>
      <p:pic>
        <p:nvPicPr>
          <p:cNvPr id="161797" name="Picture 5" descr="dd4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89025"/>
            <a:ext cx="817245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PSL</a:t>
            </a:r>
            <a:endParaRPr lang="en-US" altLang="ko-KR" b="1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특징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강도가 우수하고 균일함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열압과정중 목재의 밀도가 증가되기 때문에 일반 제재목보다 강도가 우수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제조된 제품에 작은 틈이 존재하기 때문에 완전한 보존처리 가능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교각용 세로보</a:t>
            </a:r>
            <a:r>
              <a:rPr lang="en-US" altLang="ko-KR" sz="1800" smtClean="0"/>
              <a:t>, </a:t>
            </a:r>
            <a:r>
              <a:rPr lang="ko-KR" altLang="en-US" sz="1800" smtClean="0"/>
              <a:t>침목</a:t>
            </a:r>
            <a:r>
              <a:rPr lang="en-US" altLang="ko-KR" sz="1800" smtClean="0"/>
              <a:t>, </a:t>
            </a:r>
            <a:r>
              <a:rPr lang="ko-KR" altLang="en-US" sz="1800" smtClean="0"/>
              <a:t>목재 버팀다리 등의 가혹한 실외조건에서 사용</a:t>
            </a:r>
            <a:endParaRPr lang="ko-KR" alt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PSL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특징</a:t>
            </a:r>
            <a:endParaRPr lang="ko-KR" altLang="en-US" b="1" smtClean="0"/>
          </a:p>
        </p:txBody>
      </p:sp>
      <p:graphicFrame>
        <p:nvGraphicFramePr>
          <p:cNvPr id="162828" name="Group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39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3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PSL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의 장점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LVL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이 갖고 있는 모든 장점을 가지고 있음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목재의 고밀도화 정도가 증가하면 강도가 향상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- 2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차 접착의 필요성을 최소화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LVL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보다 보존처리와 내화처리를 쉽게 할 수 있음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PSL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의 단점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단편절삭이 가능한 원목에만 적용 할 수 있음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같은 크기의 제재목이나 집성재보다 더 무거움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제조라인에 투자 비용이 많이 듬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.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PSL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용도</a:t>
            </a:r>
            <a:endParaRPr lang="ko-KR" altLang="en-US" b="1" smtClean="0"/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PSL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의 용도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대단면 구조용 집성재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긴 구조용 부재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치수를 자유롭게 바꿀수 있음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일반적인 보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기둥 등으로 사용하기 적합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LSL</a:t>
            </a:r>
            <a:endParaRPr lang="en-US" altLang="ko-KR" b="1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생산 공정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원료로써 얇고 넓은 스트랜드를 사용한다는 점이 </a:t>
            </a:r>
            <a:r>
              <a:rPr lang="en-US" altLang="ko-KR" sz="1800" smtClean="0"/>
              <a:t>PSL</a:t>
            </a:r>
            <a:r>
              <a:rPr lang="ko-KR" altLang="en-US" sz="1800" smtClean="0"/>
              <a:t>과 차이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사시나무 </a:t>
            </a:r>
            <a:r>
              <a:rPr lang="en-US" altLang="ko-KR" sz="1800" smtClean="0"/>
              <a:t>(aspen), </a:t>
            </a:r>
            <a:r>
              <a:rPr lang="ko-KR" altLang="en-US" sz="1800" smtClean="0"/>
              <a:t>튜울립나무 </a:t>
            </a:r>
            <a:r>
              <a:rPr lang="en-US" altLang="ko-KR" sz="1800" smtClean="0"/>
              <a:t>(yellow poplar), </a:t>
            </a:r>
            <a:r>
              <a:rPr lang="ko-KR" altLang="en-US" sz="1800" smtClean="0"/>
              <a:t>피나무 </a:t>
            </a:r>
            <a:r>
              <a:rPr lang="en-US" altLang="ko-KR" sz="1800" smtClean="0"/>
              <a:t>(basswood) </a:t>
            </a:r>
            <a:r>
              <a:rPr lang="ko-KR" altLang="en-US" sz="1800" smtClean="0"/>
              <a:t>또는 저밀도의 활엽수를 이용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스트렌드를 원반형 플레이크 제조기 </a:t>
            </a:r>
            <a:r>
              <a:rPr lang="en-US" altLang="ko-KR" sz="1800" smtClean="0"/>
              <a:t>(disk flaker)</a:t>
            </a:r>
            <a:r>
              <a:rPr lang="ko-KR" altLang="en-US" sz="1800" smtClean="0"/>
              <a:t>를 이용 생산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스트렌드의 길이가 </a:t>
            </a:r>
            <a:r>
              <a:rPr lang="en-US" altLang="ko-KR" sz="1800" smtClean="0"/>
              <a:t>30cm OSB</a:t>
            </a:r>
            <a:r>
              <a:rPr lang="ko-KR" altLang="en-US" sz="1800" smtClean="0"/>
              <a:t>보다 </a:t>
            </a:r>
            <a:r>
              <a:rPr lang="en-US" altLang="ko-KR" sz="1800" smtClean="0"/>
              <a:t>2</a:t>
            </a:r>
            <a:r>
              <a:rPr lang="ko-KR" altLang="en-US" sz="1800" smtClean="0"/>
              <a:t>배정도 긴 것을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생재상태의 스트랜드를 건조 선별한 후 수지와 혼합하고 매트를 성형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내수성을 부여키 위해 접착제로 </a:t>
            </a:r>
            <a:r>
              <a:rPr lang="en-US" altLang="ko-KR" sz="1800" smtClean="0"/>
              <a:t>PMDI (polymeric diphenylmethane diisocyanate)</a:t>
            </a:r>
            <a:r>
              <a:rPr lang="ko-KR" altLang="en-US" sz="1800" smtClean="0"/>
              <a:t>를 사용하며 </a:t>
            </a:r>
            <a:r>
              <a:rPr lang="en-US" altLang="ko-KR" sz="1800" smtClean="0"/>
              <a:t>PF</a:t>
            </a:r>
            <a:r>
              <a:rPr lang="ko-KR" altLang="en-US" sz="1800" smtClean="0"/>
              <a:t>수지보다 열압시간이 짧음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PMDI</a:t>
            </a:r>
            <a:r>
              <a:rPr lang="ko-KR" altLang="en-US" sz="1800" smtClean="0"/>
              <a:t>는 경화과정 중에 수분을 이용하기 때문에 스트렌드 함수윻은 </a:t>
            </a:r>
            <a:r>
              <a:rPr lang="en-US" altLang="ko-KR" sz="1800" smtClean="0"/>
              <a:t>15% </a:t>
            </a:r>
            <a:r>
              <a:rPr lang="ko-KR" altLang="en-US" sz="1800" smtClean="0"/>
              <a:t>정도로 높아도 되며 따라서 건조기 효율도 향상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증기 분사식 열압기 사용으로 열압시간이 단축되며 </a:t>
            </a:r>
            <a:r>
              <a:rPr lang="en-US" altLang="ko-KR" sz="1800" smtClean="0"/>
              <a:t>(</a:t>
            </a:r>
            <a:r>
              <a:rPr lang="ko-KR" altLang="en-US" sz="1800" smtClean="0"/>
              <a:t>두께가 </a:t>
            </a:r>
            <a:r>
              <a:rPr lang="en-US" altLang="ko-KR" sz="1800" smtClean="0"/>
              <a:t>32mm</a:t>
            </a:r>
            <a:r>
              <a:rPr lang="ko-KR" altLang="en-US" sz="1800" smtClean="0"/>
              <a:t>인 경우 </a:t>
            </a:r>
            <a:r>
              <a:rPr lang="en-US" altLang="ko-KR" sz="1800" smtClean="0"/>
              <a:t>60</a:t>
            </a:r>
            <a:r>
              <a:rPr lang="ko-KR" altLang="en-US" sz="1800" smtClean="0"/>
              <a:t>초 안에 경화</a:t>
            </a:r>
            <a:r>
              <a:rPr lang="en-US" altLang="ko-KR" sz="1800" smtClean="0"/>
              <a:t>) </a:t>
            </a:r>
            <a:r>
              <a:rPr lang="ko-KR" altLang="en-US" sz="1800" smtClean="0"/>
              <a:t>보드두께 방향의 밀도 경사가 최소화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정의</a:t>
            </a:r>
            <a:r>
              <a:rPr lang="en-US" altLang="ko-KR" sz="3200" b="1" smtClean="0"/>
              <a:t>, </a:t>
            </a:r>
            <a:r>
              <a:rPr lang="ko-KR" altLang="en-US" sz="3200" b="1" smtClean="0"/>
              <a:t>용도</a:t>
            </a:r>
            <a:r>
              <a:rPr lang="en-US" altLang="ko-KR" sz="3200" b="1" smtClean="0"/>
              <a:t>, </a:t>
            </a:r>
            <a:r>
              <a:rPr lang="ko-KR" altLang="en-US" sz="3200" b="1" smtClean="0"/>
              <a:t>동향</a:t>
            </a:r>
            <a:endParaRPr lang="ko-KR" altLang="en-US" b="1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18488" cy="56880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b="1" smtClean="0"/>
              <a:t>정의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집성재 </a:t>
            </a:r>
            <a:r>
              <a:rPr lang="en-US" altLang="ko-KR" sz="1800" smtClean="0"/>
              <a:t>(glue-laminated timber, glulam)</a:t>
            </a:r>
            <a:r>
              <a:rPr lang="ko-KR" altLang="en-US" sz="1800" smtClean="0"/>
              <a:t>는 제재목을 표면 적층하여 보의 형태로 제조되며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두께는 </a:t>
            </a:r>
            <a:r>
              <a:rPr lang="en-US" altLang="ko-KR" sz="1800" smtClean="0"/>
              <a:t>19~38 mm</a:t>
            </a:r>
            <a:r>
              <a:rPr lang="ko-KR" altLang="en-US" sz="1800" smtClean="0"/>
              <a:t>인 것을 주로 사용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제재목에 비해 더 넓고 더 두꺼우며 더 길면서 강한 보를 생산 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b="1" smtClean="0"/>
              <a:t>용도</a:t>
            </a:r>
            <a:r>
              <a:rPr lang="ko-KR" altLang="en-US" sz="1800" b="1" smtClean="0"/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건촉용 구조재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실내경기장</a:t>
            </a:r>
            <a:r>
              <a:rPr lang="en-US" altLang="ko-KR" sz="1800" smtClean="0"/>
              <a:t>, </a:t>
            </a:r>
            <a:r>
              <a:rPr lang="ko-KR" altLang="en-US" sz="1800" smtClean="0"/>
              <a:t>교각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창고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주거용 및 상업용 건물</a:t>
            </a:r>
            <a:r>
              <a:rPr lang="en-US" altLang="ko-KR" sz="1800" smtClean="0"/>
              <a:t>, </a:t>
            </a:r>
            <a:r>
              <a:rPr lang="ko-KR" altLang="en-US" sz="1800" smtClean="0"/>
              <a:t>교회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전봇대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농장 건물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b="1" smtClean="0"/>
              <a:t>동향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생산량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전체 </a:t>
            </a:r>
            <a:r>
              <a:rPr lang="en-US" altLang="ko-KR" sz="1800" smtClean="0"/>
              <a:t>(3.06 x 10</a:t>
            </a:r>
            <a:r>
              <a:rPr lang="en-US" altLang="ko-KR" sz="1800" baseline="30000" smtClean="0"/>
              <a:t>6</a:t>
            </a:r>
            <a:r>
              <a:rPr lang="en-US" altLang="ko-KR" sz="1800" smtClean="0"/>
              <a:t> m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미국 </a:t>
            </a:r>
            <a:r>
              <a:rPr lang="en-US" altLang="ko-KR" sz="1800" smtClean="0"/>
              <a:t>(750 x 10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 m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생산국</a:t>
            </a:r>
            <a:r>
              <a:rPr lang="en-US" altLang="ko-KR" sz="1800" smtClean="0"/>
              <a:t>: </a:t>
            </a:r>
            <a:r>
              <a:rPr lang="ko-KR" altLang="en-US" sz="1800" smtClean="0"/>
              <a:t>유럽 </a:t>
            </a:r>
            <a:r>
              <a:rPr lang="en-US" altLang="ko-KR" sz="1800" smtClean="0"/>
              <a:t>(50%), </a:t>
            </a:r>
            <a:r>
              <a:rPr lang="ko-KR" altLang="en-US" sz="1800" smtClean="0"/>
              <a:t>북미 </a:t>
            </a:r>
            <a:r>
              <a:rPr lang="en-US" altLang="ko-KR" sz="1800" smtClean="0"/>
              <a:t>(30%), </a:t>
            </a:r>
            <a:r>
              <a:rPr lang="ko-KR" altLang="en-US" sz="1800" smtClean="0"/>
              <a:t>일본 </a:t>
            </a:r>
            <a:r>
              <a:rPr lang="en-US" altLang="ko-KR" sz="1800" smtClean="0"/>
              <a:t>(20%)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미국에서의 생산 원료</a:t>
            </a:r>
            <a:r>
              <a:rPr lang="en-US" altLang="ko-KR" sz="1800" smtClean="0"/>
              <a:t>: </a:t>
            </a:r>
            <a:r>
              <a:rPr lang="ko-KR" altLang="en-US" sz="1800" smtClean="0"/>
              <a:t>남부 소나무 </a:t>
            </a:r>
            <a:r>
              <a:rPr lang="en-US" altLang="ko-KR" sz="1800" smtClean="0"/>
              <a:t>(southern pine)</a:t>
            </a:r>
            <a:r>
              <a:rPr lang="ko-KR" altLang="en-US" sz="1800" smtClean="0"/>
              <a:t>와 미송 </a:t>
            </a:r>
            <a:r>
              <a:rPr lang="en-US" altLang="ko-KR" sz="1800" smtClean="0"/>
              <a:t>(Douglas-fir)</a:t>
            </a:r>
            <a:r>
              <a:rPr lang="ko-KR" altLang="en-US" sz="1800" smtClean="0"/>
              <a:t>과 같은 침엽수 수종에 의해 주로 생산되지만 다른 여러 침엽수 및 활엽수 수종들도 생산에 이용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LSL</a:t>
            </a:r>
            <a:endParaRPr lang="en-US" altLang="ko-KR" b="1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특징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강도가 우수하여 제재목 대체용으로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목공제품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2</a:t>
            </a:r>
            <a:r>
              <a:rPr lang="ko-KR" altLang="en-US" sz="1800" smtClean="0"/>
              <a:t>차 가공제품용 원료로 공급 </a:t>
            </a:r>
            <a:endParaRPr lang="ko-KR" alt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 descr="PSL_app06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7449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7" descr="trus28a.jpg (66836 bytes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573463"/>
            <a:ext cx="3744913" cy="2951162"/>
          </a:xfrm>
          <a:noFill/>
        </p:spPr>
      </p:pic>
      <p:pic>
        <p:nvPicPr>
          <p:cNvPr id="44036" name="Picture 30" descr="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404813"/>
            <a:ext cx="3744913" cy="2952750"/>
          </a:xfrm>
          <a:noFill/>
        </p:spPr>
      </p:pic>
      <p:pic>
        <p:nvPicPr>
          <p:cNvPr id="44037" name="Picture 38" descr="timberstra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3571875"/>
            <a:ext cx="3744913" cy="2952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I-Joist</a:t>
            </a:r>
            <a:endParaRPr lang="en-US" altLang="ko-KR" b="1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정의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최대 응력이 가해지는 곳에 소재의 전단 및 휨 응력을 이용해 최대 강도를 나타낼 수 있도록 </a:t>
            </a:r>
            <a:r>
              <a:rPr lang="en-US" altLang="ko-KR" sz="1800" smtClean="0"/>
              <a:t>I</a:t>
            </a:r>
            <a:r>
              <a:rPr lang="ko-KR" altLang="en-US" sz="1800" smtClean="0"/>
              <a:t>자 형으로 제조된 보 </a:t>
            </a:r>
            <a:r>
              <a:rPr lang="en-US" altLang="ko-KR" sz="1800" smtClean="0"/>
              <a:t>(beam)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Flange (</a:t>
            </a:r>
            <a:r>
              <a:rPr lang="ko-KR" altLang="en-US" sz="1800" smtClean="0"/>
              <a:t>현재</a:t>
            </a:r>
            <a:r>
              <a:rPr lang="en-US" altLang="ko-KR" sz="1800" smtClean="0"/>
              <a:t>)</a:t>
            </a:r>
            <a:r>
              <a:rPr lang="ko-KR" altLang="en-US" sz="1800" smtClean="0"/>
              <a:t>와 </a:t>
            </a:r>
            <a:r>
              <a:rPr lang="en-US" altLang="ko-KR" sz="1800" smtClean="0"/>
              <a:t>Web (</a:t>
            </a:r>
            <a:r>
              <a:rPr lang="ko-KR" altLang="en-US" sz="1800" smtClean="0"/>
              <a:t>복재</a:t>
            </a:r>
            <a:r>
              <a:rPr lang="en-US" altLang="ko-KR" sz="1800" smtClean="0"/>
              <a:t>)</a:t>
            </a:r>
            <a:r>
              <a:rPr lang="ko-KR" altLang="en-US" sz="1800" smtClean="0"/>
              <a:t>으로 구성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동향</a:t>
            </a:r>
            <a:r>
              <a:rPr lang="ko-KR" altLang="en-US" sz="2000" smtClean="0"/>
              <a:t>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- 2001</a:t>
            </a:r>
            <a:r>
              <a:rPr lang="ko-KR" altLang="en-US" sz="1800" smtClean="0"/>
              <a:t>년 생산량</a:t>
            </a:r>
            <a:r>
              <a:rPr lang="en-US" altLang="ko-KR" sz="1800" smtClean="0"/>
              <a:t>: 437</a:t>
            </a:r>
            <a:r>
              <a:rPr lang="ko-KR" altLang="en-US" sz="1800" smtClean="0"/>
              <a:t>만 </a:t>
            </a:r>
            <a:r>
              <a:rPr lang="en-US" altLang="ko-KR" sz="1800" smtClean="0"/>
              <a:t>m</a:t>
            </a:r>
            <a:r>
              <a:rPr lang="en-US" altLang="ko-KR" sz="1800" baseline="30000" smtClean="0"/>
              <a:t>3</a:t>
            </a: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I-Joist</a:t>
            </a:r>
            <a:endParaRPr lang="en-US" altLang="ko-KR" b="1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생산공정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현재와 복재를 제조한 다음 이들을 결합시켜 하나의 제품으로 조립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현재는 제재목</a:t>
            </a:r>
            <a:r>
              <a:rPr lang="en-US" altLang="ko-KR" sz="1800" smtClean="0"/>
              <a:t>, LVL, </a:t>
            </a:r>
            <a:r>
              <a:rPr lang="ko-KR" altLang="en-US" sz="1800" smtClean="0"/>
              <a:t>기타 구조용 복합목재 사용하며 핑거조인트를 통해 길이방향으로 연결되고 복재를 끼우기 위한 홈 가공을 받음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구조용 접착제 </a:t>
            </a:r>
            <a:r>
              <a:rPr lang="en-US" altLang="ko-KR" sz="1800" smtClean="0"/>
              <a:t>(PF </a:t>
            </a:r>
            <a:r>
              <a:rPr lang="ko-KR" altLang="en-US" sz="1800" smtClean="0"/>
              <a:t>또는 </a:t>
            </a:r>
            <a:r>
              <a:rPr lang="en-US" altLang="ko-KR" sz="1800" smtClean="0"/>
              <a:t>PRF, polyurethane)</a:t>
            </a:r>
            <a:r>
              <a:rPr lang="ko-KR" altLang="en-US" sz="1800" smtClean="0"/>
              <a:t>를 홈에 도포한 후 현재와 복재를 서로 압체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연속식 압체법에 따라 제조되기 때문에 무한한 길이의 제품 생산 가능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길이가 </a:t>
            </a:r>
            <a:r>
              <a:rPr lang="en-US" altLang="ko-KR" sz="1800" smtClean="0"/>
              <a:t>24m</a:t>
            </a:r>
            <a:r>
              <a:rPr lang="ko-KR" altLang="en-US" sz="1800" smtClean="0"/>
              <a:t>인 제품이 주로 생산 </a:t>
            </a:r>
            <a:r>
              <a:rPr lang="en-US" altLang="ko-KR" sz="1800" smtClean="0"/>
              <a:t>(</a:t>
            </a:r>
            <a:r>
              <a:rPr lang="ko-KR" altLang="en-US" sz="1800" smtClean="0"/>
              <a:t>선적 및 취급상 제약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I </a:t>
            </a:r>
            <a:r>
              <a:rPr lang="ko-KR" altLang="en-US" sz="1800" smtClean="0"/>
              <a:t>형 구조에 따라 소재보다 무게에 대한 강도 비율이 상승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자원 효율적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trus02a.jpg (85522 bytes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76250"/>
            <a:ext cx="3429000" cy="2849563"/>
          </a:xfrm>
          <a:noFill/>
        </p:spPr>
      </p:pic>
      <p:pic>
        <p:nvPicPr>
          <p:cNvPr id="47107" name="Picture 13" descr="IJVa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549275"/>
            <a:ext cx="3887787" cy="2632075"/>
          </a:xfrm>
          <a:noFill/>
        </p:spPr>
      </p:pic>
      <p:pic>
        <p:nvPicPr>
          <p:cNvPr id="47108" name="Picture 18" descr="homem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500438"/>
            <a:ext cx="1944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1" descr="homebot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868863"/>
            <a:ext cx="19446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4" descr="hometo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365625"/>
            <a:ext cx="1800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9" descr="nrta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4932363" y="3860800"/>
            <a:ext cx="3671887" cy="242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정의</a:t>
            </a:r>
            <a:endParaRPr lang="ko-KR" altLang="en-US" b="1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18488" cy="19431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b="1" smtClean="0"/>
              <a:t>정의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집성재 </a:t>
            </a:r>
            <a:r>
              <a:rPr lang="en-US" altLang="ko-KR" sz="1800" smtClean="0"/>
              <a:t>(glue-laminated timber, glulam)</a:t>
            </a:r>
            <a:r>
              <a:rPr lang="ko-KR" altLang="en-US" sz="1800" smtClean="0"/>
              <a:t>는 제재목을 표면 적층하여 보의 형태로 제조되며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두께는 </a:t>
            </a:r>
            <a:r>
              <a:rPr lang="en-US" altLang="ko-KR" sz="1800" smtClean="0"/>
              <a:t>19~38 mm</a:t>
            </a:r>
            <a:r>
              <a:rPr lang="ko-KR" altLang="en-US" sz="1800" smtClean="0"/>
              <a:t>인 것을 주로 사용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제재목에 비해 더 넓고 더 두꺼우며 더 길면서 강한 보를 생산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종류</a:t>
            </a:r>
            <a:endParaRPr lang="ko-KR" altLang="en-US" b="1" smtClean="0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370013"/>
            <a:ext cx="4284663" cy="4651375"/>
          </a:xfrm>
        </p:spPr>
        <p:txBody>
          <a:bodyPr/>
          <a:lstStyle/>
          <a:p>
            <a:pPr eaLnBrk="1" hangingPunct="1">
              <a:defRPr/>
            </a:pPr>
            <a:endParaRPr lang="en-US" altLang="ko-KR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ko-KR" altLang="en-US" sz="2400" b="1" smtClean="0"/>
              <a:t>집성재의 종류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ko-KR" altLang="en-US" sz="2000" b="1" smtClean="0"/>
              <a:t>   </a:t>
            </a:r>
            <a:r>
              <a:rPr lang="en-US" altLang="ko-KR" sz="2000" b="1" smtClean="0"/>
              <a:t>- </a:t>
            </a:r>
            <a:r>
              <a:rPr lang="ko-KR" altLang="en-US" sz="2000" b="1" smtClean="0"/>
              <a:t>구조용 집성재</a:t>
            </a:r>
            <a:r>
              <a:rPr lang="en-US" altLang="ko-KR" sz="2000" b="1" smtClean="0"/>
              <a:t>,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altLang="ko-KR" sz="2000" b="1" smtClean="0"/>
              <a:t>   - </a:t>
            </a:r>
            <a:r>
              <a:rPr lang="ko-KR" altLang="en-US" sz="2000" b="1" smtClean="0"/>
              <a:t>조작용 집성재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ko-KR" altLang="en-US" sz="2000" b="1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ko-KR" altLang="en-US" sz="2400" b="1" smtClean="0"/>
              <a:t>구조용 집성재란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ko-KR" altLang="en-US" sz="2000" b="1" smtClean="0"/>
              <a:t>   </a:t>
            </a:r>
            <a:r>
              <a:rPr lang="en-US" altLang="ko-KR" sz="2000" b="1" smtClean="0"/>
              <a:t>- </a:t>
            </a:r>
            <a:r>
              <a:rPr lang="ko-KR" altLang="en-US" sz="2000" b="1" smtClean="0"/>
              <a:t>건축</a:t>
            </a:r>
            <a:r>
              <a:rPr lang="en-US" altLang="ko-KR" sz="2000" b="1" smtClean="0"/>
              <a:t>,</a:t>
            </a:r>
            <a:r>
              <a:rPr lang="ko-KR" altLang="en-US" sz="2000" b="1" smtClean="0"/>
              <a:t>목조선 차축 등의 힘받이 재료로서 내력부재에 사용</a:t>
            </a:r>
          </a:p>
        </p:txBody>
      </p:sp>
      <p:pic>
        <p:nvPicPr>
          <p:cNvPr id="8196" name="Picture 6" descr="통직집성재의 지붕 프레임시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255713"/>
            <a:ext cx="388778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ower Be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1774825" cy="2190750"/>
          </a:xfrm>
          <a:noFill/>
        </p:spPr>
      </p:pic>
      <p:pic>
        <p:nvPicPr>
          <p:cNvPr id="9219" name="Picture 10" descr="stockglul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357563"/>
            <a:ext cx="3527425" cy="2879725"/>
          </a:xfrm>
          <a:noFill/>
        </p:spPr>
      </p:pic>
      <p:pic>
        <p:nvPicPr>
          <p:cNvPr id="9220" name="Picture 22" descr="GLUL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700338" y="549275"/>
            <a:ext cx="3341687" cy="2190750"/>
          </a:xfrm>
          <a:noFill/>
        </p:spPr>
      </p:pic>
      <p:pic>
        <p:nvPicPr>
          <p:cNvPr id="9221" name="Picture 20" descr="glulam_app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429000"/>
            <a:ext cx="26638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6" descr="glulam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372225" y="620713"/>
            <a:ext cx="2316163" cy="2087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집성재의 장점</a:t>
            </a:r>
            <a:endParaRPr lang="ko-KR" altLang="en-US" b="1" smtClean="0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3850" y="1268413"/>
            <a:ext cx="84963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크기</a:t>
            </a:r>
            <a:r>
              <a:rPr lang="ko-KR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작은 나무로부터 큰 부재 만듬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건축의 자유스러움</a:t>
            </a:r>
            <a:r>
              <a:rPr lang="ko-KR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불가능한 아치와 복합곡면포함 다양한 건축적인 효과를 창조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건조재의 사용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집성부재의 강도와 외관에 미치는 영향을 최소화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다양한 횡단면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집성재의 중앙부분에 발생하는 높은 응력에 대처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제재목 등급의 효율적 이용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최상부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최하부 부근에 가장 좋은 등급을 내부 절반 또는 그 이상은 낮은 등급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을 적용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환경적 친화성</a:t>
            </a:r>
            <a:r>
              <a:rPr lang="ko-KR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다른 구조용재에 비해 잠재력이 있는 장기적인 환경적 이점 제공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집성재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</a:t>
            </a:r>
            <a:r>
              <a:rPr lang="ko-KR" altLang="en-US" sz="3200" b="1" smtClean="0"/>
              <a:t>특징</a:t>
            </a:r>
            <a:r>
              <a:rPr lang="en-US" altLang="ko-KR" sz="3200" b="1" smtClean="0"/>
              <a:t>/</a:t>
            </a:r>
            <a:r>
              <a:rPr lang="ko-KR" altLang="en-US" sz="3200" b="1" smtClean="0"/>
              <a:t>역사</a:t>
            </a:r>
            <a:endParaRPr lang="ko-KR" altLang="en-US" b="1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내화성능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탄화속도 </a:t>
            </a:r>
            <a:r>
              <a:rPr lang="en-US" altLang="ko-KR" sz="1800" smtClean="0"/>
              <a:t>: 800~1000℃</a:t>
            </a:r>
            <a:r>
              <a:rPr lang="ko-KR" altLang="en-US" sz="1800" smtClean="0"/>
              <a:t>온도에서 </a:t>
            </a:r>
            <a:r>
              <a:rPr lang="en-US" altLang="ko-KR" sz="1800" smtClean="0"/>
              <a:t>0.6~0.8mm/</a:t>
            </a:r>
            <a:r>
              <a:rPr lang="ko-KR" altLang="en-US" sz="1800" smtClean="0"/>
              <a:t>분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탄화막형성 </a:t>
            </a:r>
            <a:r>
              <a:rPr lang="en-US" altLang="ko-KR" sz="1800" smtClean="0"/>
              <a:t>: 25mm</a:t>
            </a:r>
            <a:r>
              <a:rPr lang="ko-KR" altLang="en-US" sz="1800" smtClean="0"/>
              <a:t>서 연소 중단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열전도율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목재의 열전도율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철의 </a:t>
            </a:r>
            <a:r>
              <a:rPr lang="en-US" altLang="ko-KR" sz="1800" smtClean="0"/>
              <a:t>1/200 , </a:t>
            </a:r>
            <a:r>
              <a:rPr lang="ko-KR" altLang="en-US" sz="1800" smtClean="0"/>
              <a:t>콘크리트의 </a:t>
            </a:r>
            <a:r>
              <a:rPr lang="en-US" altLang="ko-KR" sz="1800" smtClean="0"/>
              <a:t>¼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단열성이 좋다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결로작용이 없다</a:t>
            </a:r>
            <a:r>
              <a:rPr lang="en-US" altLang="ko-KR" sz="1800" smtClean="0"/>
              <a:t>.</a:t>
            </a:r>
            <a:r>
              <a:rPr lang="en-US" altLang="ko-KR" sz="2000" smtClean="0">
                <a:solidFill>
                  <a:srgbClr val="0099FF"/>
                </a:solidFill>
                <a:latin typeface="휴먼옛체" pitchFamily="18" charset="-127"/>
                <a:ea typeface="휴먼옛체" pitchFamily="18" charset="-127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2000" smtClean="0">
              <a:solidFill>
                <a:srgbClr val="0099FF"/>
              </a:solidFill>
              <a:latin typeface="휴먼옛체" pitchFamily="18" charset="-127"/>
              <a:ea typeface="휴먼옛체" pitchFamily="18" charset="-127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역사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- 1893</a:t>
            </a:r>
            <a:r>
              <a:rPr lang="ko-KR" altLang="en-US" sz="1800" smtClean="0"/>
              <a:t>년에 스위스 바젤에서 강당을 건설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- 1930</a:t>
            </a:r>
            <a:r>
              <a:rPr lang="ko-KR" altLang="en-US" sz="1800" smtClean="0"/>
              <a:t>년 후반에 체육관 교회 강당 공장 및 창고에 사용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2506</TotalTime>
  <Words>2314</Words>
  <Application>Microsoft PowerPoint</Application>
  <PresentationFormat>화면 슬라이드 쇼(4:3)</PresentationFormat>
  <Paragraphs>311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점과 선</vt:lpstr>
      <vt:lpstr>복합목재</vt:lpstr>
      <vt:lpstr>서론</vt:lpstr>
      <vt:lpstr>서론</vt:lpstr>
      <vt:lpstr>집성재 – 정의, 용도, 동향</vt:lpstr>
      <vt:lpstr>집성재 – 정의</vt:lpstr>
      <vt:lpstr>집성재 – 종류</vt:lpstr>
      <vt:lpstr>슬라이드 7</vt:lpstr>
      <vt:lpstr>집성재의 장점</vt:lpstr>
      <vt:lpstr>집성재 – 특징/역사</vt:lpstr>
      <vt:lpstr>집성재</vt:lpstr>
      <vt:lpstr>집성재 – 제조공정</vt:lpstr>
      <vt:lpstr>집성재 – 제조공정</vt:lpstr>
      <vt:lpstr>집성재 – 제조공정</vt:lpstr>
      <vt:lpstr>집성재 – 용도</vt:lpstr>
      <vt:lpstr>집성재 – 용도</vt:lpstr>
      <vt:lpstr>집성재 – 용도</vt:lpstr>
      <vt:lpstr>집성재 – 용도</vt:lpstr>
      <vt:lpstr>집성재 – 용도</vt:lpstr>
      <vt:lpstr>구조용 집성재</vt:lpstr>
      <vt:lpstr>슬라이드 20</vt:lpstr>
      <vt:lpstr>집성재 – 생산비용/장점</vt:lpstr>
      <vt:lpstr>집성재 - 기타</vt:lpstr>
      <vt:lpstr>단판적층제 – 정의, 동향</vt:lpstr>
      <vt:lpstr>단판적층제 – 특징</vt:lpstr>
      <vt:lpstr>슬라이드 25</vt:lpstr>
      <vt:lpstr>LVL – 생산공정</vt:lpstr>
      <vt:lpstr>LVL – 생산공정</vt:lpstr>
      <vt:lpstr>LVL – 생산공정</vt:lpstr>
      <vt:lpstr>LVL – 원료/접착제</vt:lpstr>
      <vt:lpstr>LVL – 장점</vt:lpstr>
      <vt:lpstr>LVL – 용도</vt:lpstr>
      <vt:lpstr>스트렌드계 복합목재 – 정의, 동향</vt:lpstr>
      <vt:lpstr>스트렌드계 복합목재 – 정의, 동향</vt:lpstr>
      <vt:lpstr>PSL</vt:lpstr>
      <vt:lpstr>PSL</vt:lpstr>
      <vt:lpstr>PSL</vt:lpstr>
      <vt:lpstr>PSL – 특징</vt:lpstr>
      <vt:lpstr>PSL – 용도</vt:lpstr>
      <vt:lpstr>LSL</vt:lpstr>
      <vt:lpstr>LSL</vt:lpstr>
      <vt:lpstr>슬라이드 41</vt:lpstr>
      <vt:lpstr>I-Joist</vt:lpstr>
      <vt:lpstr>I-Joist</vt:lpstr>
      <vt:lpstr>슬라이드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42</cp:revision>
  <dcterms:created xsi:type="dcterms:W3CDTF">2005-09-01T06:05:51Z</dcterms:created>
  <dcterms:modified xsi:type="dcterms:W3CDTF">2011-05-15T07:50:17Z</dcterms:modified>
</cp:coreProperties>
</file>