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2"/>
  </p:notesMasterIdLst>
  <p:sldIdLst>
    <p:sldId id="310" r:id="rId2"/>
    <p:sldId id="338" r:id="rId3"/>
    <p:sldId id="339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  <p:sldId id="351" r:id="rId16"/>
    <p:sldId id="352" r:id="rId17"/>
    <p:sldId id="353" r:id="rId18"/>
    <p:sldId id="354" r:id="rId19"/>
    <p:sldId id="355" r:id="rId20"/>
    <p:sldId id="356" r:id="rId21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8" d="100"/>
          <a:sy n="68" d="100"/>
        </p:scale>
        <p:origin x="-16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B5BAF-941F-480C-9CCD-17EB805C3E29}" type="datetimeFigureOut">
              <a:rPr lang="ko-KR" altLang="en-US" smtClean="0"/>
              <a:pPr/>
              <a:t>2011-04-07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769C8-8ABC-4D9C-A04E-EF38EE05CA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748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49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50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66A9CC0-2B07-40D7-8B2F-6CD178ACB45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EB7213C-3CF1-458C-85A7-08B6134E816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36CABE8-7A83-4FD6-9705-49CEB8A105D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0ED7207-6715-4896-8B31-0F84362ABB7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3079BD4-611F-4963-9879-E579E1F6B33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9DB25F7-596B-4107-84CE-25928A26242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D78CB3D-45F4-4DF8-AB96-ABD272565CEC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FBDB9E-2884-4CAA-9763-BEF7DCC84DB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D2075B-8D46-4898-A763-32B7889F932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ECC54E4-F3D9-4826-965F-BAB7E755BEA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585EAB-7499-41EA-96AC-AA616A1A007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9F37535-88CE-4F61-8BE9-94AF00CEFC2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b="1" dirty="0" err="1" smtClean="0"/>
              <a:t>환경재료학</a:t>
            </a:r>
            <a:r>
              <a:rPr lang="ko-KR" altLang="en-US" b="1" dirty="0" smtClean="0"/>
              <a:t> 개론</a:t>
            </a:r>
            <a:r>
              <a:rPr lang="en-US" altLang="ko-KR" sz="4800" dirty="0" smtClean="0"/>
              <a:t/>
            </a:r>
            <a:br>
              <a:rPr lang="en-US" altLang="ko-KR" sz="4800" dirty="0" smtClean="0"/>
            </a:br>
            <a:endParaRPr lang="ko-KR" altLang="en-US" sz="4000" dirty="0"/>
          </a:p>
        </p:txBody>
      </p:sp>
      <p:sp>
        <p:nvSpPr>
          <p:cNvPr id="4" name="부제목 3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ko-KR" altLang="en-US" b="1" dirty="0" smtClean="0"/>
              <a:t>제</a:t>
            </a:r>
            <a:r>
              <a:rPr lang="en-US" altLang="ko-KR" b="1" dirty="0" smtClean="0"/>
              <a:t> 2 </a:t>
            </a:r>
            <a:r>
              <a:rPr lang="ko-KR" altLang="en-US" b="1" dirty="0" smtClean="0"/>
              <a:t>편 목재</a:t>
            </a:r>
            <a:r>
              <a:rPr lang="en-US" altLang="ko-KR" b="1" dirty="0" smtClean="0"/>
              <a:t> </a:t>
            </a:r>
            <a:r>
              <a:rPr lang="ko-KR" altLang="en-US" b="1" dirty="0" smtClean="0"/>
              <a:t>및 목질재료</a:t>
            </a:r>
            <a:endParaRPr lang="en-US" altLang="ko-KR" b="1" dirty="0" smtClean="0"/>
          </a:p>
          <a:p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목재의</a:t>
            </a:r>
            <a:r>
              <a:rPr lang="en-US" altLang="ko-K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물리 기계적 성질</a:t>
            </a:r>
            <a:endParaRPr lang="ko-KR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역학적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5446735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/>
              <a:t>에너지 흡수 매체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목재는 충격강도가 크고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에너지 흡수매체로 강철보다 </a:t>
            </a:r>
            <a:r>
              <a:rPr lang="en-US" altLang="ko-KR" sz="1800" dirty="0" smtClean="0"/>
              <a:t>9</a:t>
            </a:r>
            <a:r>
              <a:rPr lang="ko-KR" altLang="en-US" sz="1800" dirty="0" smtClean="0"/>
              <a:t>배나 높아 충격하중을 받는 구조물에서 큰 이점을 보유 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교량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항공기 등의 동적 하중을 받는 구조물에서 우수한 진동감쇄특성 때문에 목재가 활용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진동이 심하고 계속해서 반복하중을 받는 곳에 목재는 강철보다 몇 배나 높은 피로강도를 가져 목재가 사용 </a:t>
            </a:r>
            <a:r>
              <a:rPr lang="en-US" altLang="ko-KR" sz="1800" dirty="0" smtClean="0"/>
              <a:t> </a:t>
            </a:r>
          </a:p>
          <a:p>
            <a:pPr>
              <a:lnSpc>
                <a:spcPct val="125000"/>
              </a:lnSpc>
              <a:buNone/>
            </a:pP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ko-KR" altLang="en-US" sz="2000" b="1" dirty="0" err="1" smtClean="0"/>
              <a:t>점탄성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목재 책장 선반이 </a:t>
            </a:r>
            <a:r>
              <a:rPr lang="ko-KR" altLang="en-US" sz="1800" dirty="0" err="1" smtClean="0"/>
              <a:t>책무게로</a:t>
            </a:r>
            <a:r>
              <a:rPr lang="ko-KR" altLang="en-US" sz="1800" dirty="0" smtClean="0"/>
              <a:t> 오랜 시간이 지나면 선반이 휘어지는 것은 목재의 </a:t>
            </a:r>
            <a:r>
              <a:rPr lang="ko-KR" altLang="en-US" sz="1800" dirty="0" err="1" smtClean="0"/>
              <a:t>점탄성성질에서</a:t>
            </a:r>
            <a:r>
              <a:rPr lang="ko-KR" altLang="en-US" sz="1800" dirty="0" smtClean="0"/>
              <a:t> 기인하며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변형이 시간에 비례하여 증가하는 </a:t>
            </a:r>
            <a:r>
              <a:rPr lang="ko-KR" altLang="en-US" sz="1800" dirty="0" err="1" smtClean="0"/>
              <a:t>크리프</a:t>
            </a:r>
            <a:r>
              <a:rPr lang="en-US" altLang="ko-KR" sz="1800" dirty="0" smtClean="0"/>
              <a:t>(creep)</a:t>
            </a:r>
            <a:r>
              <a:rPr lang="ko-KR" altLang="en-US" sz="1800" dirty="0" smtClean="0"/>
              <a:t>현상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다른 고분자 재료에 비해 적은 </a:t>
            </a:r>
            <a:r>
              <a:rPr lang="ko-KR" altLang="en-US" sz="1800" dirty="0" err="1" smtClean="0"/>
              <a:t>크리프양을</a:t>
            </a:r>
            <a:r>
              <a:rPr lang="ko-KR" altLang="en-US" sz="1800" dirty="0" smtClean="0"/>
              <a:t> 보임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크리프</a:t>
            </a:r>
            <a:r>
              <a:rPr lang="ko-KR" altLang="en-US" sz="1800" dirty="0" smtClean="0"/>
              <a:t> 과정에서 함수율이 변화하면 </a:t>
            </a:r>
            <a:r>
              <a:rPr lang="ko-KR" altLang="en-US" sz="1800" dirty="0" err="1" smtClean="0"/>
              <a:t>크리프양은</a:t>
            </a:r>
            <a:r>
              <a:rPr lang="ko-KR" altLang="en-US" sz="1800" dirty="0" smtClean="0"/>
              <a:t> 현저히 증가   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ko-KR" altLang="en-US" sz="1800" dirty="0" smtClean="0"/>
              <a:t>   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역학적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5446735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/>
              <a:t>목재가 가벼우면서 강한 이유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목재는 세포로 구성되어 있으며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세포는 내강의 안이 내용물은 없어지고 비어 있는 중공의 구조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죽은 세포로서 세포벽만으로 구성된 세포들이 수간의 길이방향으로 배열되어 있어 수많은 파이프 다발을 묶어 놓은 구조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동일 무게의 경우 봉보다는 파이프가 강한 것처럼 </a:t>
            </a:r>
            <a:r>
              <a:rPr lang="ko-KR" altLang="en-US" sz="1800" dirty="0" err="1" smtClean="0"/>
              <a:t>하니컴</a:t>
            </a:r>
            <a:r>
              <a:rPr lang="ko-KR" altLang="en-US" sz="1800" dirty="0" smtClean="0"/>
              <a:t> 구조로 되어 있어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화학적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5446735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/>
              <a:t>목재의 주요 구성 원소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약 </a:t>
            </a:r>
            <a:r>
              <a:rPr lang="en-US" altLang="ko-KR" sz="1800" dirty="0" smtClean="0"/>
              <a:t>50%</a:t>
            </a:r>
            <a:r>
              <a:rPr lang="ko-KR" altLang="en-US" sz="1800" dirty="0" smtClean="0"/>
              <a:t>의 탄소</a:t>
            </a:r>
            <a:r>
              <a:rPr lang="en-US" altLang="ko-KR" sz="1800" dirty="0" smtClean="0"/>
              <a:t>, 6% </a:t>
            </a:r>
            <a:r>
              <a:rPr lang="ko-KR" altLang="en-US" sz="1800" dirty="0" smtClean="0"/>
              <a:t>수소</a:t>
            </a:r>
            <a:r>
              <a:rPr lang="en-US" altLang="ko-KR" sz="1800" dirty="0" smtClean="0"/>
              <a:t>, 44% </a:t>
            </a:r>
            <a:r>
              <a:rPr lang="ko-KR" altLang="en-US" sz="1800" dirty="0" smtClean="0"/>
              <a:t>산소로 구성되어 있으며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수종이 달라도 원소 조성에는 차이가 없음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주성분과 </a:t>
            </a:r>
            <a:r>
              <a:rPr lang="ko-KR" altLang="en-US" sz="1800" dirty="0" err="1" smtClean="0">
                <a:latin typeface="+mj-lt"/>
              </a:rPr>
              <a:t>부성분으로</a:t>
            </a:r>
            <a:r>
              <a:rPr lang="ko-KR" altLang="en-US" sz="1800" dirty="0" smtClean="0">
                <a:latin typeface="+mj-lt"/>
              </a:rPr>
              <a:t> 대별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주성분은 고분자 화학성분인 셀룰로오스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err="1" smtClean="0">
                <a:latin typeface="+mj-lt"/>
              </a:rPr>
              <a:t>헤미셀룰로오스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리그닌으로 구성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</a:p>
          <a:p>
            <a:pPr>
              <a:lnSpc>
                <a:spcPct val="125000"/>
              </a:lnSpc>
            </a:pPr>
            <a:r>
              <a:rPr lang="ko-KR" altLang="en-US" sz="2000" b="1" dirty="0" smtClean="0"/>
              <a:t>주성분과 </a:t>
            </a:r>
            <a:r>
              <a:rPr lang="ko-KR" altLang="en-US" sz="2000" b="1" dirty="0" err="1" smtClean="0"/>
              <a:t>부성분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주성분은 고분자 화학성분인 셀룰로오스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헤미셀룰로오스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리그닌으로 구성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부성분은</a:t>
            </a:r>
            <a:r>
              <a:rPr lang="ko-KR" altLang="en-US" sz="1800" dirty="0" smtClean="0"/>
              <a:t> 추출성분으로 대략 </a:t>
            </a:r>
            <a:r>
              <a:rPr lang="en-US" altLang="ko-KR" sz="1800" dirty="0" smtClean="0"/>
              <a:t>5% </a:t>
            </a:r>
            <a:r>
              <a:rPr lang="ko-KR" altLang="en-US" sz="1800" dirty="0" smtClean="0"/>
              <a:t>이하를 차지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부성분은</a:t>
            </a:r>
            <a:r>
              <a:rPr lang="ko-KR" altLang="en-US" sz="1800" dirty="0" smtClean="0"/>
              <a:t> 수치적으로 적은 양이나 추출성분의 화합물의 종류는 아주 많고 유기화합물 전체에 걸쳐 다양하여 수종의 특색을 나타냄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주성분은 대부분 세포벽에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부성분은</a:t>
            </a:r>
            <a:r>
              <a:rPr lang="ko-KR" altLang="en-US" sz="1800" dirty="0" smtClean="0"/>
              <a:t> 세포내강과 특수조직 내에 존재 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화학적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5160983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/>
              <a:t>셀룰로오스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목재의 세포벽 구조에서 철근에 해당되는 구조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세포벽에서 가장 많은 양을 차지 </a:t>
            </a:r>
            <a:r>
              <a:rPr lang="en-US" altLang="ko-KR" sz="1800" dirty="0" smtClean="0"/>
              <a:t>(38~50%)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분자식은 </a:t>
            </a:r>
            <a:r>
              <a:rPr lang="en-US" altLang="ko-KR" sz="1800" dirty="0" smtClean="0"/>
              <a:t>(C</a:t>
            </a:r>
            <a:r>
              <a:rPr lang="en-US" altLang="ko-KR" sz="1800" baseline="-25000" dirty="0" smtClean="0"/>
              <a:t>6</a:t>
            </a:r>
            <a:r>
              <a:rPr lang="en-US" altLang="ko-KR" sz="1800" dirty="0" smtClean="0"/>
              <a:t>H</a:t>
            </a:r>
            <a:r>
              <a:rPr lang="en-US" altLang="ko-KR" sz="1800" baseline="-25000" dirty="0" smtClean="0"/>
              <a:t>10</a:t>
            </a:r>
            <a:r>
              <a:rPr lang="en-US" altLang="ko-KR" sz="1800" dirty="0" smtClean="0"/>
              <a:t>O</a:t>
            </a:r>
            <a:r>
              <a:rPr lang="en-US" altLang="ko-KR" sz="1800" baseline="-25000" dirty="0" smtClean="0"/>
              <a:t>5</a:t>
            </a:r>
            <a:r>
              <a:rPr lang="en-US" altLang="ko-KR" sz="1800" dirty="0" smtClean="0"/>
              <a:t>)</a:t>
            </a:r>
            <a:r>
              <a:rPr lang="en-US" altLang="ko-KR" sz="1800" baseline="-25000" dirty="0" smtClean="0"/>
              <a:t>n</a:t>
            </a:r>
            <a:r>
              <a:rPr lang="ko-KR" altLang="en-US" sz="1800" dirty="0" smtClean="0"/>
              <a:t>으로 표시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잎에서 광합성 작용에 의하여 생긴 </a:t>
            </a:r>
            <a:r>
              <a:rPr lang="en-US" altLang="ko-KR" sz="1800" dirty="0" smtClean="0"/>
              <a:t>glucose (</a:t>
            </a:r>
            <a:r>
              <a:rPr lang="ko-KR" altLang="en-US" sz="1800" dirty="0" smtClean="0"/>
              <a:t>포도당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와 당류들이 사부 조직을 타고 내려오면서 형성층에 전달되어 세포 분열시 양분으로 제공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포도당이 효소들에 의해 결합되면서 물 분자가 빠지고 셀룰로오스로 중합되며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쇄상이며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중합도는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5,000~10,000</a:t>
            </a:r>
            <a:r>
              <a:rPr lang="ko-KR" altLang="en-US" sz="1800" dirty="0" smtClean="0"/>
              <a:t>개의 </a:t>
            </a:r>
            <a:r>
              <a:rPr lang="en-US" altLang="ko-KR" sz="1800" dirty="0" smtClean="0"/>
              <a:t>glucose</a:t>
            </a:r>
            <a:r>
              <a:rPr lang="ko-KR" altLang="en-US" sz="1800" dirty="0" smtClean="0"/>
              <a:t>로 이루어지며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포도당의 분자량이 </a:t>
            </a:r>
            <a:r>
              <a:rPr lang="en-US" altLang="ko-KR" sz="1800" dirty="0" smtClean="0"/>
              <a:t>162</a:t>
            </a:r>
            <a:r>
              <a:rPr lang="ko-KR" altLang="en-US" sz="1800" dirty="0" smtClean="0"/>
              <a:t>이기 때문에 포도당의 분자량은 </a:t>
            </a:r>
            <a:r>
              <a:rPr lang="en-US" altLang="ko-KR" sz="1800" dirty="0" smtClean="0"/>
              <a:t>810,000~1,620,000 </a:t>
            </a:r>
            <a:r>
              <a:rPr lang="ko-KR" altLang="en-US" sz="1800" dirty="0" smtClean="0"/>
              <a:t>임</a:t>
            </a:r>
            <a:r>
              <a:rPr lang="en-US" altLang="ko-KR" sz="1800" dirty="0" smtClean="0"/>
              <a:t>. 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쇄상의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cellulose</a:t>
            </a:r>
            <a:r>
              <a:rPr lang="ko-KR" altLang="en-US" sz="1800" dirty="0" smtClean="0"/>
              <a:t>가 모여 실 모양으로 되며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인접 셀룰로오스와 수소결합을 통하여 만들어진 것을 </a:t>
            </a:r>
            <a:r>
              <a:rPr lang="en-US" altLang="ko-KR" sz="1800" dirty="0" err="1" smtClean="0"/>
              <a:t>microfibril</a:t>
            </a:r>
            <a:r>
              <a:rPr lang="ko-KR" altLang="en-US" sz="1800" dirty="0" smtClean="0"/>
              <a:t>이라 함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en-US" altLang="ko-KR" sz="1800" dirty="0" err="1" smtClean="0"/>
              <a:t>Microfibril</a:t>
            </a:r>
            <a:r>
              <a:rPr lang="ko-KR" altLang="en-US" sz="1800" dirty="0" smtClean="0"/>
              <a:t>은 결정 구조를 지녀 안으로 물이 침투하지 못하며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따라서 목재가 충분한 강도와 여러 가지 물리적 특성을 발휘</a:t>
            </a:r>
            <a:endParaRPr lang="en-US" altLang="ko-KR" sz="18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화학적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446075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/>
              <a:t>셀룰로오스의 화학적 구조</a:t>
            </a:r>
            <a:endParaRPr lang="en-US" altLang="ko-KR" sz="2000" b="1" dirty="0" smtClean="0"/>
          </a:p>
        </p:txBody>
      </p:sp>
      <p:pic>
        <p:nvPicPr>
          <p:cNvPr id="4" name="Picture 5" descr="EMB00000674002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071678"/>
            <a:ext cx="6626225" cy="2447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화학적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3160719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err="1" smtClean="0"/>
              <a:t>헤미셀룰로오스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콘크리트 구조의 철근을 이어주는 작은 철사에 해당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세포벽에는 </a:t>
            </a:r>
            <a:r>
              <a:rPr lang="en-US" altLang="ko-KR" sz="1800" dirty="0" smtClean="0">
                <a:latin typeface="+mj-lt"/>
              </a:rPr>
              <a:t>cellulose</a:t>
            </a:r>
            <a:r>
              <a:rPr lang="ko-KR" altLang="en-US" sz="1800" dirty="0" smtClean="0">
                <a:latin typeface="+mj-lt"/>
              </a:rPr>
              <a:t>외에 많은 종류의 다당류가 </a:t>
            </a:r>
            <a:r>
              <a:rPr lang="ko-KR" altLang="en-US" sz="1800" dirty="0" smtClean="0"/>
              <a:t>있는데 이를 </a:t>
            </a:r>
            <a:r>
              <a:rPr lang="ko-KR" altLang="en-US" sz="1800" dirty="0" err="1" smtClean="0"/>
              <a:t>헤미셀룰로오스라</a:t>
            </a:r>
            <a:r>
              <a:rPr lang="ko-KR" altLang="en-US" sz="1800" dirty="0" smtClean="0"/>
              <a:t> 함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결합의 길이가 짧아 </a:t>
            </a:r>
            <a:r>
              <a:rPr lang="en-US" altLang="ko-KR" sz="1800" dirty="0" smtClean="0">
                <a:latin typeface="+mj-lt"/>
              </a:rPr>
              <a:t>cellulose</a:t>
            </a:r>
            <a:r>
              <a:rPr lang="ko-KR" altLang="en-US" sz="1800" dirty="0" smtClean="0">
                <a:latin typeface="+mj-lt"/>
              </a:rPr>
              <a:t>보다 약하며</a:t>
            </a:r>
            <a:r>
              <a:rPr lang="en-US" altLang="ko-KR" sz="1800" dirty="0" smtClean="0">
                <a:latin typeface="+mj-lt"/>
              </a:rPr>
              <a:t>, glucose</a:t>
            </a:r>
            <a:r>
              <a:rPr lang="ko-KR" altLang="en-US" sz="1800" dirty="0" smtClean="0">
                <a:latin typeface="+mj-lt"/>
              </a:rPr>
              <a:t>와 비슷한 </a:t>
            </a:r>
            <a:r>
              <a:rPr lang="ko-KR" altLang="en-US" sz="1800" dirty="0" smtClean="0"/>
              <a:t>구조의 반복단위가 </a:t>
            </a:r>
            <a:r>
              <a:rPr lang="en-US" altLang="ko-KR" sz="1800" dirty="0" smtClean="0"/>
              <a:t>150 </a:t>
            </a:r>
            <a:r>
              <a:rPr lang="ko-KR" altLang="en-US" sz="1800" dirty="0" smtClean="0"/>
              <a:t>정도 임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en-US" altLang="ko-KR" sz="1800" dirty="0" err="1" smtClean="0">
                <a:latin typeface="+mj-lt"/>
              </a:rPr>
              <a:t>Microfibril</a:t>
            </a:r>
            <a:r>
              <a:rPr lang="en-US" altLang="ko-KR" sz="1800" dirty="0" smtClean="0">
                <a:latin typeface="+mj-lt"/>
              </a:rPr>
              <a:t> </a:t>
            </a:r>
            <a:r>
              <a:rPr lang="ko-KR" altLang="en-US" sz="1800" dirty="0" smtClean="0">
                <a:latin typeface="+mj-lt"/>
              </a:rPr>
              <a:t>사이에 존재하는 것으로 추측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종류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en-US" altLang="ko-KR" sz="1800" dirty="0" err="1" smtClean="0">
                <a:latin typeface="+mj-lt"/>
              </a:rPr>
              <a:t>galactose</a:t>
            </a:r>
            <a:r>
              <a:rPr lang="en-US" altLang="ko-KR" sz="1800" dirty="0" smtClean="0">
                <a:latin typeface="+mj-lt"/>
              </a:rPr>
              <a:t>, mannose, </a:t>
            </a:r>
            <a:r>
              <a:rPr lang="en-US" altLang="ko-KR" sz="1800" dirty="0" err="1" smtClean="0">
                <a:latin typeface="+mj-lt"/>
              </a:rPr>
              <a:t>xylose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en-US" altLang="ko-KR" sz="1800" dirty="0" err="1" smtClean="0">
                <a:latin typeface="+mj-lt"/>
              </a:rPr>
              <a:t>arabinose</a:t>
            </a:r>
            <a:r>
              <a:rPr lang="en-US" altLang="ko-KR" sz="1800" dirty="0" smtClean="0">
                <a:latin typeface="+mj-lt"/>
              </a:rPr>
              <a:t>, glucose </a:t>
            </a:r>
            <a:r>
              <a:rPr lang="ko-KR" altLang="en-US" sz="1800" dirty="0" smtClean="0">
                <a:latin typeface="+mj-lt"/>
              </a:rPr>
              <a:t>등</a:t>
            </a:r>
            <a:r>
              <a:rPr lang="en-US" altLang="ko-KR" sz="1800" dirty="0" smtClean="0">
                <a:latin typeface="+mj-lt"/>
              </a:rPr>
              <a:t>  </a:t>
            </a:r>
            <a:r>
              <a:rPr lang="ko-KR" altLang="en-US" sz="1800" dirty="0" smtClean="0">
                <a:latin typeface="+mj-lt"/>
              </a:rPr>
              <a:t> </a:t>
            </a:r>
            <a:endParaRPr lang="en-US" altLang="ko-KR" sz="1800" dirty="0" smtClean="0">
              <a:latin typeface="+mj-lt"/>
            </a:endParaRPr>
          </a:p>
        </p:txBody>
      </p:sp>
      <p:pic>
        <p:nvPicPr>
          <p:cNvPr id="4" name="Picture 6" descr="EMB00000674002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4357694"/>
            <a:ext cx="6624638" cy="2286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화학적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2017711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/>
              <a:t>리그닌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콘크리트 구조의 시멘트 역할을 하며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접착제 역할을 하는 비결정형의 고분자 물질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화학적 구조는 </a:t>
            </a:r>
            <a:r>
              <a:rPr lang="en-US" altLang="ko-KR" sz="1800" dirty="0" smtClean="0"/>
              <a:t>phenyl propane</a:t>
            </a:r>
            <a:r>
              <a:rPr lang="ko-KR" altLang="en-US" sz="1800" dirty="0" smtClean="0"/>
              <a:t>이 기본 구조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페놀계통의 화합물로 분류되며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세포벽에 강성을 부여 </a:t>
            </a:r>
            <a:endParaRPr lang="en-US" altLang="ko-KR" sz="1800" dirty="0" smtClean="0">
              <a:latin typeface="+mj-lt"/>
            </a:endParaRPr>
          </a:p>
        </p:txBody>
      </p:sp>
      <p:pic>
        <p:nvPicPr>
          <p:cNvPr id="4" name="Picture 6" descr="UNI00000674004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3286124"/>
            <a:ext cx="5857915" cy="33115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화학적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2089149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/>
              <a:t>추출물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부성분으로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5% </a:t>
            </a:r>
            <a:r>
              <a:rPr lang="ko-KR" altLang="en-US" sz="1800" dirty="0" smtClean="0"/>
              <a:t>이하를 차지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상업적으로 이용되고 있는 추출물로는 </a:t>
            </a:r>
            <a:r>
              <a:rPr lang="ko-KR" altLang="en-US" sz="1800" dirty="0" err="1" smtClean="0">
                <a:latin typeface="+mj-lt"/>
              </a:rPr>
              <a:t>올레로레진</a:t>
            </a:r>
            <a:r>
              <a:rPr lang="ko-KR" altLang="en-US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(oleoresin), </a:t>
            </a:r>
            <a:r>
              <a:rPr lang="ko-KR" altLang="en-US" sz="1800" dirty="0" err="1" smtClean="0">
                <a:latin typeface="+mj-lt"/>
              </a:rPr>
              <a:t>폴리페놀계통의</a:t>
            </a:r>
            <a:r>
              <a:rPr lang="ko-KR" altLang="en-US" sz="1800" dirty="0" smtClean="0">
                <a:latin typeface="+mj-lt"/>
              </a:rPr>
              <a:t> 성분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검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왁스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지방산 증이 있음</a:t>
            </a:r>
            <a:r>
              <a:rPr lang="en-US" altLang="ko-KR" sz="1800" dirty="0" smtClean="0">
                <a:latin typeface="+mj-lt"/>
              </a:rPr>
              <a:t>.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무기물로 회분 </a:t>
            </a:r>
            <a:r>
              <a:rPr lang="en-US" altLang="ko-KR" sz="1800" dirty="0" smtClean="0">
                <a:latin typeface="+mj-lt"/>
              </a:rPr>
              <a:t>(ash)</a:t>
            </a:r>
            <a:r>
              <a:rPr lang="ko-KR" altLang="en-US" sz="1800" dirty="0" smtClean="0">
                <a:latin typeface="+mj-lt"/>
              </a:rPr>
              <a:t>이라는 성분도 목재 내에 소량 존재</a:t>
            </a:r>
            <a:r>
              <a:rPr lang="en-US" altLang="ko-KR" sz="1800" dirty="0" smtClean="0">
                <a:latin typeface="+mj-lt"/>
              </a:rPr>
              <a:t> </a:t>
            </a:r>
            <a:r>
              <a:rPr lang="ko-KR" altLang="en-US" sz="1800" dirty="0" smtClean="0">
                <a:latin typeface="+mj-lt"/>
              </a:rPr>
              <a:t> </a:t>
            </a:r>
            <a:endParaRPr lang="en-US" altLang="ko-KR" sz="18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구조와 특성의 관계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516098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b="1" dirty="0" err="1" smtClean="0"/>
              <a:t>공극</a:t>
            </a:r>
            <a:r>
              <a:rPr lang="ko-KR" altLang="en-US" sz="2000" b="1" dirty="0" smtClean="0"/>
              <a:t> 구조와 비중</a:t>
            </a:r>
            <a:endParaRPr lang="en-US" altLang="ko-KR" sz="20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목재는 세포벽과 세포내강으로 구성되어 있고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세포벽에는 벽공이나 </a:t>
            </a:r>
            <a:r>
              <a:rPr lang="ko-KR" altLang="en-US" sz="1800" dirty="0" err="1" smtClean="0"/>
              <a:t>공극</a:t>
            </a:r>
            <a:r>
              <a:rPr lang="ko-KR" altLang="en-US" sz="1800" dirty="0" smtClean="0"/>
              <a:t> 구조가 다수 존재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- </a:t>
            </a:r>
            <a:r>
              <a:rPr lang="ko-KR" altLang="en-US" sz="1800" dirty="0" smtClean="0"/>
              <a:t>목재는 다공질물질이므로 목재 실질과 </a:t>
            </a:r>
            <a:r>
              <a:rPr lang="ko-KR" altLang="en-US" sz="1800" dirty="0" err="1" smtClean="0"/>
              <a:t>공극</a:t>
            </a:r>
            <a:r>
              <a:rPr lang="ko-KR" altLang="en-US" sz="1800" dirty="0" smtClean="0"/>
              <a:t> 부분으로 구성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- </a:t>
            </a:r>
            <a:r>
              <a:rPr lang="ko-KR" altLang="en-US" sz="1800" dirty="0" smtClean="0"/>
              <a:t>목재 실질 비중은 수종에 따라 크게 차이가 없지만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목재에 함유되어 있는 </a:t>
            </a:r>
            <a:r>
              <a:rPr lang="ko-KR" altLang="en-US" sz="1800" dirty="0" err="1" smtClean="0"/>
              <a:t>실질량은</a:t>
            </a:r>
            <a:r>
              <a:rPr lang="ko-KR" altLang="en-US" sz="1800" dirty="0" smtClean="0"/>
              <a:t> 수종에 따라 큰 차이가 있어 비중에 차이가 발생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- </a:t>
            </a:r>
            <a:r>
              <a:rPr lang="ko-KR" altLang="en-US" sz="1800" dirty="0" err="1" smtClean="0"/>
              <a:t>공극의</a:t>
            </a:r>
            <a:r>
              <a:rPr lang="ko-KR" altLang="en-US" sz="1800" dirty="0" smtClean="0"/>
              <a:t> 존재는 수분의 존재상태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수분 이동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습윤</a:t>
            </a:r>
            <a:r>
              <a:rPr lang="en-US" altLang="ko-KR" sz="1800" dirty="0" smtClean="0"/>
              <a:t> </a:t>
            </a:r>
            <a:r>
              <a:rPr lang="ko-KR" altLang="en-US" sz="1800" dirty="0" smtClean="0"/>
              <a:t>및 열전도율 등의 성질에 큰 영향</a:t>
            </a:r>
            <a:r>
              <a:rPr lang="ko-KR" altLang="en-US" sz="1800" dirty="0" smtClean="0"/>
              <a:t>   </a:t>
            </a:r>
            <a:r>
              <a:rPr lang="en-US" altLang="ko-KR" sz="1800" dirty="0" smtClean="0">
                <a:latin typeface="+mj-lt"/>
              </a:rPr>
              <a:t> </a:t>
            </a:r>
            <a:r>
              <a:rPr lang="ko-KR" altLang="en-US" sz="1800" dirty="0" smtClean="0">
                <a:latin typeface="+mj-lt"/>
              </a:rPr>
              <a:t> </a:t>
            </a:r>
            <a:endParaRPr lang="en-US" altLang="ko-KR" sz="18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구조와 특성의 관계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516098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b="1" dirty="0" smtClean="0"/>
              <a:t>세포벽의 구성성분</a:t>
            </a:r>
            <a:endParaRPr lang="en-US" altLang="ko-KR" sz="20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구성 성분 함량이 목재의 성질을 변동시키는 요인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목재의 </a:t>
            </a:r>
            <a:r>
              <a:rPr lang="en-US" altLang="ko-KR" sz="1800" dirty="0" smtClean="0">
                <a:latin typeface="+mj-lt"/>
              </a:rPr>
              <a:t>50%</a:t>
            </a:r>
            <a:r>
              <a:rPr lang="ko-KR" altLang="en-US" sz="1800" dirty="0" smtClean="0">
                <a:latin typeface="+mj-lt"/>
              </a:rPr>
              <a:t>를</a:t>
            </a:r>
            <a:r>
              <a:rPr lang="en-US" altLang="ko-KR" sz="1800" dirty="0" smtClean="0">
                <a:latin typeface="+mj-lt"/>
              </a:rPr>
              <a:t> </a:t>
            </a:r>
            <a:r>
              <a:rPr lang="ko-KR" altLang="en-US" sz="1800" dirty="0" smtClean="0">
                <a:latin typeface="+mj-lt"/>
              </a:rPr>
              <a:t>차지하는 셀룰로오스가 중요한 역할을 담당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분자 형태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응집상태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err="1" smtClean="0">
                <a:latin typeface="+mj-lt"/>
              </a:rPr>
              <a:t>친수성기</a:t>
            </a:r>
            <a:r>
              <a:rPr lang="ko-KR" altLang="en-US" sz="1800" dirty="0" smtClean="0">
                <a:latin typeface="+mj-lt"/>
              </a:rPr>
              <a:t> 등 </a:t>
            </a:r>
            <a:r>
              <a:rPr lang="en-US" altLang="ko-KR" sz="1800" dirty="0" smtClean="0">
                <a:latin typeface="+mj-lt"/>
              </a:rPr>
              <a:t> </a:t>
            </a:r>
            <a:endParaRPr lang="en-US" altLang="ko-KR" sz="18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물리적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5446735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>
                <a:latin typeface="+mj-lt"/>
              </a:rPr>
              <a:t>목재의 비중</a:t>
            </a:r>
            <a:endParaRPr lang="en-US" altLang="ko-KR" sz="2000" b="1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목재의 밀도에 대한 물의 밀도 </a:t>
            </a:r>
            <a:r>
              <a:rPr lang="en-US" altLang="ko-KR" sz="1800" dirty="0" smtClean="0">
                <a:latin typeface="+mj-lt"/>
              </a:rPr>
              <a:t>(1g/cm3)</a:t>
            </a:r>
            <a:r>
              <a:rPr lang="ko-KR" altLang="en-US" sz="1800" dirty="0" smtClean="0">
                <a:latin typeface="+mj-lt"/>
              </a:rPr>
              <a:t>의</a:t>
            </a:r>
            <a:r>
              <a:rPr lang="en-US" altLang="ko-KR" sz="1800" dirty="0" smtClean="0">
                <a:latin typeface="+mj-lt"/>
              </a:rPr>
              <a:t> </a:t>
            </a:r>
            <a:r>
              <a:rPr lang="ko-KR" altLang="en-US" sz="1800" dirty="0" smtClean="0">
                <a:latin typeface="+mj-lt"/>
              </a:rPr>
              <a:t>비율 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수종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개체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동일 수간 내 부위에 따라 비중의 변동이 있어 평균 비중을 이용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다른 재료에 비교하여 비중이 낮아 </a:t>
            </a:r>
            <a:r>
              <a:rPr lang="en-US" altLang="ko-KR" sz="1800" dirty="0" smtClean="0">
                <a:latin typeface="+mj-lt"/>
              </a:rPr>
              <a:t>0.3~0.6 </a:t>
            </a:r>
            <a:r>
              <a:rPr lang="ko-KR" altLang="en-US" sz="1800" dirty="0" smtClean="0">
                <a:latin typeface="+mj-lt"/>
              </a:rPr>
              <a:t>범위 내에 있는 가볍고 강도가 높은 재료   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ko-KR" altLang="en-US" sz="2000" b="1" dirty="0" err="1" smtClean="0"/>
              <a:t>친수성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목재는 </a:t>
            </a:r>
            <a:r>
              <a:rPr lang="ko-KR" altLang="en-US" sz="1800" dirty="0" err="1" smtClean="0"/>
              <a:t>수산기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(-OH)</a:t>
            </a:r>
            <a:r>
              <a:rPr lang="ko-KR" altLang="en-US" sz="1800" dirty="0" smtClean="0"/>
              <a:t>를</a:t>
            </a:r>
            <a:r>
              <a:rPr lang="en-US" altLang="ko-KR" sz="1800" dirty="0" smtClean="0"/>
              <a:t> </a:t>
            </a:r>
            <a:r>
              <a:rPr lang="ko-KR" altLang="en-US" sz="1800" dirty="0" smtClean="0"/>
              <a:t>갖고 있어 높은 흡습성을 보유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err="1" smtClean="0">
                <a:latin typeface="+mj-lt"/>
              </a:rPr>
              <a:t>흡습과</a:t>
            </a:r>
            <a:r>
              <a:rPr lang="ko-KR" altLang="en-US" sz="1800" dirty="0" smtClean="0">
                <a:latin typeface="+mj-lt"/>
              </a:rPr>
              <a:t> 방습을 통하여 실내의 습도를 조절하는 </a:t>
            </a:r>
            <a:r>
              <a:rPr lang="ko-KR" altLang="en-US" sz="1800" dirty="0" err="1" smtClean="0">
                <a:latin typeface="+mj-lt"/>
              </a:rPr>
              <a:t>조습작용을</a:t>
            </a:r>
            <a:r>
              <a:rPr lang="ko-KR" altLang="en-US" sz="1800" dirty="0" smtClean="0">
                <a:latin typeface="+mj-lt"/>
              </a:rPr>
              <a:t> 함</a:t>
            </a:r>
            <a:r>
              <a:rPr lang="en-US" altLang="ko-KR" sz="1800" dirty="0" smtClean="0">
                <a:latin typeface="+mj-lt"/>
              </a:rPr>
              <a:t>.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한 채의 목조주택을 위해 </a:t>
            </a:r>
            <a:r>
              <a:rPr lang="en-US" altLang="ko-KR" sz="1800" dirty="0" smtClean="0">
                <a:latin typeface="+mj-lt"/>
              </a:rPr>
              <a:t>4.5</a:t>
            </a:r>
            <a:r>
              <a:rPr lang="ko-KR" altLang="en-US" sz="1800" dirty="0" smtClean="0">
                <a:latin typeface="+mj-lt"/>
              </a:rPr>
              <a:t>톤의 목재가 필요한데</a:t>
            </a:r>
            <a:r>
              <a:rPr lang="en-US" altLang="ko-KR" sz="1800" dirty="0" smtClean="0">
                <a:latin typeface="+mj-lt"/>
              </a:rPr>
              <a:t>, 1</a:t>
            </a:r>
            <a:r>
              <a:rPr lang="ko-KR" altLang="en-US" sz="1800" dirty="0" smtClean="0">
                <a:latin typeface="+mj-lt"/>
              </a:rPr>
              <a:t>월과 </a:t>
            </a:r>
            <a:r>
              <a:rPr lang="en-US" altLang="ko-KR" sz="1800" dirty="0" smtClean="0">
                <a:latin typeface="+mj-lt"/>
              </a:rPr>
              <a:t>7</a:t>
            </a:r>
            <a:r>
              <a:rPr lang="ko-KR" altLang="en-US" sz="1800" dirty="0" smtClean="0">
                <a:latin typeface="+mj-lt"/>
              </a:rPr>
              <a:t>월의 목재의 함수율 차이를 </a:t>
            </a:r>
            <a:r>
              <a:rPr lang="en-US" altLang="ko-KR" sz="1800" dirty="0" smtClean="0">
                <a:latin typeface="+mj-lt"/>
              </a:rPr>
              <a:t>5%</a:t>
            </a:r>
            <a:r>
              <a:rPr lang="ko-KR" altLang="en-US" sz="1800" dirty="0" smtClean="0">
                <a:latin typeface="+mj-lt"/>
              </a:rPr>
              <a:t>로 가정하면 약 </a:t>
            </a:r>
            <a:r>
              <a:rPr lang="en-US" altLang="ko-KR" sz="1800" dirty="0" smtClean="0">
                <a:latin typeface="+mj-lt"/>
              </a:rPr>
              <a:t>225kg</a:t>
            </a:r>
            <a:r>
              <a:rPr lang="ko-KR" altLang="en-US" sz="1800" dirty="0" smtClean="0">
                <a:latin typeface="+mj-lt"/>
              </a:rPr>
              <a:t>의 물에 해당하는 실내습도를 목재가 흡습하였다가 건조하면 방출하면서 습도를 스스로 조절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구조와 특성의 관계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516098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b="1" dirty="0" smtClean="0"/>
              <a:t>온도</a:t>
            </a:r>
            <a:endParaRPr lang="en-US" altLang="ko-KR" sz="20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온도가 상승하면 목재 내의 원자 진동이 분자 운동이 활발해지므로 원자 간격이나 </a:t>
            </a:r>
            <a:r>
              <a:rPr lang="ko-KR" altLang="en-US" sz="1800" dirty="0" err="1" smtClean="0"/>
              <a:t>분자쇄의</a:t>
            </a:r>
            <a:r>
              <a:rPr lang="ko-KR" altLang="en-US" sz="1800" dirty="0" smtClean="0"/>
              <a:t> 간격이 넓어져 응집력이 저하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결과적으로 목재의 물리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역학적 성질이 변화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그 </a:t>
            </a:r>
            <a:r>
              <a:rPr lang="ko-KR" altLang="en-US" sz="1800" dirty="0" err="1" smtClean="0">
                <a:latin typeface="+mj-lt"/>
              </a:rPr>
              <a:t>영향도는</a:t>
            </a:r>
            <a:r>
              <a:rPr lang="ko-KR" altLang="en-US" sz="1800" dirty="0" smtClean="0">
                <a:latin typeface="+mj-lt"/>
              </a:rPr>
              <a:t> 함유수분량에 따라 다름</a:t>
            </a:r>
            <a:r>
              <a:rPr lang="en-US" altLang="ko-KR" sz="1800" dirty="0" smtClean="0">
                <a:latin typeface="+mj-lt"/>
              </a:rPr>
              <a:t>.</a:t>
            </a:r>
          </a:p>
          <a:p>
            <a:pPr>
              <a:lnSpc>
                <a:spcPct val="150000"/>
              </a:lnSpc>
              <a:buNone/>
            </a:pP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ko-KR" altLang="en-US" sz="2000" b="1" dirty="0" smtClean="0"/>
              <a:t>함유수분</a:t>
            </a:r>
            <a:endParaRPr lang="en-US" altLang="ko-KR" sz="20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자유수와</a:t>
            </a:r>
            <a:r>
              <a:rPr lang="ko-KR" altLang="en-US" sz="1800" dirty="0" smtClean="0"/>
              <a:t> 결합수로 구분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err="1" smtClean="0">
                <a:latin typeface="+mj-lt"/>
              </a:rPr>
              <a:t>결합수는</a:t>
            </a:r>
            <a:r>
              <a:rPr lang="ko-KR" altLang="en-US" sz="1800" dirty="0" smtClean="0">
                <a:latin typeface="+mj-lt"/>
              </a:rPr>
              <a:t> 목재실질과 </a:t>
            </a:r>
            <a:r>
              <a:rPr lang="ko-KR" altLang="en-US" sz="1800" dirty="0" err="1" smtClean="0">
                <a:latin typeface="+mj-lt"/>
              </a:rPr>
              <a:t>수소결합등으로</a:t>
            </a:r>
            <a:r>
              <a:rPr lang="ko-KR" altLang="en-US" sz="1800" dirty="0" smtClean="0">
                <a:latin typeface="+mj-lt"/>
              </a:rPr>
              <a:t> 결합하여 목재의 용적을 </a:t>
            </a:r>
            <a:r>
              <a:rPr lang="ko-KR" altLang="en-US" sz="1800" dirty="0" err="1" smtClean="0">
                <a:latin typeface="+mj-lt"/>
              </a:rPr>
              <a:t>팽윤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err="1" smtClean="0">
                <a:latin typeface="+mj-lt"/>
              </a:rPr>
              <a:t>자유수는</a:t>
            </a:r>
            <a:r>
              <a:rPr lang="ko-KR" altLang="en-US" sz="1800" dirty="0" smtClean="0">
                <a:latin typeface="+mj-lt"/>
              </a:rPr>
              <a:t> 목재의 질량을 증감시키고 열이나 전기에 대한 성질에 영향</a:t>
            </a:r>
            <a:endParaRPr lang="en-US" altLang="ko-KR" sz="18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물리적 특성</a:t>
            </a:r>
            <a:endParaRPr lang="ko-KR" altLang="en-US" sz="3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857364"/>
            <a:ext cx="7143800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물리적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2374901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>
                <a:latin typeface="+mj-lt"/>
              </a:rPr>
              <a:t>치수변화</a:t>
            </a:r>
            <a:endParaRPr lang="en-US" altLang="ko-KR" sz="2000" b="1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목재의 결점의 하나로 수분의 출입에 따라 현저하게 발생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치수 변화 정도 </a:t>
            </a:r>
            <a:r>
              <a:rPr lang="en-US" altLang="ko-KR" sz="1800" dirty="0" smtClean="0">
                <a:latin typeface="+mj-lt"/>
              </a:rPr>
              <a:t>- </a:t>
            </a:r>
            <a:r>
              <a:rPr lang="ko-KR" altLang="en-US" sz="1800" dirty="0" smtClean="0">
                <a:latin typeface="+mj-lt"/>
              </a:rPr>
              <a:t>접선방향</a:t>
            </a:r>
            <a:r>
              <a:rPr lang="en-US" altLang="ko-KR" sz="1800" dirty="0" smtClean="0">
                <a:latin typeface="+mj-lt"/>
              </a:rPr>
              <a:t>:</a:t>
            </a:r>
            <a:r>
              <a:rPr lang="ko-KR" altLang="en-US" sz="1800" dirty="0" smtClean="0">
                <a:latin typeface="+mj-lt"/>
              </a:rPr>
              <a:t>방사방향</a:t>
            </a:r>
            <a:r>
              <a:rPr lang="en-US" altLang="ko-KR" sz="1800" dirty="0" smtClean="0">
                <a:latin typeface="+mj-lt"/>
              </a:rPr>
              <a:t>:</a:t>
            </a:r>
            <a:r>
              <a:rPr lang="ko-KR" altLang="en-US" sz="1800" dirty="0" smtClean="0">
                <a:latin typeface="+mj-lt"/>
              </a:rPr>
              <a:t>섬유방향 </a:t>
            </a:r>
            <a:r>
              <a:rPr lang="en-US" altLang="ko-KR" sz="1800" dirty="0" smtClean="0">
                <a:latin typeface="+mj-lt"/>
              </a:rPr>
              <a:t>= 100:60:4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치수 변화에 의한 수축과 </a:t>
            </a:r>
            <a:r>
              <a:rPr lang="ko-KR" altLang="en-US" sz="1800" dirty="0" err="1" smtClean="0">
                <a:latin typeface="+mj-lt"/>
              </a:rPr>
              <a:t>팽윤으로</a:t>
            </a:r>
            <a:r>
              <a:rPr lang="ko-KR" altLang="en-US" sz="1800" dirty="0" smtClean="0">
                <a:latin typeface="+mj-lt"/>
              </a:rPr>
              <a:t> 목재의 뒤틀림 또는 </a:t>
            </a:r>
            <a:r>
              <a:rPr lang="ko-KR" altLang="en-US" sz="1800" dirty="0" err="1" smtClean="0">
                <a:latin typeface="+mj-lt"/>
              </a:rPr>
              <a:t>할렬이</a:t>
            </a:r>
            <a:r>
              <a:rPr lang="ko-KR" altLang="en-US" sz="1800" dirty="0" smtClean="0">
                <a:latin typeface="+mj-lt"/>
              </a:rPr>
              <a:t> 발생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따라서 치수 안정화 처리를 통하여 치수안정화 처리를 함</a:t>
            </a:r>
            <a:r>
              <a:rPr lang="en-US" altLang="ko-KR" sz="1800" dirty="0" smtClean="0">
                <a:latin typeface="+mj-lt"/>
              </a:rPr>
              <a:t>.</a:t>
            </a:r>
            <a:endParaRPr lang="en-US" altLang="ko-KR" sz="1800" dirty="0">
              <a:latin typeface="+mj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3500438"/>
            <a:ext cx="4572032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물리적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5446735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>
                <a:latin typeface="+mj-lt"/>
              </a:rPr>
              <a:t>건조</a:t>
            </a:r>
            <a:endParaRPr lang="en-US" altLang="ko-KR" sz="2000" b="1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err="1" smtClean="0">
                <a:latin typeface="+mj-lt"/>
              </a:rPr>
              <a:t>부후와</a:t>
            </a:r>
            <a:r>
              <a:rPr lang="ko-KR" altLang="en-US" sz="1800" dirty="0" smtClean="0">
                <a:latin typeface="+mj-lt"/>
              </a:rPr>
              <a:t> 곤충의 피해를 일차적으로 막고 오랫동안 사용하기 위해 건조를 실시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잘 보관된 무덤 속의 목재는 </a:t>
            </a:r>
            <a:r>
              <a:rPr lang="en-US" altLang="ko-KR" sz="1800" dirty="0" smtClean="0">
                <a:latin typeface="+mj-lt"/>
              </a:rPr>
              <a:t>2,700</a:t>
            </a:r>
            <a:r>
              <a:rPr lang="ko-KR" altLang="en-US" sz="1800" dirty="0" smtClean="0">
                <a:latin typeface="+mj-lt"/>
              </a:rPr>
              <a:t>년이나 결과된 것도 있음</a:t>
            </a:r>
            <a:r>
              <a:rPr lang="en-US" altLang="ko-KR" sz="1800" dirty="0" smtClean="0">
                <a:latin typeface="+mj-lt"/>
              </a:rPr>
              <a:t>.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목재 사용시 </a:t>
            </a:r>
            <a:r>
              <a:rPr lang="ko-KR" altLang="en-US" sz="1800" dirty="0" err="1" smtClean="0">
                <a:latin typeface="+mj-lt"/>
              </a:rPr>
              <a:t>부후균이나</a:t>
            </a:r>
            <a:r>
              <a:rPr lang="ko-KR" altLang="en-US" sz="1800" dirty="0" smtClean="0">
                <a:latin typeface="+mj-lt"/>
              </a:rPr>
              <a:t> 곤충의 침입이 염려될 경우 보존 처리를 하여 사용 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목재는 화학약품이나 독성 가스에 대한 저항성이 큼</a:t>
            </a:r>
            <a:r>
              <a:rPr lang="en-US" altLang="ko-KR" sz="1800" dirty="0" smtClean="0">
                <a:latin typeface="+mj-lt"/>
              </a:rPr>
              <a:t>.</a:t>
            </a:r>
          </a:p>
          <a:p>
            <a:pPr>
              <a:lnSpc>
                <a:spcPct val="125000"/>
              </a:lnSpc>
              <a:buNone/>
            </a:pPr>
            <a:r>
              <a:rPr lang="ko-KR" altLang="en-US" sz="1800" dirty="0" smtClean="0">
                <a:latin typeface="+mj-lt"/>
              </a:rPr>
              <a:t> 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ko-KR" altLang="en-US" sz="2000" b="1" dirty="0" smtClean="0"/>
              <a:t>온도 상승에 따른 치수변화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열팽창은 다른 재료에 비해 매우 낮음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목재의 </a:t>
            </a:r>
            <a:r>
              <a:rPr lang="ko-KR" altLang="en-US" sz="1800" dirty="0" err="1" smtClean="0"/>
              <a:t>열팽창시</a:t>
            </a:r>
            <a:r>
              <a:rPr lang="ko-KR" altLang="en-US" sz="1800" dirty="0" smtClean="0"/>
              <a:t> 강도는 오히려 증가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목재는 </a:t>
            </a:r>
            <a:r>
              <a:rPr lang="ko-KR" altLang="en-US" sz="1800" dirty="0" err="1" smtClean="0"/>
              <a:t>다공성물질이기</a:t>
            </a:r>
            <a:r>
              <a:rPr lang="ko-KR" altLang="en-US" sz="1800" dirty="0" smtClean="0"/>
              <a:t> 때문에 열전도율이 낮고 </a:t>
            </a:r>
            <a:r>
              <a:rPr lang="ko-KR" altLang="en-US" sz="1800" dirty="0" err="1" smtClean="0"/>
              <a:t>단열성이나</a:t>
            </a:r>
            <a:r>
              <a:rPr lang="ko-KR" altLang="en-US" sz="1800" dirty="0" smtClean="0"/>
              <a:t> 보온성이 우수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저온 </a:t>
            </a:r>
            <a:r>
              <a:rPr lang="en-US" altLang="ko-KR" sz="1800" dirty="0" smtClean="0"/>
              <a:t>(-163°C)</a:t>
            </a:r>
            <a:r>
              <a:rPr lang="ko-KR" altLang="en-US" sz="1800" dirty="0" smtClean="0"/>
              <a:t>에서도 강도가</a:t>
            </a:r>
            <a:r>
              <a:rPr lang="en-US" altLang="ko-KR" sz="1800" dirty="0" smtClean="0"/>
              <a:t> </a:t>
            </a:r>
            <a:r>
              <a:rPr lang="ko-KR" altLang="en-US" sz="1800" dirty="0" smtClean="0"/>
              <a:t>강함</a:t>
            </a:r>
            <a:r>
              <a:rPr lang="en-US" altLang="ko-KR" sz="1800" dirty="0" smtClean="0"/>
              <a:t>. 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고열을 받으면 타는 성질이 있어 내화처리 필요  </a:t>
            </a:r>
            <a:r>
              <a:rPr lang="en-US" altLang="ko-KR" sz="1800" dirty="0" smtClean="0"/>
              <a:t> </a:t>
            </a:r>
            <a:r>
              <a:rPr lang="ko-KR" altLang="en-US" sz="1800" dirty="0" smtClean="0"/>
              <a:t> 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물리적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5446735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>
                <a:latin typeface="+mj-lt"/>
              </a:rPr>
              <a:t>목재는 전기 절연체 </a:t>
            </a:r>
            <a:endParaRPr lang="en-US" altLang="ko-KR" sz="2000" b="1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잘 건조된 목재는 낮은 전기전도율로 우수한 절연체 </a:t>
            </a:r>
            <a:r>
              <a:rPr lang="en-US" altLang="ko-KR" sz="1800" dirty="0" smtClean="0">
                <a:latin typeface="+mj-lt"/>
              </a:rPr>
              <a:t>(</a:t>
            </a:r>
            <a:r>
              <a:rPr lang="ko-KR" altLang="en-US" sz="1800" dirty="0" smtClean="0">
                <a:latin typeface="+mj-lt"/>
              </a:rPr>
              <a:t>전신주</a:t>
            </a:r>
            <a:r>
              <a:rPr lang="en-US" altLang="ko-KR" sz="1800" dirty="0" smtClean="0">
                <a:latin typeface="+mj-lt"/>
              </a:rPr>
              <a:t>)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함수율의 증가에 따라 전도도가 증가하며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섬유포화점까지 증가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상기 성질을 이용한 것이 </a:t>
            </a:r>
            <a:r>
              <a:rPr lang="ko-KR" altLang="en-US" sz="1800" dirty="0" err="1" smtClean="0">
                <a:latin typeface="+mj-lt"/>
              </a:rPr>
              <a:t>저항식</a:t>
            </a:r>
            <a:r>
              <a:rPr lang="ko-KR" altLang="en-US" sz="1800" dirty="0" smtClean="0">
                <a:latin typeface="+mj-lt"/>
              </a:rPr>
              <a:t> 수분측정기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ko-KR" altLang="en-US" sz="2000" b="1" dirty="0" smtClean="0"/>
              <a:t>악기용재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흡음재화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향판재나</a:t>
            </a:r>
            <a:r>
              <a:rPr lang="ko-KR" altLang="en-US" sz="1800" dirty="0" smtClean="0"/>
              <a:t> 공명상자는 비중에 비해 탄성계수가 높고 내부마찰에 의한 진동감쇄가 적은 것을 사용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가문비나무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오동나무 등이 대표적 수종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흡음율이</a:t>
            </a:r>
            <a:r>
              <a:rPr lang="ko-KR" altLang="en-US" sz="1800" dirty="0" smtClean="0"/>
              <a:t> 콘크리트나 대리석에 비해 우수하여 목재는 </a:t>
            </a:r>
            <a:r>
              <a:rPr lang="ko-KR" altLang="en-US" sz="1800" dirty="0" err="1" smtClean="0"/>
              <a:t>흡음판이나</a:t>
            </a:r>
            <a:r>
              <a:rPr lang="ko-KR" altLang="en-US" sz="1800" dirty="0" smtClean="0"/>
              <a:t> </a:t>
            </a:r>
            <a:r>
              <a:rPr lang="ko-KR" altLang="en-US" sz="1800" dirty="0" err="1" smtClean="0"/>
              <a:t>인슈레이션보드를</a:t>
            </a:r>
            <a:r>
              <a:rPr lang="ko-KR" altLang="en-US" sz="1800" dirty="0" smtClean="0"/>
              <a:t> 제조하여 사용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비파괴실험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목재를 파괴하지 않고 목재 내를 통과하는 음속을 측정하여 측정시간이 짧으면 강도가 감함</a:t>
            </a:r>
            <a:r>
              <a:rPr lang="en-US" altLang="ko-KR" sz="1800" dirty="0" smtClean="0"/>
              <a:t>.</a:t>
            </a:r>
            <a:r>
              <a:rPr lang="ko-KR" altLang="en-US" sz="1800" dirty="0" smtClean="0"/>
              <a:t> 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물리적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5446735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/>
              <a:t>악기용재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흡음재화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딱다구리는</a:t>
            </a:r>
            <a:r>
              <a:rPr lang="ko-KR" altLang="en-US" sz="1800" dirty="0" smtClean="0"/>
              <a:t> 수목을 뚜들겨봐서 먹이도 찾고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주거에 적합한 자리인지 판단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오래된 건물의 </a:t>
            </a:r>
            <a:r>
              <a:rPr lang="ko-KR" altLang="en-US" sz="1800" dirty="0" err="1" smtClean="0">
                <a:latin typeface="+mj-lt"/>
              </a:rPr>
              <a:t>부후</a:t>
            </a:r>
            <a:r>
              <a:rPr lang="ko-KR" altLang="en-US" sz="1800" dirty="0" smtClean="0">
                <a:latin typeface="+mj-lt"/>
              </a:rPr>
              <a:t> 상태 및 강도성능을 평가할 수 있는 방법  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ko-KR" altLang="en-US" sz="2000" b="1" dirty="0" smtClean="0"/>
              <a:t>무늬와 결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무늬와 결에 따라 재면에 나타나는 아름다움은 자연스럽고 친밀감을 제공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열전도율이 낮아 피부로부터 목재로의 열의 이동이 적어 따듯한 촉감과 바닥재로 사용할 경우 피로도가 다른 재료에 비하여 크게 낮고 </a:t>
            </a:r>
            <a:r>
              <a:rPr lang="ko-KR" altLang="en-US" sz="1800" dirty="0" err="1" smtClean="0">
                <a:latin typeface="+mj-lt"/>
              </a:rPr>
              <a:t>보행감이</a:t>
            </a:r>
            <a:r>
              <a:rPr lang="ko-KR" altLang="en-US" sz="1800" dirty="0" smtClean="0">
                <a:latin typeface="+mj-lt"/>
              </a:rPr>
              <a:t> 우수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목재는 상온에서 </a:t>
            </a:r>
            <a:r>
              <a:rPr lang="en-US" altLang="ko-KR" sz="1800" dirty="0" smtClean="0">
                <a:latin typeface="+mj-lt"/>
              </a:rPr>
              <a:t>90% </a:t>
            </a:r>
            <a:r>
              <a:rPr lang="ko-KR" altLang="en-US" sz="1800" dirty="0" smtClean="0">
                <a:latin typeface="+mj-lt"/>
              </a:rPr>
              <a:t>이상의 원적외선 </a:t>
            </a:r>
            <a:r>
              <a:rPr lang="ko-KR" altLang="en-US" sz="1800" dirty="0" err="1" smtClean="0">
                <a:latin typeface="+mj-lt"/>
              </a:rPr>
              <a:t>방사율을</a:t>
            </a:r>
            <a:r>
              <a:rPr lang="ko-KR" altLang="en-US" sz="1800" dirty="0" smtClean="0">
                <a:latin typeface="+mj-lt"/>
              </a:rPr>
              <a:t> 나타내 인체에 매우 유익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ko-KR" altLang="en-US" sz="1800" dirty="0" smtClean="0">
                <a:latin typeface="+mj-lt"/>
              </a:rPr>
              <a:t> 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역학적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5446735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err="1" smtClean="0"/>
              <a:t>구조재로서</a:t>
            </a:r>
            <a:r>
              <a:rPr lang="ko-KR" altLang="en-US" sz="2000" b="1" dirty="0" smtClean="0"/>
              <a:t> 사용되는 편리성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절삭 가공성이 좋아 간단하게 여러 형태로 쉽게 가공할 수 있음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나사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못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철판과 볼트 또는 커넥터로 아주 경고하게 접합 가능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접착제를 이용하여 이종의 재료 간에도 쉽게 접착이 가능하여 </a:t>
            </a:r>
            <a:r>
              <a:rPr lang="ko-KR" altLang="en-US" sz="1800" dirty="0" err="1" smtClean="0">
                <a:latin typeface="+mj-lt"/>
              </a:rPr>
              <a:t>여러가지</a:t>
            </a:r>
            <a:r>
              <a:rPr lang="ko-KR" altLang="en-US" sz="1800" dirty="0" smtClean="0">
                <a:latin typeface="+mj-lt"/>
              </a:rPr>
              <a:t> 특성과 기능을 지니는 복합체를 제조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ko-KR" altLang="en-US" sz="2000" b="1" dirty="0" smtClean="0"/>
              <a:t>강도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목재의 </a:t>
            </a:r>
            <a:r>
              <a:rPr lang="ko-KR" altLang="en-US" sz="1800" dirty="0" err="1" smtClean="0"/>
              <a:t>종인장강도는</a:t>
            </a:r>
            <a:r>
              <a:rPr lang="ko-KR" altLang="en-US" sz="1800" dirty="0" smtClean="0"/>
              <a:t> 강철의 </a:t>
            </a:r>
            <a:r>
              <a:rPr lang="en-US" altLang="ko-KR" sz="1800" dirty="0" smtClean="0"/>
              <a:t>1/4~1/5, </a:t>
            </a:r>
            <a:r>
              <a:rPr lang="ko-KR" altLang="en-US" sz="1800" dirty="0" smtClean="0"/>
              <a:t>압축강도는 콘크리트의 </a:t>
            </a:r>
            <a:r>
              <a:rPr lang="en-US" altLang="ko-KR" sz="1800" dirty="0" smtClean="0"/>
              <a:t>1.2~2.5</a:t>
            </a:r>
            <a:r>
              <a:rPr lang="ko-KR" altLang="en-US" sz="1800" dirty="0" smtClean="0"/>
              <a:t>배이나 소나무의 비중은 강철의 </a:t>
            </a:r>
            <a:r>
              <a:rPr lang="en-US" altLang="ko-KR" sz="1800" dirty="0" smtClean="0"/>
              <a:t>1/20, </a:t>
            </a:r>
            <a:r>
              <a:rPr lang="ko-KR" altLang="en-US" sz="1800" dirty="0" smtClean="0"/>
              <a:t>콘크리트의 </a:t>
            </a:r>
            <a:r>
              <a:rPr lang="en-US" altLang="ko-KR" sz="1800" dirty="0" smtClean="0"/>
              <a:t>1/5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목재는 가벼우면서도 강도가 높으므로 동일 질량당 </a:t>
            </a:r>
            <a:r>
              <a:rPr lang="ko-KR" altLang="en-US" sz="1800" dirty="0" err="1" smtClean="0"/>
              <a:t>비강도는</a:t>
            </a:r>
            <a:r>
              <a:rPr lang="ko-KR" altLang="en-US" sz="1800" dirty="0" smtClean="0"/>
              <a:t> 강철보다 높으며 </a:t>
            </a:r>
            <a:r>
              <a:rPr lang="ko-KR" altLang="en-US" sz="1800" dirty="0" err="1" smtClean="0"/>
              <a:t>변형량도</a:t>
            </a:r>
            <a:r>
              <a:rPr lang="ko-KR" altLang="en-US" sz="1800" dirty="0" smtClean="0"/>
              <a:t> 적음</a:t>
            </a:r>
            <a:r>
              <a:rPr lang="en-US" altLang="ko-KR" sz="1800" dirty="0" smtClean="0"/>
              <a:t>.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역학적 특성</a:t>
            </a:r>
            <a:endParaRPr lang="ko-KR" altLang="en-US" sz="36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435932"/>
            <a:ext cx="6072230" cy="470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2244</TotalTime>
  <Words>1236</Words>
  <Application>Microsoft PowerPoint</Application>
  <PresentationFormat>화면 슬라이드 쇼(4:3)</PresentationFormat>
  <Paragraphs>140</Paragraphs>
  <Slides>20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1" baseType="lpstr">
      <vt:lpstr>점과 선</vt:lpstr>
      <vt:lpstr>환경재료학 개론 </vt:lpstr>
      <vt:lpstr>목재의 물리적 특성</vt:lpstr>
      <vt:lpstr>목재의 물리적 특성</vt:lpstr>
      <vt:lpstr>목재의 물리적 특성</vt:lpstr>
      <vt:lpstr>목재의 물리적 특성</vt:lpstr>
      <vt:lpstr>목재의 물리적 특성</vt:lpstr>
      <vt:lpstr>목재의 물리적 특성</vt:lpstr>
      <vt:lpstr>목재의 역학적 특성</vt:lpstr>
      <vt:lpstr>목재의 역학적 특성</vt:lpstr>
      <vt:lpstr>목재의 역학적 특성</vt:lpstr>
      <vt:lpstr>목재의 역학적 특성</vt:lpstr>
      <vt:lpstr>목재의 화학적 특성</vt:lpstr>
      <vt:lpstr>목재의 화학적 특성</vt:lpstr>
      <vt:lpstr>목재의 화학적 특성</vt:lpstr>
      <vt:lpstr>목재의 화학적 특성</vt:lpstr>
      <vt:lpstr>목재의 화학적 특성</vt:lpstr>
      <vt:lpstr>목재의 화학적 특성</vt:lpstr>
      <vt:lpstr>목재의 구조와 특성의 관계</vt:lpstr>
      <vt:lpstr>목재의 구조와 특성의 관계</vt:lpstr>
      <vt:lpstr>목재의 구조와 특성의 관계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153</cp:revision>
  <dcterms:created xsi:type="dcterms:W3CDTF">2005-09-01T06:05:51Z</dcterms:created>
  <dcterms:modified xsi:type="dcterms:W3CDTF">2011-04-07T05:19:56Z</dcterms:modified>
</cp:coreProperties>
</file>