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2"/>
  </p:notesMasterIdLst>
  <p:sldIdLst>
    <p:sldId id="310" r:id="rId2"/>
    <p:sldId id="279" r:id="rId3"/>
    <p:sldId id="311" r:id="rId4"/>
    <p:sldId id="312" r:id="rId5"/>
    <p:sldId id="313" r:id="rId6"/>
    <p:sldId id="315" r:id="rId7"/>
    <p:sldId id="316" r:id="rId8"/>
    <p:sldId id="317" r:id="rId9"/>
    <p:sldId id="327" r:id="rId10"/>
    <p:sldId id="328" r:id="rId11"/>
    <p:sldId id="329" r:id="rId12"/>
    <p:sldId id="319" r:id="rId13"/>
    <p:sldId id="325" r:id="rId14"/>
    <p:sldId id="330" r:id="rId15"/>
    <p:sldId id="326" r:id="rId16"/>
    <p:sldId id="331" r:id="rId17"/>
    <p:sldId id="332" r:id="rId18"/>
    <p:sldId id="333" r:id="rId19"/>
    <p:sldId id="334" r:id="rId20"/>
    <p:sldId id="336" r:id="rId21"/>
    <p:sldId id="338" r:id="rId22"/>
    <p:sldId id="343" r:id="rId23"/>
    <p:sldId id="339" r:id="rId24"/>
    <p:sldId id="340" r:id="rId25"/>
    <p:sldId id="341" r:id="rId26"/>
    <p:sldId id="342" r:id="rId27"/>
    <p:sldId id="335" r:id="rId28"/>
    <p:sldId id="345" r:id="rId29"/>
    <p:sldId id="344" r:id="rId30"/>
    <p:sldId id="346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DD5D3-E725-450E-9C8B-821FD39ECF0B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지금부터는 현재 피톤치드가 사용되는 예를 통해 피톤치드의 이점을 살펴 보겠습니다</a:t>
            </a:r>
            <a:r>
              <a:rPr lang="en-US" altLang="ko-KR"/>
              <a:t>. </a:t>
            </a:r>
            <a:r>
              <a:rPr lang="ko-KR" altLang="en-US"/>
              <a:t>처음으로 산림욕입니다</a:t>
            </a:r>
            <a:r>
              <a:rPr lang="en-US" altLang="ko-KR"/>
              <a:t>. </a:t>
            </a:r>
          </a:p>
          <a:p>
            <a:r>
              <a:rPr lang="ko-KR" altLang="en-US"/>
              <a:t>산림욕은 다음과 같은 정신적</a:t>
            </a:r>
            <a:r>
              <a:rPr lang="en-US" altLang="ko-KR"/>
              <a:t>,</a:t>
            </a:r>
            <a:r>
              <a:rPr lang="ko-KR" altLang="en-US"/>
              <a:t>신체적 치료 효과가 있습니다</a:t>
            </a:r>
            <a:r>
              <a:rPr lang="en-US" altLang="ko-KR"/>
              <a:t>. </a:t>
            </a:r>
          </a:p>
          <a:p>
            <a:r>
              <a:rPr lang="ko-KR" altLang="en-US"/>
              <a:t>산림욕을 통해서 아토피를 치료한 예는 티비를 통해서 많이 보도되는 걸 보셨을 겁니다</a:t>
            </a:r>
            <a:r>
              <a:rPr lang="en-US" altLang="ko-KR"/>
              <a:t>. </a:t>
            </a:r>
          </a:p>
          <a:p>
            <a:r>
              <a:rPr lang="ko-KR" altLang="en-US"/>
              <a:t>독일 같은 경우는 산림을 통한 다양한 의료 활동이 이루어지고  있다고 합니다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07575-78C2-4C86-9A97-594185CE9DFD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우리나라에도 산림욕의 이점이 많이 알려져 자연휴양림의 인기가 높아지고 있습니다</a:t>
            </a:r>
            <a:r>
              <a:rPr lang="en-US" altLang="ko-KR"/>
              <a:t>.</a:t>
            </a:r>
          </a:p>
          <a:p>
            <a:r>
              <a:rPr lang="ko-KR" altLang="en-US"/>
              <a:t>다음 남해 편백 자연 휴양림의 사진입니다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25463-AFC2-42C5-91A5-2C39AA8DDBF9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1000"/>
              <a:t>산림욕에 이어서  아로마테피를 설명드리겠습니다</a:t>
            </a:r>
            <a:r>
              <a:rPr lang="en-US" altLang="ko-KR" sz="1000"/>
              <a:t>. </a:t>
            </a:r>
            <a:r>
              <a:rPr lang="ko-KR" altLang="en-US" sz="1000"/>
              <a:t>아로마테라피는 향기로 치료한다라는 뜻을 가지고 있습니다</a:t>
            </a:r>
            <a:r>
              <a:rPr lang="en-US" altLang="ko-KR" sz="1000"/>
              <a:t>. </a:t>
            </a:r>
            <a:r>
              <a:rPr lang="ko-KR" altLang="en-US" sz="1000"/>
              <a:t>수목의 정유를 사용하여 산림욕과 마찬가지로 정신적으로나 신체적으로 높은 치료효과를 볼 수있습니다</a:t>
            </a:r>
            <a:r>
              <a:rPr lang="en-US" altLang="ko-KR" sz="1000"/>
              <a:t>. </a:t>
            </a:r>
            <a:r>
              <a:rPr lang="ko-KR" altLang="en-US" sz="1000"/>
              <a:t>사용법에는  사진에서 볼수 있는 마사지법이 있고</a:t>
            </a:r>
          </a:p>
          <a:p>
            <a:pPr>
              <a:lnSpc>
                <a:spcPct val="80000"/>
              </a:lnSpc>
            </a:pPr>
            <a:r>
              <a:rPr lang="ko-KR" altLang="en-US" sz="1000"/>
              <a:t>초를 태우는 확산법이고 옆에는 족욕법입니다</a:t>
            </a:r>
            <a:r>
              <a:rPr lang="en-US" altLang="ko-KR" sz="1000"/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D6A22-2D70-43E4-9E06-FF7E8BD3DF4C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1000" b="1"/>
              <a:t>피톤치드 추출법</a:t>
            </a:r>
            <a:r>
              <a:rPr lang="ko-KR" altLang="en-US" sz="1000"/>
              <a:t> </a:t>
            </a:r>
            <a:endParaRPr lang="ko-KR" altLang="en-US" sz="1000" b="1"/>
          </a:p>
          <a:p>
            <a:pPr>
              <a:lnSpc>
                <a:spcPct val="80000"/>
              </a:lnSpc>
            </a:pPr>
            <a:r>
              <a:rPr lang="ko-KR" altLang="en-US" sz="1000" b="1"/>
              <a:t> </a:t>
            </a:r>
            <a:r>
              <a:rPr lang="ko-KR" altLang="en-US" sz="1000"/>
              <a:t>피톤치드는 어떠한 형태로 이용되는 것일까</a:t>
            </a:r>
            <a:r>
              <a:rPr lang="en-US" altLang="ko-KR" sz="1000"/>
              <a:t>? </a:t>
            </a:r>
            <a:r>
              <a:rPr lang="ko-KR" altLang="en-US" sz="1000"/>
              <a:t>나뭇잎으로 식품을 싸거나 약초</a:t>
            </a:r>
            <a:r>
              <a:rPr lang="en-US" altLang="ko-KR" sz="1000"/>
              <a:t>, </a:t>
            </a:r>
            <a:r>
              <a:rPr lang="ko-KR" altLang="en-US" sz="1000"/>
              <a:t>한방약과 같이 끓인 물을 마시거나 향신료로서 이용하는 방법 등은 옛날부터 이용하던 방법이다</a:t>
            </a:r>
            <a:r>
              <a:rPr lang="en-US" altLang="ko-KR" sz="1000"/>
              <a:t>. </a:t>
            </a:r>
            <a:r>
              <a:rPr lang="ko-KR" altLang="en-US" sz="1000"/>
              <a:t>「산림욕」 또한 훌륭한 이용방법 중의 하나이다</a:t>
            </a:r>
            <a:r>
              <a:rPr lang="en-US" altLang="ko-KR" sz="1000"/>
              <a:t>. </a:t>
            </a:r>
            <a:r>
              <a:rPr lang="ko-KR" altLang="en-US" sz="1000"/>
              <a:t>주택이나 가재도구에 목재를 사용하는 것도 어떤 의미에서는 피톤치드의 이용이라고 말할 수 있을 것이다</a:t>
            </a:r>
            <a:r>
              <a:rPr lang="en-US" altLang="ko-KR" sz="1000"/>
              <a:t>. </a:t>
            </a:r>
            <a:r>
              <a:rPr lang="ko-KR" altLang="en-US" sz="1000"/>
              <a:t>향료를 비롯하여 각종 일상용품의 원료로서 피톤치드를 이용하려면 「정유」를 채취하는 것부터 하여야 한다</a:t>
            </a:r>
            <a:r>
              <a:rPr lang="en-US" altLang="ko-KR" sz="1000"/>
              <a:t>. </a:t>
            </a:r>
            <a:r>
              <a:rPr lang="ko-KR" altLang="en-US" sz="1000"/>
              <a:t>식물정유는 잎</a:t>
            </a:r>
            <a:r>
              <a:rPr lang="en-US" altLang="ko-KR" sz="1000"/>
              <a:t>, </a:t>
            </a:r>
            <a:r>
              <a:rPr lang="ko-KR" altLang="en-US" sz="1000"/>
              <a:t>꽃</a:t>
            </a:r>
            <a:r>
              <a:rPr lang="en-US" altLang="ko-KR" sz="1000"/>
              <a:t>, </a:t>
            </a:r>
            <a:r>
              <a:rPr lang="ko-KR" altLang="en-US" sz="1000"/>
              <a:t>뿌리</a:t>
            </a:r>
            <a:r>
              <a:rPr lang="en-US" altLang="ko-KR" sz="1000"/>
              <a:t>, </a:t>
            </a:r>
            <a:r>
              <a:rPr lang="ko-KR" altLang="en-US" sz="1000"/>
              <a:t>열매 등의 부위에서 추출하지만 무엇보다도 천연물이므로 소량 밖에 얻어지지 않는다</a:t>
            </a:r>
            <a:r>
              <a:rPr lang="en-US" altLang="ko-KR" sz="1000"/>
              <a:t>. </a:t>
            </a:r>
            <a:r>
              <a:rPr lang="ko-KR" altLang="en-US" sz="1000"/>
              <a:t>장미정유 한 방울을 얻으려면 장미꽃 </a:t>
            </a:r>
            <a:r>
              <a:rPr lang="en-US" altLang="ko-KR" sz="1000"/>
              <a:t>60</a:t>
            </a:r>
            <a:r>
              <a:rPr lang="ko-KR" altLang="en-US" sz="1000"/>
              <a:t>송이 이상이 필요하다고 할 정도로 귀중하다</a:t>
            </a:r>
            <a:r>
              <a:rPr lang="en-US" altLang="ko-KR" sz="1000"/>
              <a:t>. </a:t>
            </a:r>
            <a:r>
              <a:rPr lang="ko-KR" altLang="en-US" sz="1000"/>
              <a:t>수목의 경우</a:t>
            </a:r>
            <a:r>
              <a:rPr lang="en-US" altLang="ko-KR" sz="1000"/>
              <a:t>, </a:t>
            </a:r>
            <a:r>
              <a:rPr lang="ko-KR" altLang="en-US" sz="1000"/>
              <a:t>일반적으로 정유는 잎에 많이 함유되어 있다</a:t>
            </a:r>
            <a:r>
              <a:rPr lang="en-US" altLang="ko-KR" sz="1000"/>
              <a:t>. </a:t>
            </a:r>
            <a:r>
              <a:rPr lang="ko-KR" altLang="en-US" sz="1000"/>
              <a:t>나한백은 재부에 </a:t>
            </a:r>
            <a:r>
              <a:rPr lang="en-US" altLang="ko-KR" sz="1000"/>
              <a:t>hinokitiol</a:t>
            </a:r>
            <a:r>
              <a:rPr lang="ko-KR" altLang="en-US" sz="1000"/>
              <a:t>을 함유하고 있으므로 제재시에 나오는 톱밥에서 정유를 추출한다</a:t>
            </a:r>
            <a:r>
              <a:rPr lang="en-US" altLang="ko-KR" sz="1000"/>
              <a:t>. </a:t>
            </a:r>
            <a:r>
              <a:rPr lang="ko-KR" altLang="en-US" sz="1000"/>
              <a:t>추출방법의 대강을 요약하면 다음과 같다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ko-KR" altLang="en-US" sz="1000" b="1"/>
              <a:t>수증기 증류법</a:t>
            </a:r>
            <a:r>
              <a:rPr lang="en-US" altLang="ko-KR" sz="1000" b="1"/>
              <a:t>(steam distillation)</a:t>
            </a:r>
            <a:r>
              <a:rPr lang="en-US" altLang="ko-KR" sz="1000"/>
              <a:t>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정유의 대부분은 물에 녹지 않으므로 수증기의 열에 의해 향기성분이 변화되지 않는 것에는 이 방법이 가장 간편하며</a:t>
            </a:r>
            <a:r>
              <a:rPr lang="en-US" altLang="ko-KR" sz="1000"/>
              <a:t>, </a:t>
            </a:r>
            <a:r>
              <a:rPr lang="ko-KR" altLang="en-US" sz="1000"/>
              <a:t>가장 널리 사용되고 있는 방법이다</a:t>
            </a:r>
            <a:r>
              <a:rPr lang="en-US" altLang="ko-KR" sz="1000"/>
              <a:t>. </a:t>
            </a:r>
            <a:r>
              <a:rPr lang="ko-KR" altLang="en-US" sz="1000"/>
              <a:t>서로 불용인 혼합물 증기의 전 압력은 순성분 각각의 증기압의 합과 같으므로</a:t>
            </a:r>
            <a:r>
              <a:rPr lang="en-US" altLang="ko-KR" sz="1000"/>
              <a:t>, </a:t>
            </a:r>
            <a:r>
              <a:rPr lang="ko-KR" altLang="en-US" sz="1000"/>
              <a:t>정유의 증기압과 물의 증기압의 합이 증류조 내의 압력과 같아지면</a:t>
            </a:r>
            <a:r>
              <a:rPr lang="en-US" altLang="ko-KR" sz="1000"/>
              <a:t>, </a:t>
            </a:r>
            <a:r>
              <a:rPr lang="ko-KR" altLang="en-US" sz="1000"/>
              <a:t>정유는 수증기와 함께 비등하여 유출하게 된다</a:t>
            </a:r>
            <a:r>
              <a:rPr lang="en-US" altLang="ko-KR" sz="1000"/>
              <a:t>. </a:t>
            </a:r>
            <a:r>
              <a:rPr lang="ko-KR" altLang="en-US" sz="1000"/>
              <a:t>정유성분의 비점</a:t>
            </a:r>
            <a:r>
              <a:rPr lang="en-US" altLang="ko-KR" sz="1000"/>
              <a:t>(150</a:t>
            </a:r>
            <a:r>
              <a:rPr lang="ko-KR" altLang="en-US" sz="1000"/>
              <a:t>～</a:t>
            </a:r>
            <a:r>
              <a:rPr lang="en-US" altLang="ko-KR" sz="1000"/>
              <a:t>350℃)</a:t>
            </a:r>
            <a:r>
              <a:rPr lang="ko-KR" altLang="en-US" sz="1000"/>
              <a:t>보다 훨씬 낮은 온도에서 유출시킬 수 있으므로 성분의 분해나 변질의 염려가 거의 없다</a:t>
            </a:r>
            <a:r>
              <a:rPr lang="en-US" altLang="ko-KR" sz="1000"/>
              <a:t>. </a:t>
            </a:r>
            <a:r>
              <a:rPr lang="ko-KR" altLang="en-US" sz="1000"/>
              <a:t>그러나 </a:t>
            </a:r>
            <a:r>
              <a:rPr lang="en-US" altLang="ko-KR" sz="1000"/>
              <a:t>head space</a:t>
            </a:r>
            <a:r>
              <a:rPr lang="ko-KR" altLang="en-US" sz="1000"/>
              <a:t>를 수증기 증류 초기에 놓쳐버릴 위험이 있다</a:t>
            </a:r>
            <a:r>
              <a:rPr lang="en-US" altLang="ko-KR" sz="1000"/>
              <a:t>. Ross oil, orange flower oil</a:t>
            </a:r>
            <a:r>
              <a:rPr lang="ko-KR" altLang="en-US" sz="1000"/>
              <a:t>은 수용성 성분을 함유하고 있으므로 수증기 증류시 수용성 성분은 물쪽으로 이동한다</a:t>
            </a:r>
            <a:r>
              <a:rPr lang="en-US" altLang="ko-KR" sz="1000"/>
              <a:t>. </a:t>
            </a:r>
            <a:r>
              <a:rPr lang="ko-KR" altLang="en-US" sz="1000"/>
              <a:t>일반적으로 장미수라 하는 것은 이 물을 일컫는다</a:t>
            </a:r>
            <a:r>
              <a:rPr lang="en-US" altLang="ko-KR" sz="1000"/>
              <a:t>. </a:t>
            </a:r>
            <a:r>
              <a:rPr lang="ko-KR" altLang="en-US" sz="1000"/>
              <a:t>잎</a:t>
            </a:r>
            <a:r>
              <a:rPr lang="en-US" altLang="ko-KR" sz="1000"/>
              <a:t>, </a:t>
            </a:r>
            <a:r>
              <a:rPr lang="ko-KR" altLang="en-US" sz="1000"/>
              <a:t>줄기</a:t>
            </a:r>
            <a:r>
              <a:rPr lang="en-US" altLang="ko-KR" sz="1000"/>
              <a:t>, </a:t>
            </a:r>
            <a:r>
              <a:rPr lang="ko-KR" altLang="en-US" sz="1000"/>
              <a:t>뿌리의 경우는 수확한 직후 또는 중량의 </a:t>
            </a:r>
            <a:r>
              <a:rPr lang="en-US" altLang="ko-KR" sz="1000"/>
              <a:t>1/3 </a:t>
            </a:r>
            <a:r>
              <a:rPr lang="ko-KR" altLang="en-US" sz="1000"/>
              <a:t>내지 </a:t>
            </a:r>
            <a:r>
              <a:rPr lang="en-US" altLang="ko-KR" sz="1000"/>
              <a:t>1/4 </a:t>
            </a:r>
            <a:r>
              <a:rPr lang="ko-KR" altLang="en-US" sz="1000"/>
              <a:t>정도로 건조한 것을 사용하며</a:t>
            </a:r>
            <a:r>
              <a:rPr lang="en-US" altLang="ko-KR" sz="1000"/>
              <a:t>, </a:t>
            </a:r>
            <a:r>
              <a:rPr lang="ko-KR" altLang="en-US" sz="1000"/>
              <a:t>목질부의 가지나 줄기</a:t>
            </a:r>
            <a:r>
              <a:rPr lang="en-US" altLang="ko-KR" sz="1000"/>
              <a:t>, </a:t>
            </a:r>
            <a:r>
              <a:rPr lang="ko-KR" altLang="en-US" sz="1000"/>
              <a:t>근주는 절삭기로 잘게 부수어 사용하고</a:t>
            </a:r>
            <a:r>
              <a:rPr lang="en-US" altLang="ko-KR" sz="1000"/>
              <a:t>, </a:t>
            </a:r>
            <a:r>
              <a:rPr lang="ko-KR" altLang="en-US" sz="1000"/>
              <a:t>종자나 열매는 분쇄기로 분말화한 다음 수증기 증류한다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endParaRPr lang="en-US" altLang="ko-KR" sz="1000"/>
          </a:p>
          <a:p>
            <a:pPr>
              <a:lnSpc>
                <a:spcPct val="80000"/>
              </a:lnSpc>
            </a:pPr>
            <a:r>
              <a:rPr lang="ko-KR" altLang="en-US" sz="1000" b="1"/>
              <a:t>압착법</a:t>
            </a:r>
            <a:r>
              <a:rPr lang="en-US" altLang="ko-KR" sz="1000" b="1"/>
              <a:t>(expression)</a:t>
            </a:r>
            <a:r>
              <a:rPr lang="en-US" altLang="ko-KR" sz="1000"/>
              <a:t> </a:t>
            </a:r>
            <a:endParaRPr lang="en-US" altLang="ko-KR" sz="1000" b="1"/>
          </a:p>
          <a:p>
            <a:pPr>
              <a:lnSpc>
                <a:spcPct val="80000"/>
              </a:lnSpc>
            </a:pPr>
            <a:r>
              <a:rPr lang="en-US" altLang="ko-KR" sz="1000" b="1"/>
              <a:t> </a:t>
            </a:r>
            <a:r>
              <a:rPr lang="ko-KR" altLang="en-US" sz="1000"/>
              <a:t>오렌지</a:t>
            </a:r>
            <a:r>
              <a:rPr lang="en-US" altLang="ko-KR" sz="1000"/>
              <a:t>, </a:t>
            </a:r>
            <a:r>
              <a:rPr lang="ko-KR" altLang="en-US" sz="1000"/>
              <a:t>레몬</a:t>
            </a:r>
            <a:r>
              <a:rPr lang="en-US" altLang="ko-KR" sz="1000"/>
              <a:t>, bergamot oil </a:t>
            </a:r>
            <a:r>
              <a:rPr lang="ko-KR" altLang="en-US" sz="1000"/>
              <a:t>등 감귤류의 과피에는 기름주머니</a:t>
            </a:r>
            <a:r>
              <a:rPr lang="en-US" altLang="ko-KR" sz="1000"/>
              <a:t>(</a:t>
            </a:r>
            <a:r>
              <a:rPr lang="ko-KR" altLang="en-US" sz="1000"/>
              <a:t>油房</a:t>
            </a:r>
            <a:r>
              <a:rPr lang="en-US" altLang="ko-KR" sz="1000"/>
              <a:t>)</a:t>
            </a:r>
            <a:r>
              <a:rPr lang="ko-KR" altLang="en-US" sz="1000"/>
              <a:t>가 있어서 그 안에 정유가 함유되어 있으므로</a:t>
            </a:r>
            <a:r>
              <a:rPr lang="en-US" altLang="ko-KR" sz="1000"/>
              <a:t>, </a:t>
            </a:r>
            <a:r>
              <a:rPr lang="ko-KR" altLang="en-US" sz="1000"/>
              <a:t>압착하거나 과피에 상처를 내면 간단하게 정유를 얻을 수 있다</a:t>
            </a:r>
            <a:r>
              <a:rPr lang="en-US" altLang="ko-KR" sz="1000"/>
              <a:t>. </a:t>
            </a:r>
            <a:r>
              <a:rPr lang="ko-KR" altLang="en-US" sz="1000"/>
              <a:t>압착법에는 해면법</a:t>
            </a:r>
            <a:r>
              <a:rPr lang="en-US" altLang="ko-KR" sz="1000"/>
              <a:t>(</a:t>
            </a:r>
            <a:r>
              <a:rPr lang="ko-KR" altLang="en-US" sz="1000"/>
              <a:t>스폰지법</a:t>
            </a:r>
            <a:r>
              <a:rPr lang="en-US" altLang="ko-KR" sz="1000"/>
              <a:t>), ecuelle</a:t>
            </a:r>
            <a:r>
              <a:rPr lang="ko-KR" altLang="en-US" sz="1000"/>
              <a:t>법 등 옛날부터 사용되어 온 가내수공업적인 방법이 있으나</a:t>
            </a:r>
            <a:r>
              <a:rPr lang="en-US" altLang="ko-KR" sz="1000"/>
              <a:t>, </a:t>
            </a:r>
            <a:r>
              <a:rPr lang="ko-KR" altLang="en-US" sz="1000"/>
              <a:t>그 후 롤러의 간극으로 압착하는 롤러법으로 진보되어 과실의 세척</a:t>
            </a:r>
            <a:r>
              <a:rPr lang="en-US" altLang="ko-KR" sz="1000"/>
              <a:t>, </a:t>
            </a:r>
            <a:r>
              <a:rPr lang="ko-KR" altLang="en-US" sz="1000"/>
              <a:t>과피의 분리</a:t>
            </a:r>
            <a:r>
              <a:rPr lang="en-US" altLang="ko-KR" sz="1000"/>
              <a:t>, </a:t>
            </a:r>
            <a:r>
              <a:rPr lang="ko-KR" altLang="en-US" sz="1000"/>
              <a:t>압착 등 모두 자동화되어 있다</a:t>
            </a:r>
            <a:r>
              <a:rPr lang="en-US" altLang="ko-KR" sz="1000"/>
              <a:t>. </a:t>
            </a:r>
            <a:r>
              <a:rPr lang="ko-KR" altLang="en-US" sz="1000"/>
              <a:t>근년에는 레몬을 비롯하여 파인애플</a:t>
            </a:r>
            <a:r>
              <a:rPr lang="en-US" altLang="ko-KR" sz="1000"/>
              <a:t>, </a:t>
            </a:r>
            <a:r>
              <a:rPr lang="ko-KR" altLang="en-US" sz="1000"/>
              <a:t>사과</a:t>
            </a:r>
            <a:r>
              <a:rPr lang="en-US" altLang="ko-KR" sz="1000"/>
              <a:t>, </a:t>
            </a:r>
            <a:r>
              <a:rPr lang="ko-KR" altLang="en-US" sz="1000"/>
              <a:t>포도</a:t>
            </a:r>
            <a:r>
              <a:rPr lang="en-US" altLang="ko-KR" sz="1000"/>
              <a:t>, </a:t>
            </a:r>
            <a:r>
              <a:rPr lang="ko-KR" altLang="en-US" sz="1000"/>
              <a:t>딸기 등 모든 과실에서 과즙을 제조하는 것이 대기업의 식품공업으로 확립되어 있으므로</a:t>
            </a:r>
            <a:r>
              <a:rPr lang="en-US" altLang="ko-KR" sz="1000"/>
              <a:t>, </a:t>
            </a:r>
            <a:r>
              <a:rPr lang="ko-KR" altLang="en-US" sz="1000"/>
              <a:t>과실에센스는 과즙에 포함시켜 이용되고 있다</a:t>
            </a:r>
            <a:r>
              <a:rPr lang="en-US" altLang="ko-KR" sz="1000"/>
              <a:t>. </a:t>
            </a:r>
            <a:r>
              <a:rPr lang="ko-KR" altLang="en-US" sz="1000"/>
              <a:t>과실을 필요로 하지 않는 </a:t>
            </a:r>
            <a:r>
              <a:rPr lang="en-US" altLang="ko-KR" sz="1000"/>
              <a:t>bergamot, mandarin, lime oil </a:t>
            </a:r>
            <a:r>
              <a:rPr lang="ko-KR" altLang="en-US" sz="1000"/>
              <a:t>등은 압착한 과즙에서 분리한 것이다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ko-KR" altLang="en-US" sz="1000" b="1"/>
              <a:t>추출법</a:t>
            </a:r>
            <a:r>
              <a:rPr lang="en-US" altLang="ko-KR" sz="1000" b="1"/>
              <a:t>(extraction)</a:t>
            </a:r>
            <a:r>
              <a:rPr lang="en-US" altLang="ko-KR" sz="1000"/>
              <a:t> </a:t>
            </a:r>
            <a:endParaRPr lang="en-US" altLang="ko-KR" sz="1000" b="1"/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수증기 증류는 간단한 대신 향기성분이 가열에 의해 분해될 위험성이 있는 것</a:t>
            </a:r>
            <a:r>
              <a:rPr lang="en-US" altLang="ko-KR" sz="1000"/>
              <a:t>, </a:t>
            </a:r>
            <a:r>
              <a:rPr lang="ko-KR" altLang="en-US" sz="1000"/>
              <a:t>또는 성분의 일부가 물에 녹는 것에 대해서는 적당한 방법이 아니다</a:t>
            </a:r>
            <a:r>
              <a:rPr lang="en-US" altLang="ko-KR" sz="1000"/>
              <a:t>. </a:t>
            </a:r>
            <a:r>
              <a:rPr lang="ko-KR" altLang="en-US" sz="1000"/>
              <a:t>특히 꽃향기는 이러한 경우가 많으므로 가능한 낮은 온도에서</a:t>
            </a:r>
            <a:r>
              <a:rPr lang="en-US" altLang="ko-KR" sz="1000"/>
              <a:t>, </a:t>
            </a:r>
            <a:r>
              <a:rPr lang="ko-KR" altLang="en-US" sz="1000"/>
              <a:t>또 물을 사용하지 않고 정유를 추출하는 방법이 행해진다</a:t>
            </a:r>
            <a:r>
              <a:rPr lang="en-US" altLang="ko-KR" sz="1000"/>
              <a:t>. </a:t>
            </a:r>
            <a:r>
              <a:rPr lang="ko-KR" altLang="en-US" sz="1000"/>
              <a:t>추출법에는 유지흡수법</a:t>
            </a:r>
            <a:r>
              <a:rPr lang="en-US" altLang="ko-KR" sz="1000"/>
              <a:t>, </a:t>
            </a:r>
            <a:r>
              <a:rPr lang="ko-KR" altLang="en-US" sz="1000"/>
              <a:t>휘발성 용제추출법</a:t>
            </a:r>
            <a:r>
              <a:rPr lang="en-US" altLang="ko-KR" sz="1000"/>
              <a:t>, </a:t>
            </a:r>
            <a:r>
              <a:rPr lang="ko-KR" altLang="en-US" sz="1000"/>
              <a:t>초임계유체추출법이 있다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en-US" altLang="ko-KR" sz="1000"/>
              <a:t>【</a:t>
            </a:r>
            <a:r>
              <a:rPr lang="ko-KR" altLang="en-US" sz="1000"/>
              <a:t>유지흡수법</a:t>
            </a:r>
            <a:r>
              <a:rPr lang="en-US" altLang="ko-KR" sz="1000"/>
              <a:t>(fat adsorption)】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일반적으로 유지류는 향기를 흡수하는 성질을 가지고 있으므로 정제하여 무취화한 유지류</a:t>
            </a:r>
            <a:r>
              <a:rPr lang="en-US" altLang="ko-KR" sz="1000"/>
              <a:t>(</a:t>
            </a:r>
            <a:r>
              <a:rPr lang="ko-KR" altLang="en-US" sz="1000"/>
              <a:t>소기름</a:t>
            </a:r>
            <a:r>
              <a:rPr lang="en-US" altLang="ko-KR" sz="1000"/>
              <a:t>(</a:t>
            </a:r>
            <a:r>
              <a:rPr lang="ko-KR" altLang="en-US" sz="1000"/>
              <a:t>牛脂</a:t>
            </a:r>
            <a:r>
              <a:rPr lang="en-US" altLang="ko-KR" sz="1000"/>
              <a:t>), </a:t>
            </a:r>
            <a:r>
              <a:rPr lang="ko-KR" altLang="en-US" sz="1000"/>
              <a:t>돼지기름</a:t>
            </a:r>
            <a:r>
              <a:rPr lang="en-US" altLang="ko-KR" sz="1000"/>
              <a:t>(</a:t>
            </a:r>
            <a:r>
              <a:rPr lang="ko-KR" altLang="en-US" sz="1000"/>
              <a:t>豚脂</a:t>
            </a:r>
            <a:r>
              <a:rPr lang="en-US" altLang="ko-KR" sz="1000"/>
              <a:t>) </a:t>
            </a:r>
            <a:r>
              <a:rPr lang="ko-KR" altLang="en-US" sz="1000"/>
              <a:t>또는 두 유지의 혼합물</a:t>
            </a:r>
            <a:r>
              <a:rPr lang="en-US" altLang="ko-KR" sz="1000"/>
              <a:t>, </a:t>
            </a:r>
            <a:r>
              <a:rPr lang="ko-KR" altLang="en-US" sz="1000"/>
              <a:t>올리브유</a:t>
            </a:r>
            <a:r>
              <a:rPr lang="en-US" altLang="ko-KR" sz="1000"/>
              <a:t>)</a:t>
            </a:r>
            <a:r>
              <a:rPr lang="ko-KR" altLang="en-US" sz="1000"/>
              <a:t>에 꽃을 담그고</a:t>
            </a:r>
            <a:r>
              <a:rPr lang="en-US" altLang="ko-KR" sz="1000"/>
              <a:t>, </a:t>
            </a:r>
            <a:r>
              <a:rPr lang="ko-KR" altLang="en-US" sz="1000"/>
              <a:t>수증기보다 낮은 온도인 </a:t>
            </a:r>
            <a:r>
              <a:rPr lang="en-US" altLang="ko-KR" sz="1000"/>
              <a:t>60</a:t>
            </a:r>
            <a:r>
              <a:rPr lang="ko-KR" altLang="en-US" sz="1000"/>
              <a:t>～</a:t>
            </a:r>
            <a:r>
              <a:rPr lang="en-US" altLang="ko-KR" sz="1000"/>
              <a:t>70℃ </a:t>
            </a:r>
            <a:r>
              <a:rPr lang="ko-KR" altLang="en-US" sz="1000"/>
              <a:t>정도로 가온하여 꽃향기를 흡수시킨다</a:t>
            </a:r>
            <a:r>
              <a:rPr lang="en-US" altLang="ko-KR" sz="1000"/>
              <a:t>. </a:t>
            </a:r>
            <a:r>
              <a:rPr lang="ko-KR" altLang="en-US" sz="1000"/>
              <a:t>이 방법을 온침법</a:t>
            </a:r>
            <a:r>
              <a:rPr lang="en-US" altLang="ko-KR" sz="1000"/>
              <a:t>(maceration)</a:t>
            </a:r>
            <a:r>
              <a:rPr lang="ko-KR" altLang="en-US" sz="1000"/>
              <a:t>이라 하며</a:t>
            </a:r>
            <a:r>
              <a:rPr lang="en-US" altLang="ko-KR" sz="1000"/>
              <a:t>, </a:t>
            </a:r>
            <a:r>
              <a:rPr lang="ko-KR" altLang="en-US" sz="1000"/>
              <a:t>실온에서 꽃향기를 흡수시키는 방법을 냉침법</a:t>
            </a:r>
            <a:r>
              <a:rPr lang="en-US" altLang="ko-KR" sz="1000"/>
              <a:t>(enfleurage)</a:t>
            </a:r>
            <a:r>
              <a:rPr lang="ko-KR" altLang="en-US" sz="1000"/>
              <a:t>이라 한다</a:t>
            </a:r>
            <a:r>
              <a:rPr lang="en-US" altLang="ko-KR" sz="1000"/>
              <a:t>. </a:t>
            </a:r>
            <a:r>
              <a:rPr lang="ko-KR" altLang="en-US" sz="1000"/>
              <a:t>꽃 정유를 추출하는데는 후자가 이상적이지만 조작이 번잡하다</a:t>
            </a:r>
            <a:r>
              <a:rPr lang="en-US" altLang="ko-KR" sz="1000"/>
              <a:t>. </a:t>
            </a:r>
            <a:r>
              <a:rPr lang="ko-KR" altLang="en-US" sz="1000"/>
              <a:t>유지에 꽃 정유를 고농도로 흡수시켜 포화시킨 것을 </a:t>
            </a:r>
            <a:r>
              <a:rPr lang="en-US" altLang="ko-KR" sz="1000"/>
              <a:t>pomade(</a:t>
            </a:r>
            <a:r>
              <a:rPr lang="ko-KR" altLang="en-US" sz="1000"/>
              <a:t>香脂</a:t>
            </a:r>
            <a:r>
              <a:rPr lang="en-US" altLang="ko-KR" sz="1000"/>
              <a:t>)</a:t>
            </a:r>
            <a:r>
              <a:rPr lang="ko-KR" altLang="en-US" sz="1000"/>
              <a:t>라 한다</a:t>
            </a:r>
            <a:r>
              <a:rPr lang="en-US" altLang="ko-KR" sz="1000"/>
              <a:t>. </a:t>
            </a:r>
            <a:r>
              <a:rPr lang="ko-KR" altLang="en-US" sz="1000"/>
              <a:t>또 </a:t>
            </a:r>
            <a:r>
              <a:rPr lang="en-US" altLang="ko-KR" sz="1000"/>
              <a:t>pomade</a:t>
            </a:r>
            <a:r>
              <a:rPr lang="ko-KR" altLang="en-US" sz="1000"/>
              <a:t>에 고순도의 알코올을 가하여 꽃 정유만을 추출하는데 이 추출액을 </a:t>
            </a:r>
            <a:r>
              <a:rPr lang="en-US" altLang="ko-KR" sz="1000"/>
              <a:t>extract</a:t>
            </a:r>
            <a:r>
              <a:rPr lang="ko-KR" altLang="en-US" sz="1000"/>
              <a:t>라 한다</a:t>
            </a:r>
            <a:r>
              <a:rPr lang="en-US" altLang="ko-KR" sz="1000"/>
              <a:t>. Extract</a:t>
            </a:r>
            <a:r>
              <a:rPr lang="ko-KR" altLang="en-US" sz="1000"/>
              <a:t>에서 알코올을 회수하면 꽃 정유가 남는다</a:t>
            </a:r>
            <a:r>
              <a:rPr lang="en-US" altLang="ko-KR" sz="1000"/>
              <a:t>. </a:t>
            </a:r>
            <a:r>
              <a:rPr lang="ko-KR" altLang="en-US" sz="1000"/>
              <a:t>이것이 </a:t>
            </a:r>
            <a:r>
              <a:rPr lang="en-US" altLang="ko-KR" sz="1000"/>
              <a:t>absolute</a:t>
            </a:r>
            <a:r>
              <a:rPr lang="ko-KR" altLang="en-US" sz="1000"/>
              <a:t>이며 꽃 정유로는 최상품이다</a:t>
            </a:r>
            <a:r>
              <a:rPr lang="en-US" altLang="ko-KR" sz="1000"/>
              <a:t>. </a:t>
            </a:r>
            <a:r>
              <a:rPr lang="ko-KR" altLang="en-US" sz="1000"/>
              <a:t>또 </a:t>
            </a:r>
            <a:r>
              <a:rPr lang="en-US" altLang="ko-KR" sz="1000"/>
              <a:t>pomade</a:t>
            </a:r>
            <a:r>
              <a:rPr lang="ko-KR" altLang="en-US" sz="1000"/>
              <a:t>를 알코올로 추출하여 얻은 것을 고형상 꽃 정유</a:t>
            </a:r>
            <a:r>
              <a:rPr lang="en-US" altLang="ko-KR" sz="1000"/>
              <a:t>(flower concrete)</a:t>
            </a:r>
            <a:r>
              <a:rPr lang="ko-KR" altLang="en-US" sz="1000"/>
              <a:t>라 한다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en-US" altLang="ko-KR" sz="1000"/>
              <a:t>【</a:t>
            </a:r>
            <a:r>
              <a:rPr lang="ko-KR" altLang="en-US" sz="1000"/>
              <a:t>휘발성 유기용제 추출법</a:t>
            </a:r>
            <a:r>
              <a:rPr lang="en-US" altLang="ko-KR" sz="1000"/>
              <a:t>(organic solvent extraction)】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꽃 정유 추출에 널리 이용되고 있는 방법으로서</a:t>
            </a:r>
            <a:r>
              <a:rPr lang="en-US" altLang="ko-KR" sz="1000"/>
              <a:t>, </a:t>
            </a:r>
            <a:r>
              <a:rPr lang="ko-KR" altLang="en-US" sz="1000"/>
              <a:t>석유에테르</a:t>
            </a:r>
            <a:r>
              <a:rPr lang="en-US" altLang="ko-KR" sz="1000"/>
              <a:t>, </a:t>
            </a:r>
            <a:r>
              <a:rPr lang="ko-KR" altLang="en-US" sz="1000"/>
              <a:t>펜탄</a:t>
            </a:r>
            <a:r>
              <a:rPr lang="en-US" altLang="ko-KR" sz="1000"/>
              <a:t>, </a:t>
            </a:r>
            <a:r>
              <a:rPr lang="ko-KR" altLang="en-US" sz="1000"/>
              <a:t>벤젠</a:t>
            </a:r>
            <a:r>
              <a:rPr lang="en-US" altLang="ko-KR" sz="1000"/>
              <a:t>, </a:t>
            </a:r>
            <a:r>
              <a:rPr lang="ko-KR" altLang="en-US" sz="1000"/>
              <a:t>헥산</a:t>
            </a:r>
            <a:r>
              <a:rPr lang="en-US" altLang="ko-KR" sz="1000"/>
              <a:t>, </a:t>
            </a:r>
            <a:r>
              <a:rPr lang="ko-KR" altLang="en-US" sz="1000"/>
              <a:t>에테르</a:t>
            </a:r>
            <a:r>
              <a:rPr lang="en-US" altLang="ko-KR" sz="1000"/>
              <a:t>, </a:t>
            </a:r>
            <a:r>
              <a:rPr lang="ko-KR" altLang="en-US" sz="1000"/>
              <a:t>염화메칠</a:t>
            </a:r>
            <a:r>
              <a:rPr lang="en-US" altLang="ko-KR" sz="1000"/>
              <a:t>, </a:t>
            </a:r>
            <a:r>
              <a:rPr lang="ko-KR" altLang="en-US" sz="1000"/>
              <a:t>사염화탄소</a:t>
            </a:r>
            <a:r>
              <a:rPr lang="en-US" altLang="ko-KR" sz="1000"/>
              <a:t>, </a:t>
            </a:r>
            <a:r>
              <a:rPr lang="ko-KR" altLang="en-US" sz="1000"/>
              <a:t>클로로포름</a:t>
            </a:r>
            <a:r>
              <a:rPr lang="en-US" altLang="ko-KR" sz="1000"/>
              <a:t>, </a:t>
            </a:r>
            <a:r>
              <a:rPr lang="ko-KR" altLang="en-US" sz="1000"/>
              <a:t>메탄올</a:t>
            </a:r>
            <a:r>
              <a:rPr lang="en-US" altLang="ko-KR" sz="1000"/>
              <a:t>, </a:t>
            </a:r>
            <a:r>
              <a:rPr lang="ko-KR" altLang="en-US" sz="1000"/>
              <a:t>에탄올 등이 이용되며 꽃을 대량으로 처리할 수 있다</a:t>
            </a:r>
            <a:r>
              <a:rPr lang="en-US" altLang="ko-KR" sz="1000"/>
              <a:t>. </a:t>
            </a:r>
            <a:r>
              <a:rPr lang="ko-KR" altLang="en-US" sz="1000"/>
              <a:t>오늘날에는 장미</a:t>
            </a:r>
            <a:r>
              <a:rPr lang="en-US" altLang="ko-KR" sz="1000"/>
              <a:t>, </a:t>
            </a:r>
            <a:r>
              <a:rPr lang="ko-KR" altLang="en-US" sz="1000"/>
              <a:t>자스민</a:t>
            </a:r>
            <a:r>
              <a:rPr lang="en-US" altLang="ko-KR" sz="1000"/>
              <a:t>, </a:t>
            </a:r>
            <a:r>
              <a:rPr lang="ko-KR" altLang="en-US" sz="1000"/>
              <a:t>미모사</a:t>
            </a:r>
            <a:r>
              <a:rPr lang="en-US" altLang="ko-KR" sz="1000"/>
              <a:t>, </a:t>
            </a:r>
            <a:r>
              <a:rPr lang="ko-KR" altLang="en-US" sz="1000"/>
              <a:t>카네이션</a:t>
            </a:r>
            <a:r>
              <a:rPr lang="en-US" altLang="ko-KR" sz="1000"/>
              <a:t>, </a:t>
            </a:r>
            <a:r>
              <a:rPr lang="ko-KR" altLang="en-US" sz="1000"/>
              <a:t>바이올렛</a:t>
            </a:r>
            <a:r>
              <a:rPr lang="en-US" altLang="ko-KR" sz="1000"/>
              <a:t>, </a:t>
            </a:r>
            <a:r>
              <a:rPr lang="ko-KR" altLang="en-US" sz="1000"/>
              <a:t>오크모스 등의 꽃 정유가 이 방법으로 생산되고 있다</a:t>
            </a:r>
            <a:r>
              <a:rPr lang="en-US" altLang="ko-KR" sz="1000"/>
              <a:t>. </a:t>
            </a:r>
            <a:r>
              <a:rPr lang="ko-KR" altLang="en-US" sz="1000"/>
              <a:t>용제는 이취</a:t>
            </a:r>
            <a:r>
              <a:rPr lang="en-US" altLang="ko-KR" sz="1000"/>
              <a:t>(</a:t>
            </a:r>
            <a:r>
              <a:rPr lang="ko-KR" altLang="en-US" sz="1000"/>
              <a:t>異臭</a:t>
            </a:r>
            <a:r>
              <a:rPr lang="en-US" altLang="ko-KR" sz="1000"/>
              <a:t>)</a:t>
            </a:r>
            <a:r>
              <a:rPr lang="ko-KR" altLang="en-US" sz="1000"/>
              <a:t>를 제거하기 위하여 황산</a:t>
            </a:r>
            <a:r>
              <a:rPr lang="en-US" altLang="ko-KR" sz="1000"/>
              <a:t>, </a:t>
            </a:r>
            <a:r>
              <a:rPr lang="ko-KR" altLang="en-US" sz="1000"/>
              <a:t>알칼리 등으로 세척</a:t>
            </a:r>
            <a:r>
              <a:rPr lang="en-US" altLang="ko-KR" sz="1000"/>
              <a:t>․</a:t>
            </a:r>
            <a:r>
              <a:rPr lang="ko-KR" altLang="en-US" sz="1000"/>
              <a:t>정제한 것</a:t>
            </a:r>
            <a:r>
              <a:rPr lang="en-US" altLang="ko-KR" sz="1000"/>
              <a:t>, </a:t>
            </a:r>
            <a:r>
              <a:rPr lang="ko-KR" altLang="en-US" sz="1000"/>
              <a:t>석유에테르의 경우 비중 </a:t>
            </a:r>
            <a:r>
              <a:rPr lang="en-US" altLang="ko-KR" sz="1000"/>
              <a:t>0.65 (15℃) </a:t>
            </a:r>
            <a:r>
              <a:rPr lang="ko-KR" altLang="en-US" sz="1000"/>
              <a:t>정도인 것을 사용한다</a:t>
            </a:r>
            <a:r>
              <a:rPr lang="en-US" altLang="ko-KR" sz="1000"/>
              <a:t>. </a:t>
            </a:r>
            <a:r>
              <a:rPr lang="ko-KR" altLang="en-US" sz="1000"/>
              <a:t>추출조작은 실온에서 행하며</a:t>
            </a:r>
            <a:r>
              <a:rPr lang="en-US" altLang="ko-KR" sz="1000"/>
              <a:t>, </a:t>
            </a:r>
            <a:r>
              <a:rPr lang="ko-KR" altLang="en-US" sz="1000"/>
              <a:t>용기내에 꽃잎과 찬 용제를 넣고 상온에서 충분히 교반하여 꽃향기를 이행시킨 후</a:t>
            </a:r>
            <a:r>
              <a:rPr lang="en-US" altLang="ko-KR" sz="1000"/>
              <a:t>, </a:t>
            </a:r>
            <a:r>
              <a:rPr lang="ko-KR" altLang="en-US" sz="1000"/>
              <a:t>꽃잎을 제거하고 용제를 가능한 저온에서 회수하면 연고상의 물질이 남는다</a:t>
            </a:r>
            <a:r>
              <a:rPr lang="en-US" altLang="ko-KR" sz="1000"/>
              <a:t>. </a:t>
            </a:r>
            <a:r>
              <a:rPr lang="ko-KR" altLang="en-US" sz="1000"/>
              <a:t>이것은 꽃잎에 함유되어 있는 밀납물질에 기인하는 것으로 이것을 </a:t>
            </a:r>
            <a:r>
              <a:rPr lang="en-US" altLang="ko-KR" sz="1000"/>
              <a:t>concrete</a:t>
            </a:r>
            <a:r>
              <a:rPr lang="ko-KR" altLang="en-US" sz="1000"/>
              <a:t>라 한다</a:t>
            </a:r>
            <a:r>
              <a:rPr lang="en-US" altLang="ko-KR" sz="1000"/>
              <a:t>. Concrete</a:t>
            </a:r>
            <a:r>
              <a:rPr lang="ko-KR" altLang="en-US" sz="1000"/>
              <a:t>를 알코올에 용해한 후 </a:t>
            </a:r>
            <a:r>
              <a:rPr lang="en-US" altLang="ko-KR" sz="1000"/>
              <a:t>-20℃</a:t>
            </a:r>
            <a:r>
              <a:rPr lang="ko-KR" altLang="en-US" sz="1000"/>
              <a:t>로 냉각하여 석출하는 밀납물질을 제거하여 </a:t>
            </a:r>
            <a:r>
              <a:rPr lang="en-US" altLang="ko-KR" sz="1000"/>
              <a:t>absolute </a:t>
            </a:r>
            <a:r>
              <a:rPr lang="ko-KR" altLang="en-US" sz="1000"/>
              <a:t>꽃 정유를 얻는다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ko-KR" sz="1000"/>
              <a:t/>
            </a:r>
            <a:br>
              <a:rPr lang="en-US" altLang="ko-KR" sz="1000"/>
            </a:br>
            <a:r>
              <a:rPr lang="en-US" altLang="ko-KR" sz="1000"/>
              <a:t>【</a:t>
            </a:r>
            <a:r>
              <a:rPr lang="ko-KR" altLang="en-US" sz="1000"/>
              <a:t>초임계유체 추출법</a:t>
            </a:r>
            <a:r>
              <a:rPr lang="en-US" altLang="ko-KR" sz="1000"/>
              <a:t>(supercritical fluid extraction, SFE)】 </a:t>
            </a:r>
          </a:p>
          <a:p>
            <a:pPr>
              <a:lnSpc>
                <a:spcPct val="80000"/>
              </a:lnSpc>
            </a:pPr>
            <a:r>
              <a:rPr lang="en-US" altLang="ko-KR" sz="1000">
                <a:latin typeface="Arial"/>
              </a:rPr>
              <a:t>  </a:t>
            </a:r>
            <a:r>
              <a:rPr lang="ko-KR" altLang="en-US" sz="1000"/>
              <a:t>최근 개발된 방법으로서 초임계 유체인 액화이산화탄소</a:t>
            </a:r>
            <a:r>
              <a:rPr lang="en-US" altLang="ko-KR" sz="1000"/>
              <a:t>, </a:t>
            </a:r>
            <a:r>
              <a:rPr lang="ko-KR" altLang="en-US" sz="1000"/>
              <a:t>액화프로판 및 부탄 등 초임계 유체를 꽃 정유나 식품 </a:t>
            </a:r>
            <a:r>
              <a:rPr lang="en-US" altLang="ko-KR" sz="1000"/>
              <a:t>flavor</a:t>
            </a:r>
            <a:r>
              <a:rPr lang="ko-KR" altLang="en-US" sz="1000"/>
              <a:t>의 추출에 이용한다</a:t>
            </a:r>
            <a:r>
              <a:rPr lang="en-US" altLang="ko-KR" sz="1000"/>
              <a:t>. </a:t>
            </a:r>
            <a:r>
              <a:rPr lang="ko-KR" altLang="en-US" sz="1000"/>
              <a:t>추출한 액화가스를 실온에 방치하면 가스는 휘발되고 꽃 정유는 남는다</a:t>
            </a:r>
            <a:r>
              <a:rPr lang="en-US" altLang="ko-KR" sz="1000"/>
              <a:t>. </a:t>
            </a:r>
            <a:r>
              <a:rPr lang="ko-KR" altLang="en-US" sz="1000"/>
              <a:t>꽃 정유 등에서 특히 </a:t>
            </a:r>
            <a:r>
              <a:rPr lang="en-US" altLang="ko-KR" sz="1000"/>
              <a:t>head space</a:t>
            </a:r>
            <a:r>
              <a:rPr lang="ko-KR" altLang="en-US" sz="1000"/>
              <a:t>물질을 필요로 할 때</a:t>
            </a:r>
            <a:r>
              <a:rPr lang="en-US" altLang="ko-KR" sz="1000"/>
              <a:t>, </a:t>
            </a:r>
            <a:r>
              <a:rPr lang="ko-KR" altLang="en-US" sz="1000"/>
              <a:t>또는 용제추출 등에서 향이 변질될 우려가 있는 경우 이 방법이 유용하다</a:t>
            </a:r>
            <a:r>
              <a:rPr lang="en-US" altLang="ko-KR" sz="1000"/>
              <a:t>. </a:t>
            </a:r>
            <a:r>
              <a:rPr lang="ko-KR" altLang="en-US" sz="1000"/>
              <a:t>문제는 향기성분이 임계온도에서 모두 추출되는지 여부이다</a:t>
            </a:r>
            <a:r>
              <a:rPr lang="en-US" altLang="ko-KR" sz="1000"/>
              <a:t>. </a:t>
            </a:r>
            <a:r>
              <a:rPr lang="ko-KR" altLang="en-US" sz="1000"/>
              <a:t>또한 특수한 장치가 필요하며 대량추출에는 경비가 많이 소요되는 것이 결점이다</a:t>
            </a:r>
            <a:r>
              <a:rPr lang="en-US" altLang="ko-KR" sz="1000"/>
              <a:t>. </a:t>
            </a:r>
            <a:r>
              <a:rPr lang="ko-KR" altLang="en-US" sz="1000"/>
              <a:t>그러나 신선한 향기를 갖는 꽃 정유를 얻을 수 있다는 것이 큰 특징이다</a:t>
            </a:r>
            <a:r>
              <a:rPr lang="en-US" altLang="ko-KR" sz="1000"/>
              <a:t>. </a:t>
            </a:r>
            <a:r>
              <a:rPr lang="ko-KR" altLang="en-US" sz="1000"/>
              <a:t>꽃 이외의 부위에도 적용된다</a:t>
            </a:r>
            <a:r>
              <a:rPr lang="en-US" altLang="ko-KR" sz="1000"/>
              <a:t>. </a:t>
            </a:r>
            <a:r>
              <a:rPr lang="ko-KR" altLang="en-US" sz="1000"/>
              <a:t>프랑스에서는 액화부탄에 의한 꽃향기 추출법이 완성되어 프랑스 남부 그라스 지방의 로베르떼사가 </a:t>
            </a:r>
            <a:r>
              <a:rPr lang="en-US" altLang="ko-KR" sz="1000"/>
              <a:t>jasmine, rose, tuberose, oak moss </a:t>
            </a:r>
            <a:r>
              <a:rPr lang="ko-KR" altLang="en-US" sz="1000"/>
              <a:t>등의 꽃 정유를 제조하고 있으나</a:t>
            </a:r>
            <a:r>
              <a:rPr lang="en-US" altLang="ko-KR" sz="1000"/>
              <a:t>, </a:t>
            </a:r>
            <a:r>
              <a:rPr lang="ko-KR" altLang="en-US" sz="1000"/>
              <a:t>이 방법으로 얻은 것을 </a:t>
            </a:r>
            <a:r>
              <a:rPr lang="en-US" altLang="ko-KR" sz="1000"/>
              <a:t>butaflor</a:t>
            </a:r>
            <a:r>
              <a:rPr lang="ko-KR" altLang="en-US" sz="1000"/>
              <a:t>라 총칭하며 품질의 우수성을 자랑하고 있다</a:t>
            </a:r>
            <a:r>
              <a:rPr lang="en-US" altLang="ko-KR" sz="1000"/>
              <a:t>. </a:t>
            </a:r>
          </a:p>
          <a:p>
            <a:pPr>
              <a:lnSpc>
                <a:spcPct val="80000"/>
              </a:lnSpc>
            </a:pPr>
            <a:r>
              <a:rPr lang="ko-KR" altLang="en-US" sz="1000"/>
              <a:t>출처 </a:t>
            </a:r>
            <a:r>
              <a:rPr lang="en-US" altLang="ko-KR" sz="1000"/>
              <a:t>: Tong - rladlstjs!</a:t>
            </a:r>
            <a:r>
              <a:rPr lang="ko-KR" altLang="en-US" sz="1000"/>
              <a:t>님의 천연화장품통</a:t>
            </a:r>
          </a:p>
          <a:p>
            <a:pPr>
              <a:lnSpc>
                <a:spcPct val="80000"/>
              </a:lnSpc>
            </a:pPr>
            <a:endParaRPr lang="en-US" altLang="ko-KR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500F80-6EA0-4CCA-AB2B-DE70ED3032F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imagesearch.naver.com/search.naver?sm=ext&amp;viewloc=0&amp;where=idetail&amp;rev=11&amp;query=%B9%CC%BD%BA%B1%E8%B6%F3%C0%CF%B6%F4&amp;from=image&amp;sort=0&amp;res_fr=0&amp;res_to=0&amp;merge=0&amp;start=5&amp;img_id=blog25061042%7C2%7C40039199663_1" TargetMode="External"/><Relationship Id="rId2" Type="http://schemas.openxmlformats.org/officeDocument/2006/relationships/hyperlink" Target="http://ko.wikipedia.org/wiki/%ED%8C%8C%EC%9D%BC:Tigerlilysmal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shopping.naver.com/search/all_search.nhn?where=all&amp;query=%B9%E9%C7%D5&amp;cat_id=30012653&amp;nv_mid=5734348334&amp;frm=nv_produc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earch.naver.com/search.naver?sm=ext&amp;viewloc=0&amp;where=idetail&amp;rev=11&amp;query=%BA%F1%C0%DA%BF%AD%B8%C5&amp;from=image&amp;sort=0&amp;res_fr=0&amp;res_to=0&amp;merge=0&amp;start=4&amp;img_id=cafe17132610%7C1%7C8_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earch.naver.com/search.naver?sm=ext&amp;viewloc=0&amp;where=idetail&amp;rev=11&amp;query=%BC%D6%C0%C7%B4%AB&amp;from=image&amp;sort=0&amp;res_fr=0&amp;res_to=0&amp;merge=0&amp;start=1&amp;img_id=gallery2010051107265660944_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earch.naver.com/search.naver?sm=ext&amp;viewloc=0&amp;where=idetail&amp;rev=11&amp;query=%BC%D6%C0%C7%B4%AB&amp;from=image&amp;sort=0&amp;res_fr=0&amp;res_to=0&amp;merge=0&amp;start=2&amp;img_id=blog16639928%7C30%7C10094459307_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1 </a:t>
            </a:r>
            <a:r>
              <a:rPr lang="ko-KR" altLang="en-US" b="1" dirty="0" smtClean="0"/>
              <a:t>편 숲과 인간</a:t>
            </a:r>
            <a:endParaRPr lang="en-US" altLang="ko-KR" b="1" dirty="0" smtClean="0"/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3</a:t>
            </a:r>
            <a:r>
              <a:rPr lang="ko-KR" altLang="en-US" sz="2800" dirty="0" smtClean="0">
                <a:effectLst/>
              </a:rPr>
              <a:t>장 숲의</a:t>
            </a:r>
            <a:r>
              <a:rPr lang="en-US" altLang="ko-KR" sz="2800" dirty="0" smtClean="0">
                <a:effectLst/>
              </a:rPr>
              <a:t> </a:t>
            </a:r>
            <a:r>
              <a:rPr lang="ko-KR" altLang="en-US" sz="2800" smtClean="0">
                <a:effectLst/>
              </a:rPr>
              <a:t>가치와 </a:t>
            </a:r>
            <a:r>
              <a:rPr lang="ko-KR" altLang="en-US" sz="2800" dirty="0" smtClean="0">
                <a:effectLst/>
              </a:rPr>
              <a:t>역할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/>
          <a:lstStyle/>
          <a:p>
            <a:r>
              <a:rPr lang="ko-KR" altLang="en-US" dirty="0" smtClean="0"/>
              <a:t>서양산사나무</a:t>
            </a:r>
            <a:endParaRPr lang="ko-KR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5429264"/>
            <a:ext cx="8072494" cy="6968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smtClean="0"/>
              <a:t>혈액순환 </a:t>
            </a:r>
            <a:r>
              <a:rPr lang="ko-KR" altLang="en-US" sz="2400" dirty="0" err="1" smtClean="0"/>
              <a:t>개선제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- </a:t>
            </a:r>
            <a:r>
              <a:rPr lang="ko-KR" altLang="en-US" sz="2400" dirty="0" err="1" smtClean="0"/>
              <a:t>써큐란</a:t>
            </a:r>
            <a:endParaRPr lang="ko-KR" altLang="en-US" sz="2400" dirty="0"/>
          </a:p>
        </p:txBody>
      </p:sp>
      <p:pic>
        <p:nvPicPr>
          <p:cNvPr id="27652" name="Picture 4" descr="15-2-0921198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81150"/>
            <a:ext cx="5184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ko-KR" altLang="en-US" dirty="0" err="1" smtClean="0"/>
              <a:t>헛개나무</a:t>
            </a:r>
            <a:endParaRPr lang="ko-KR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5786454"/>
            <a:ext cx="8569325" cy="571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err="1" smtClean="0"/>
              <a:t>헛개나무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열매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잎</a:t>
            </a:r>
            <a:r>
              <a:rPr lang="en-US" altLang="ko-KR" sz="2000" dirty="0" smtClean="0"/>
              <a:t>) 95%, </a:t>
            </a:r>
            <a:r>
              <a:rPr lang="ko-KR" altLang="en-US" sz="2000" dirty="0" smtClean="0"/>
              <a:t>국산찹쌀 </a:t>
            </a:r>
            <a:r>
              <a:rPr lang="en-US" altLang="ko-KR" sz="2000" dirty="0" smtClean="0"/>
              <a:t>5</a:t>
            </a:r>
            <a:r>
              <a:rPr lang="en-US" altLang="ko-KR" sz="2000" dirty="0" smtClean="0"/>
              <a:t>% (</a:t>
            </a:r>
            <a:r>
              <a:rPr lang="ko-KR" altLang="en-US" sz="2000" dirty="0" smtClean="0"/>
              <a:t>국산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함유</a:t>
            </a:r>
          </a:p>
          <a:p>
            <a:pPr>
              <a:buFont typeface="Wingdings" pitchFamily="2" charset="2"/>
              <a:buNone/>
            </a:pPr>
            <a:endParaRPr lang="ko-KR" altLang="en-US" dirty="0"/>
          </a:p>
        </p:txBody>
      </p:sp>
      <p:pic>
        <p:nvPicPr>
          <p:cNvPr id="146435" name="Picture 4" descr="tr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1010310000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9"/>
            <a:ext cx="3514737" cy="35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303859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생산적인 천연공장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우리나라는 약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만종의 생물자원 보유하고 있으며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 중 </a:t>
            </a:r>
            <a:r>
              <a:rPr lang="en-US" altLang="ko-KR" sz="1800" dirty="0" smtClean="0">
                <a:latin typeface="+mj-lt"/>
              </a:rPr>
              <a:t>80% </a:t>
            </a:r>
            <a:r>
              <a:rPr lang="ko-KR" altLang="en-US" sz="1800" dirty="0" smtClean="0">
                <a:latin typeface="+mj-lt"/>
              </a:rPr>
              <a:t>이상이 삼림 내에 존재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나리는 네덜란드에서 백합으로 개량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털개회나무는</a:t>
            </a:r>
            <a:r>
              <a:rPr lang="ko-KR" altLang="en-US" sz="1800" dirty="0" smtClean="0">
                <a:latin typeface="+mj-lt"/>
              </a:rPr>
              <a:t> 미국에서 </a:t>
            </a:r>
            <a:r>
              <a:rPr lang="ko-KR" altLang="en-US" sz="1800" dirty="0" err="1" smtClean="0">
                <a:latin typeface="+mj-lt"/>
              </a:rPr>
              <a:t>미스김라일락이란</a:t>
            </a:r>
            <a:r>
              <a:rPr lang="ko-KR" altLang="en-US" sz="1800" dirty="0" smtClean="0">
                <a:latin typeface="+mj-lt"/>
              </a:rPr>
              <a:t> 품종으로 개량되어 미국 관목시장의 </a:t>
            </a:r>
            <a:r>
              <a:rPr lang="en-US" altLang="ko-KR" sz="1800" dirty="0" smtClean="0">
                <a:latin typeface="+mj-lt"/>
              </a:rPr>
              <a:t>40%</a:t>
            </a:r>
            <a:r>
              <a:rPr lang="ko-KR" altLang="en-US" sz="1800" dirty="0" smtClean="0">
                <a:latin typeface="+mj-lt"/>
              </a:rPr>
              <a:t>를 장악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참나리 Lilium lancifolium">
            <a:hlinkClick r:id="rId2" tooltip="참나리 Lilium lancifoliu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2381250" cy="1905000"/>
          </a:xfrm>
          <a:prstGeom prst="rect">
            <a:avLst/>
          </a:prstGeom>
          <a:noFill/>
        </p:spPr>
      </p:pic>
      <p:sp>
        <p:nvSpPr>
          <p:cNvPr id="3" name="오른쪽 화살표 2"/>
          <p:cNvSpPr/>
          <p:nvPr/>
        </p:nvSpPr>
        <p:spPr>
          <a:xfrm>
            <a:off x="3857620" y="1643050"/>
            <a:ext cx="1357322" cy="7858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154" name="Picture 2" descr="지식쇼핑 썸네일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071546"/>
            <a:ext cx="2357454" cy="1928826"/>
          </a:xfrm>
          <a:prstGeom prst="rect">
            <a:avLst/>
          </a:prstGeom>
          <a:noFill/>
        </p:spPr>
      </p:pic>
      <p:pic>
        <p:nvPicPr>
          <p:cNvPr id="49156" name="Picture 4" descr="자연도감 썸네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643314"/>
            <a:ext cx="2357454" cy="1928826"/>
          </a:xfrm>
          <a:prstGeom prst="rect">
            <a:avLst/>
          </a:prstGeom>
          <a:noFill/>
        </p:spPr>
      </p:pic>
      <p:sp>
        <p:nvSpPr>
          <p:cNvPr id="6" name="오른쪽 화살표 5"/>
          <p:cNvSpPr/>
          <p:nvPr/>
        </p:nvSpPr>
        <p:spPr>
          <a:xfrm>
            <a:off x="3857620" y="4143380"/>
            <a:ext cx="1357322" cy="7858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158" name="Picture 6" descr="http://tv02.search.naver.net/thumbnails?q=http://blogfiles.naver.net/data25/2007/6/27/239/%B9%CC%BD%BA%B1%E8%B6%F3%C0%CF%B6%F4-kshan6006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3643314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8895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거대한 산소공장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endParaRPr lang="en-US" altLang="ko-KR" sz="1800" dirty="0" smtClean="0">
              <a:latin typeface="+mj-l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57290" y="1785926"/>
            <a:ext cx="6624637" cy="4175126"/>
            <a:chOff x="1450" y="1344"/>
            <a:chExt cx="3562" cy="217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450" y="1344"/>
              <a:ext cx="3562" cy="2177"/>
            </a:xfrm>
            <a:prstGeom prst="roundRect">
              <a:avLst>
                <a:gd name="adj" fmla="val 2917"/>
              </a:avLst>
            </a:prstGeom>
            <a:solidFill>
              <a:schemeClr val="bg1"/>
            </a:solidFill>
            <a:ln w="317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" name="Picture 4" descr="1p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2" y="1444"/>
              <a:ext cx="2586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708" y="2433"/>
              <a:ext cx="846" cy="3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1"/>
                <a:t>  6CO</a:t>
              </a:r>
              <a:r>
                <a:rPr lang="en-US" altLang="ko-KR" b="1" baseline="-25000"/>
                <a:t>2</a:t>
              </a:r>
              <a:r>
                <a:rPr lang="en-US" altLang="ko-KR" b="1"/>
                <a:t>+6H</a:t>
              </a:r>
              <a:r>
                <a:rPr lang="en-US" altLang="ko-KR" b="1" baseline="-25000"/>
                <a:t>2</a:t>
              </a:r>
              <a:r>
                <a:rPr lang="en-US" altLang="ko-KR" b="1"/>
                <a:t>O</a:t>
              </a:r>
            </a:p>
            <a:p>
              <a:r>
                <a:rPr lang="en-US" altLang="ko-KR" sz="1200"/>
                <a:t>(</a:t>
              </a:r>
              <a:r>
                <a:rPr lang="ko-KR" altLang="en-US" sz="1200"/>
                <a:t>이산화탄소</a:t>
              </a:r>
              <a:r>
                <a:rPr lang="en-US" altLang="ko-KR" sz="1200"/>
                <a:t>) (</a:t>
              </a:r>
              <a:r>
                <a:rPr lang="ko-KR" altLang="en-US" sz="1200"/>
                <a:t>물</a:t>
              </a:r>
              <a:r>
                <a:rPr lang="en-US" altLang="ko-KR" sz="1200"/>
                <a:t>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855" y="2427"/>
              <a:ext cx="851" cy="3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1"/>
                <a:t>C</a:t>
              </a:r>
              <a:r>
                <a:rPr lang="en-US" altLang="ko-KR" b="1" baseline="-25000"/>
                <a:t>6</a:t>
              </a:r>
              <a:r>
                <a:rPr lang="en-US" altLang="ko-KR" b="1"/>
                <a:t>H</a:t>
              </a:r>
              <a:r>
                <a:rPr lang="en-US" altLang="ko-KR" b="1" baseline="-25000"/>
                <a:t>12</a:t>
              </a:r>
              <a:r>
                <a:rPr lang="en-US" altLang="ko-KR" b="1"/>
                <a:t>O</a:t>
              </a:r>
              <a:r>
                <a:rPr lang="en-US" altLang="ko-KR" b="1" baseline="-25000"/>
                <a:t>6</a:t>
              </a:r>
              <a:r>
                <a:rPr lang="en-US" altLang="ko-KR" b="1"/>
                <a:t>+6O</a:t>
              </a:r>
              <a:r>
                <a:rPr lang="en-US" altLang="ko-KR" b="1" baseline="-25000"/>
                <a:t>2</a:t>
              </a:r>
            </a:p>
            <a:p>
              <a:r>
                <a:rPr lang="en-US" altLang="ko-KR" sz="1200"/>
                <a:t>  (</a:t>
              </a:r>
              <a:r>
                <a:rPr lang="ko-KR" altLang="en-US" sz="1200"/>
                <a:t>포도당</a:t>
              </a:r>
              <a:r>
                <a:rPr lang="en-US" altLang="ko-KR" sz="1200"/>
                <a:t>)      (</a:t>
              </a:r>
              <a:r>
                <a:rPr lang="ko-KR" altLang="en-US" sz="1200"/>
                <a:t>산소</a:t>
              </a:r>
              <a:r>
                <a:rPr lang="en-US" altLang="ko-KR" sz="1200"/>
                <a:t>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726" y="3073"/>
              <a:ext cx="103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1200" b="1">
                  <a:solidFill>
                    <a:srgbClr val="000000"/>
                  </a:solidFill>
                </a:rPr>
                <a:t>탄소덩어리 탄소 </a:t>
              </a:r>
              <a:r>
                <a:rPr lang="en-US" altLang="ko-KR" sz="1200" b="1">
                  <a:solidFill>
                    <a:srgbClr val="000000"/>
                  </a:solidFill>
                </a:rPr>
                <a:t>: </a:t>
              </a:r>
              <a:r>
                <a:rPr lang="ko-KR" altLang="en-US" sz="1200" b="1">
                  <a:solidFill>
                    <a:srgbClr val="000000"/>
                  </a:solidFill>
                </a:rPr>
                <a:t>약 </a:t>
              </a:r>
              <a:r>
                <a:rPr lang="en-US" altLang="ko-KR" sz="1200" b="1">
                  <a:solidFill>
                    <a:srgbClr val="000000"/>
                  </a:solidFill>
                </a:rPr>
                <a:t>50%</a:t>
              </a:r>
            </a:p>
            <a:p>
              <a:r>
                <a:rPr lang="en-US" altLang="ko-KR" sz="1200" b="1">
                  <a:solidFill>
                    <a:srgbClr val="000000"/>
                  </a:solidFill>
                </a:rPr>
                <a:t>                </a:t>
              </a:r>
              <a:r>
                <a:rPr lang="ko-KR" altLang="en-US" sz="1200" b="1">
                  <a:solidFill>
                    <a:srgbClr val="000000"/>
                  </a:solidFill>
                </a:rPr>
                <a:t>산소 </a:t>
              </a:r>
              <a:r>
                <a:rPr lang="en-US" altLang="ko-KR" sz="1200" b="1">
                  <a:solidFill>
                    <a:srgbClr val="000000"/>
                  </a:solidFill>
                </a:rPr>
                <a:t>: </a:t>
              </a:r>
              <a:r>
                <a:rPr lang="ko-KR" altLang="en-US" sz="1200" b="1">
                  <a:solidFill>
                    <a:srgbClr val="000000"/>
                  </a:solidFill>
                </a:rPr>
                <a:t>약 </a:t>
              </a:r>
              <a:r>
                <a:rPr lang="en-US" altLang="ko-KR" sz="1200" b="1">
                  <a:solidFill>
                    <a:srgbClr val="000000"/>
                  </a:solidFill>
                </a:rPr>
                <a:t>6%</a:t>
              </a:r>
            </a:p>
            <a:p>
              <a:r>
                <a:rPr lang="en-US" altLang="ko-KR" sz="1200" b="1">
                  <a:solidFill>
                    <a:srgbClr val="000000"/>
                  </a:solidFill>
                </a:rPr>
                <a:t>                </a:t>
              </a:r>
              <a:r>
                <a:rPr lang="ko-KR" altLang="en-US" sz="1200" b="1">
                  <a:solidFill>
                    <a:srgbClr val="000000"/>
                  </a:solidFill>
                </a:rPr>
                <a:t>산소 </a:t>
              </a:r>
              <a:r>
                <a:rPr lang="en-US" altLang="ko-KR" sz="1200" b="1">
                  <a:solidFill>
                    <a:srgbClr val="000000"/>
                  </a:solidFill>
                </a:rPr>
                <a:t>: </a:t>
              </a:r>
              <a:r>
                <a:rPr lang="ko-KR" altLang="en-US" sz="1200" b="1">
                  <a:solidFill>
                    <a:srgbClr val="000000"/>
                  </a:solidFill>
                </a:rPr>
                <a:t>약 </a:t>
              </a:r>
              <a:r>
                <a:rPr lang="en-US" altLang="ko-KR" sz="1200" b="1">
                  <a:solidFill>
                    <a:srgbClr val="000000"/>
                  </a:solidFill>
                </a:rPr>
                <a:t>44%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871" y="3167"/>
              <a:ext cx="1034" cy="15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1200" b="1" dirty="0"/>
                <a:t>목재에 축적된 이산화탄소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84490" y="5745152"/>
            <a:ext cx="3313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탄소동화작용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258921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거대한 산소공장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en-US" altLang="ko-KR" sz="1800" dirty="0" smtClean="0">
                <a:latin typeface="+mj-lt"/>
              </a:rPr>
              <a:t>1ha </a:t>
            </a:r>
            <a:r>
              <a:rPr lang="ko-KR" altLang="en-US" sz="1800" dirty="0" smtClean="0">
                <a:latin typeface="+mj-lt"/>
              </a:rPr>
              <a:t>숲은 연간 </a:t>
            </a:r>
            <a:r>
              <a:rPr lang="en-US" altLang="ko-KR" sz="1800" dirty="0" smtClean="0">
                <a:latin typeface="+mj-lt"/>
              </a:rPr>
              <a:t>16</a:t>
            </a:r>
            <a:r>
              <a:rPr lang="ko-KR" altLang="en-US" sz="1800" dirty="0" smtClean="0">
                <a:latin typeface="+mj-lt"/>
              </a:rPr>
              <a:t>톤의 탄산가스를 흡수하여 </a:t>
            </a:r>
            <a:r>
              <a:rPr lang="en-US" altLang="ko-KR" sz="1800" dirty="0" smtClean="0">
                <a:latin typeface="+mj-lt"/>
              </a:rPr>
              <a:t>12</a:t>
            </a:r>
            <a:r>
              <a:rPr lang="ko-KR" altLang="en-US" sz="1800" dirty="0" smtClean="0">
                <a:latin typeface="+mj-lt"/>
              </a:rPr>
              <a:t>톤의 산소를 생산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한 사람이 숨쉬는데 하루에 </a:t>
            </a:r>
            <a:r>
              <a:rPr lang="en-US" altLang="ko-KR" sz="1800" dirty="0" smtClean="0">
                <a:latin typeface="+mj-lt"/>
              </a:rPr>
              <a:t>0.75kg</a:t>
            </a:r>
            <a:r>
              <a:rPr lang="ko-KR" altLang="en-US" sz="1800" dirty="0" smtClean="0">
                <a:latin typeface="+mj-lt"/>
              </a:rPr>
              <a:t>의 산소를 필요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연간 </a:t>
            </a:r>
            <a:r>
              <a:rPr lang="en-US" altLang="ko-KR" sz="1800" dirty="0" smtClean="0">
                <a:latin typeface="+mj-lt"/>
              </a:rPr>
              <a:t>44</a:t>
            </a:r>
            <a:r>
              <a:rPr lang="ko-KR" altLang="en-US" sz="1800" dirty="0" smtClean="0">
                <a:latin typeface="+mj-lt"/>
              </a:rPr>
              <a:t>명의 사람이 숨 쉴 수 있는 산소를 계속 공급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고성능 공기 정화기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도시화와 산업화로 막대한 양의 매연과 먼지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숲은 먼지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아황산가스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질소화합물을 잎 표면에 흡착시켜 공기를 정화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- 1ha</a:t>
            </a:r>
            <a:r>
              <a:rPr lang="ko-KR" altLang="en-US" sz="1800" dirty="0" smtClean="0">
                <a:latin typeface="+mj-lt"/>
              </a:rPr>
              <a:t>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침엽수는 연간 </a:t>
            </a:r>
            <a:r>
              <a:rPr lang="en-US" altLang="ko-KR" sz="1800" dirty="0" smtClean="0">
                <a:latin typeface="+mj-lt"/>
              </a:rPr>
              <a:t>30~40</a:t>
            </a:r>
            <a:r>
              <a:rPr lang="ko-KR" altLang="en-US" sz="1800" dirty="0" smtClean="0">
                <a:latin typeface="+mj-lt"/>
              </a:rPr>
              <a:t>톤의 먼지를 활엽수는 </a:t>
            </a:r>
            <a:r>
              <a:rPr lang="en-US" altLang="ko-KR" sz="1800" dirty="0" smtClean="0">
                <a:latin typeface="+mj-lt"/>
              </a:rPr>
              <a:t>68</a:t>
            </a:r>
            <a:r>
              <a:rPr lang="ko-KR" altLang="en-US" sz="1800" dirty="0" smtClean="0">
                <a:latin typeface="+mj-lt"/>
              </a:rPr>
              <a:t>톤의 먼지를 정화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도심지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리터의 공기에는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만</a:t>
            </a:r>
            <a:r>
              <a:rPr lang="en-US" altLang="ko-KR" sz="1800" dirty="0" smtClean="0">
                <a:latin typeface="+mj-lt"/>
              </a:rPr>
              <a:t>~40</a:t>
            </a:r>
            <a:r>
              <a:rPr lang="ko-KR" altLang="en-US" sz="1800" dirty="0" smtClean="0">
                <a:latin typeface="+mj-lt"/>
              </a:rPr>
              <a:t>만개의 먼지가 있는 반면 숲 속에서는 수천 개에 불과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활엽수 </a:t>
            </a:r>
            <a:r>
              <a:rPr lang="en-US" altLang="ko-KR" sz="1800" dirty="0" smtClean="0">
                <a:latin typeface="+mj-lt"/>
              </a:rPr>
              <a:t>1ha</a:t>
            </a:r>
            <a:r>
              <a:rPr lang="ko-KR" altLang="en-US" sz="1800" dirty="0" smtClean="0">
                <a:latin typeface="+mj-lt"/>
              </a:rPr>
              <a:t>는 연간 </a:t>
            </a:r>
            <a:r>
              <a:rPr lang="en-US" altLang="ko-KR" sz="1800" dirty="0" smtClean="0">
                <a:latin typeface="+mj-lt"/>
              </a:rPr>
              <a:t>SO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 360kg, NO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 690kg</a:t>
            </a:r>
            <a:r>
              <a:rPr lang="ko-KR" altLang="en-US" sz="1800" dirty="0" smtClean="0">
                <a:latin typeface="+mj-lt"/>
              </a:rPr>
              <a:t>을 흡수하며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침엽수는 </a:t>
            </a:r>
            <a:r>
              <a:rPr lang="en-US" altLang="ko-KR" sz="1800" dirty="0" smtClean="0">
                <a:latin typeface="+mj-lt"/>
              </a:rPr>
              <a:t>120kg, 240kg</a:t>
            </a:r>
            <a:r>
              <a:rPr lang="ko-KR" altLang="en-US" sz="1800" dirty="0" smtClean="0">
                <a:latin typeface="+mj-lt"/>
              </a:rPr>
              <a:t>을 흡수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이러한 정화효과는 인위적인 비용으로 산출하면</a:t>
            </a:r>
            <a:r>
              <a:rPr lang="en-US" altLang="ko-KR" sz="1800" dirty="0" smtClean="0"/>
              <a:t> </a:t>
            </a:r>
            <a:r>
              <a:rPr lang="en-US" altLang="ko-KR" sz="1800" dirty="0" smtClean="0"/>
              <a:t>SO</a:t>
            </a:r>
            <a:r>
              <a:rPr lang="en-US" altLang="ko-KR" sz="1800" baseline="-25000" dirty="0" smtClean="0"/>
              <a:t>2</a:t>
            </a:r>
            <a:r>
              <a:rPr lang="ko-KR" altLang="en-US" sz="1800" dirty="0" smtClean="0"/>
              <a:t>는 톤당 </a:t>
            </a:r>
            <a:r>
              <a:rPr lang="en-US" altLang="ko-KR" sz="1800" dirty="0" smtClean="0"/>
              <a:t>200</a:t>
            </a:r>
            <a:r>
              <a:rPr lang="ko-KR" altLang="en-US" sz="1800" dirty="0" smtClean="0"/>
              <a:t>만원</a:t>
            </a:r>
            <a:r>
              <a:rPr lang="en-US" altLang="ko-KR" sz="1800" dirty="0" smtClean="0"/>
              <a:t>, NO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500</a:t>
            </a:r>
            <a:r>
              <a:rPr lang="ko-KR" altLang="en-US" sz="1800" dirty="0" smtClean="0"/>
              <a:t>백만 원으로 조사</a:t>
            </a:r>
            <a:r>
              <a:rPr lang="en-US" altLang="ko-KR" sz="1800" dirty="0" smtClean="0"/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천연의 </a:t>
            </a:r>
            <a:r>
              <a:rPr lang="ko-KR" altLang="en-US" sz="2000" b="1" dirty="0" err="1" smtClean="0">
                <a:latin typeface="+mj-lt"/>
              </a:rPr>
              <a:t>녹색댐이며</a:t>
            </a:r>
            <a:r>
              <a:rPr lang="ko-KR" altLang="en-US" sz="2000" b="1" dirty="0" smtClean="0">
                <a:latin typeface="+mj-lt"/>
              </a:rPr>
              <a:t> 정수기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숲은 물을 저장하였다 천천히 흘려 보내 물탱크 역할을 담당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낙엽활엽수의 땅은 무림목지에 비해서 </a:t>
            </a:r>
            <a:r>
              <a:rPr lang="en-US" altLang="ko-KR" sz="1800" dirty="0" smtClean="0">
                <a:latin typeface="+mj-lt"/>
              </a:rPr>
              <a:t>14</a:t>
            </a:r>
            <a:r>
              <a:rPr lang="ko-KR" altLang="en-US" sz="1800" dirty="0" smtClean="0">
                <a:latin typeface="+mj-lt"/>
              </a:rPr>
              <a:t>배의 물을 저장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우리나라의 숲은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 동안 소양강댐의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개와 맞먹는 양인 </a:t>
            </a:r>
            <a:r>
              <a:rPr lang="en-US" altLang="ko-KR" sz="1800" dirty="0" smtClean="0">
                <a:latin typeface="+mj-lt"/>
              </a:rPr>
              <a:t>180</a:t>
            </a:r>
            <a:r>
              <a:rPr lang="ko-KR" altLang="en-US" sz="1800" dirty="0" err="1" smtClean="0">
                <a:latin typeface="+mj-lt"/>
              </a:rPr>
              <a:t>억톤의</a:t>
            </a:r>
            <a:r>
              <a:rPr lang="ko-KR" altLang="en-US" sz="1800" dirty="0" smtClean="0">
                <a:latin typeface="+mj-lt"/>
              </a:rPr>
              <a:t> 물을 저장하며 정수기 역할도 수행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아름다운 방음벽</a:t>
            </a:r>
            <a:r>
              <a:rPr lang="en-US" altLang="ko-KR" sz="2000" b="1" dirty="0" smtClean="0"/>
              <a:t> 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소음은 나무의 잎과 줄기에 부딪히게 되면 소음을 현저히 감소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- 50m </a:t>
            </a:r>
            <a:r>
              <a:rPr lang="ko-KR" altLang="en-US" sz="1800" dirty="0" smtClean="0">
                <a:latin typeface="+mj-lt"/>
              </a:rPr>
              <a:t>폭의 숲은 소음을 </a:t>
            </a:r>
            <a:r>
              <a:rPr lang="en-US" altLang="ko-KR" sz="1800" dirty="0" smtClean="0">
                <a:latin typeface="+mj-lt"/>
              </a:rPr>
              <a:t>10~15dB</a:t>
            </a:r>
            <a:r>
              <a:rPr lang="ko-KR" altLang="en-US" sz="1800" dirty="0" smtClean="0">
                <a:latin typeface="+mj-lt"/>
              </a:rPr>
              <a:t>이나 감소</a:t>
            </a:r>
            <a:r>
              <a:rPr lang="en-US" altLang="ko-KR" sz="18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자동재해 방지 센터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토사유출방지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황폐지의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227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방풍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수고의 </a:t>
            </a:r>
            <a:r>
              <a:rPr lang="en-US" altLang="ko-KR" sz="1800" dirty="0" smtClean="0">
                <a:latin typeface="+mj-lt"/>
              </a:rPr>
              <a:t>35</a:t>
            </a:r>
            <a:r>
              <a:rPr lang="ko-KR" altLang="en-US" sz="1800" dirty="0" smtClean="0">
                <a:latin typeface="+mj-lt"/>
              </a:rPr>
              <a:t>배 거리 바람 피해 방지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낙석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산사태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눈사태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홍수 등을 방지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사막화방지하는 방사림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화재시</a:t>
            </a:r>
            <a:r>
              <a:rPr lang="ko-KR" altLang="en-US" sz="1800" dirty="0" smtClean="0">
                <a:latin typeface="+mj-lt"/>
              </a:rPr>
              <a:t> 화재가 </a:t>
            </a:r>
            <a:r>
              <a:rPr lang="ko-KR" altLang="en-US" sz="1800" dirty="0" err="1" smtClean="0">
                <a:latin typeface="+mj-lt"/>
              </a:rPr>
              <a:t>멈춘성의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20%</a:t>
            </a:r>
            <a:r>
              <a:rPr lang="ko-KR" altLang="en-US" sz="1800" dirty="0" smtClean="0">
                <a:latin typeface="+mj-lt"/>
              </a:rPr>
              <a:t>가 수목이 있는 곳 </a:t>
            </a:r>
            <a:r>
              <a:rPr lang="en-US" altLang="ko-KR" sz="1800" dirty="0" smtClean="0">
                <a:latin typeface="+mj-lt"/>
              </a:rPr>
              <a:t>– </a:t>
            </a:r>
            <a:r>
              <a:rPr lang="ko-KR" altLang="en-US" sz="1800" dirty="0" smtClean="0">
                <a:latin typeface="+mj-lt"/>
              </a:rPr>
              <a:t>불을 붙는 시간을 늦추어 소방활동을 도와주는 역할을 담당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기상 완화 효과</a:t>
            </a:r>
            <a:r>
              <a:rPr lang="en-US" altLang="ko-KR" sz="2000" b="1" dirty="0" smtClean="0"/>
              <a:t> 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도시의 </a:t>
            </a:r>
            <a:r>
              <a:rPr lang="ko-KR" altLang="en-US" sz="1800" dirty="0" err="1" smtClean="0"/>
              <a:t>열섬현상은</a:t>
            </a:r>
            <a:r>
              <a:rPr lang="ko-KR" altLang="en-US" sz="1800" dirty="0" smtClean="0"/>
              <a:t> 도시 내의 각종 시설물들이 주간에 받은 열을 야간에 복사해 높은 기온을 유지하는 현상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숲은 수분 증산작용을 하여 신선하고 시원하며 습도가 높은 공기를 유입함으로써 </a:t>
            </a:r>
            <a:r>
              <a:rPr lang="ko-KR" altLang="en-US" sz="1800" dirty="0" err="1" smtClean="0"/>
              <a:t>열섬현상을</a:t>
            </a:r>
            <a:r>
              <a:rPr lang="ko-KR" altLang="en-US" sz="1800" dirty="0" smtClean="0"/>
              <a:t> 완화시키고 바람길 역할을 수행과 대기순환효과를 동반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야생동물의 보금자리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야생동물의 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먹거리 해결장소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죽어서 돌아가는 곳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식물사회와 먹이사슬을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동물과 미생물들을 살게 하면서 필요한 양분을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건강증진 및 치료센터</a:t>
            </a:r>
            <a:r>
              <a:rPr lang="en-US" altLang="ko-KR" sz="2000" b="1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휴식을 위한 </a:t>
            </a:r>
            <a:r>
              <a:rPr lang="ko-KR" altLang="en-US" sz="1800" dirty="0" err="1" smtClean="0"/>
              <a:t>심터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운동을 위한 등산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관광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야영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낚시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산림욕 장소 제공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맑은 산소 공급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피톤치드</a:t>
            </a:r>
            <a:r>
              <a:rPr lang="ko-KR" altLang="en-US" sz="1800" dirty="0" smtClean="0"/>
              <a:t> 제공으로 건강 증진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smtClean="0"/>
              <a:t>생태계의 종합사회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숲</a:t>
            </a:r>
            <a:r>
              <a:rPr lang="en-US" altLang="ko-KR" sz="2000" dirty="0" smtClean="0">
                <a:latin typeface="+mj-lt"/>
              </a:rPr>
              <a:t> 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en-US" altLang="ko-KR" sz="1800" dirty="0" smtClean="0">
                <a:latin typeface="+mj-lt"/>
              </a:rPr>
              <a:t>25~20</a:t>
            </a:r>
            <a:r>
              <a:rPr lang="ko-KR" altLang="en-US" sz="1800" dirty="0" smtClean="0">
                <a:latin typeface="+mj-lt"/>
              </a:rPr>
              <a:t>억년 전 지구상에 처음 출연한 녹색식물은 산소를 생산하여 지구의 대기에 공급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이산화탄소 량은 </a:t>
            </a:r>
            <a:r>
              <a:rPr lang="en-US" altLang="ko-KR" sz="1800" dirty="0" smtClean="0">
                <a:latin typeface="+mj-lt"/>
              </a:rPr>
              <a:t>12%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0.035%</a:t>
            </a:r>
            <a:r>
              <a:rPr lang="ko-KR" altLang="en-US" sz="1800" dirty="0" smtClean="0">
                <a:latin typeface="+mj-lt"/>
              </a:rPr>
              <a:t>로 줄고 산소성분이 </a:t>
            </a:r>
            <a:r>
              <a:rPr lang="en-US" altLang="ko-KR" sz="1800" dirty="0" smtClean="0">
                <a:latin typeface="+mj-lt"/>
              </a:rPr>
              <a:t>21%</a:t>
            </a:r>
            <a:r>
              <a:rPr lang="ko-KR" altLang="en-US" sz="1800" dirty="0" smtClean="0">
                <a:latin typeface="+mj-lt"/>
              </a:rPr>
              <a:t>로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스트로마톨라이트라는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남조류에서</a:t>
            </a:r>
            <a:r>
              <a:rPr lang="ko-KR" altLang="en-US" sz="1800" dirty="0" smtClean="0">
                <a:latin typeface="+mj-lt"/>
              </a:rPr>
              <a:t> 시작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고생대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석탄기로 녹색식물이 육지로 올라와 산림을 이루고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석탄기 말엽에 겉씨식물 등장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중생대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백악기까지 번성하여 공룡의 먹이로 사용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삼나무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은행나무가 주류</a:t>
            </a:r>
            <a:r>
              <a:rPr lang="en-US" altLang="ko-KR" sz="1800" dirty="0" smtClean="0">
                <a:latin typeface="+mj-lt"/>
              </a:rPr>
              <a:t>)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백악기 후기에 속씨식물이 등장하여 현재와 비슷한 활엽수 전성시대를 이루게 되고 현재까지 지속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숲은 생명체를 존재하게 하는 흙과 물이 있으며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햇빛이 순환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따라서 숲은 생태계의 종합사회를 이루고 있음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73875"/>
          </a:xfrm>
          <a:prstGeom prst="rect">
            <a:avLst/>
          </a:prstGeom>
          <a:noFill/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50825" y="1449388"/>
            <a:ext cx="8208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■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수목이 내뿜는 방향성 물질인 테르펜 계통의 유기화합물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86407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피톤치드란</a:t>
            </a:r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?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600" b="1"/>
              <a:t>피톤치드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79488"/>
            <a:ext cx="8640763" cy="5689600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 dirty="0"/>
              <a:t>개요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산림욕은 나무들에서 발산되는 향기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terpentine</a:t>
            </a:r>
            <a:r>
              <a:rPr lang="en-US" altLang="ko-KR" sz="1600" dirty="0"/>
              <a:t>)</a:t>
            </a:r>
            <a:r>
              <a:rPr lang="ko-KR" altLang="en-US" sz="1600" dirty="0"/>
              <a:t>를 직접 접촉함으로써 생리적 및 심리적 활성을 느낌</a:t>
            </a:r>
            <a:r>
              <a:rPr lang="en-US" altLang="ko-KR" sz="1600" dirty="0"/>
              <a:t>. 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 dirty="0"/>
              <a:t>   - </a:t>
            </a:r>
            <a:r>
              <a:rPr lang="ko-KR" altLang="en-US" sz="1600" dirty="0" err="1"/>
              <a:t>피톤치드라는</a:t>
            </a:r>
            <a:r>
              <a:rPr lang="ko-KR" altLang="en-US" sz="1600" dirty="0"/>
              <a:t> 말은 식물이라는 의미의 </a:t>
            </a:r>
            <a:r>
              <a:rPr lang="en-US" altLang="ko-KR" sz="1600" dirty="0" err="1"/>
              <a:t>phyton</a:t>
            </a:r>
            <a:r>
              <a:rPr lang="ko-KR" altLang="en-US" sz="1600" dirty="0"/>
              <a:t>과 다른 식물을 죽인다는 </a:t>
            </a:r>
            <a:r>
              <a:rPr lang="en-US" altLang="ko-KR" sz="1600" dirty="0" err="1"/>
              <a:t>cide</a:t>
            </a:r>
            <a:r>
              <a:rPr lang="ko-KR" altLang="en-US" sz="1600" dirty="0"/>
              <a:t>의 러시아어의 합성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식물이 자라는 과정에서 </a:t>
            </a:r>
            <a:r>
              <a:rPr lang="ko-KR" altLang="en-US" sz="1600" dirty="0" err="1"/>
              <a:t>상처부위레</a:t>
            </a:r>
            <a:r>
              <a:rPr lang="ko-KR" altLang="en-US" sz="1600" dirty="0"/>
              <a:t> 침입하는 각종 박테리아로부터 보호를 위해 발산하는 방향성 물질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600" dirty="0"/>
          </a:p>
          <a:p>
            <a:pPr>
              <a:spcBef>
                <a:spcPct val="30000"/>
              </a:spcBef>
            </a:pPr>
            <a:r>
              <a:rPr lang="ko-KR" altLang="en-US" sz="1800" b="1" dirty="0"/>
              <a:t>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인간의 피부를 자극시켜 소염</a:t>
            </a:r>
            <a:r>
              <a:rPr lang="en-US" altLang="ko-KR" sz="1600" dirty="0"/>
              <a:t>, </a:t>
            </a:r>
            <a:r>
              <a:rPr lang="ko-KR" altLang="en-US" sz="1600" dirty="0"/>
              <a:t>소독</a:t>
            </a:r>
            <a:r>
              <a:rPr lang="en-US" altLang="ko-KR" sz="1600" dirty="0"/>
              <a:t>, </a:t>
            </a:r>
            <a:r>
              <a:rPr lang="ko-KR" altLang="en-US" sz="1600" dirty="0"/>
              <a:t>통증을 완화시키는 약리작용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심리적 안정과 해방감</a:t>
            </a:r>
            <a:r>
              <a:rPr lang="en-US" altLang="ko-KR" sz="1600" dirty="0"/>
              <a:t>, </a:t>
            </a:r>
            <a:r>
              <a:rPr lang="ko-KR" altLang="en-US" sz="1600" dirty="0"/>
              <a:t>피로회복 등에 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600" dirty="0"/>
          </a:p>
          <a:p>
            <a:pPr>
              <a:spcBef>
                <a:spcPct val="30000"/>
              </a:spcBef>
              <a:buFont typeface="Wingdings" pitchFamily="2" charset="2"/>
              <a:buChar char="l"/>
            </a:pPr>
            <a:r>
              <a:rPr lang="ko-KR" altLang="en-US" sz="1800" b="1" dirty="0"/>
              <a:t>성분</a:t>
            </a:r>
            <a:r>
              <a:rPr lang="ko-KR" altLang="en-US" sz="1600" dirty="0"/>
              <a:t>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/>
              <a:t>휘발성분 </a:t>
            </a:r>
            <a:r>
              <a:rPr lang="en-US" altLang="ko-KR" sz="1600" dirty="0"/>
              <a:t>(</a:t>
            </a:r>
            <a:r>
              <a:rPr lang="ko-KR" altLang="en-US" sz="1600" dirty="0"/>
              <a:t>정유</a:t>
            </a:r>
            <a:r>
              <a:rPr lang="en-US" altLang="ko-KR" sz="1600" dirty="0"/>
              <a:t>): </a:t>
            </a:r>
            <a:r>
              <a:rPr lang="en-US" altLang="ko-KR" sz="1600" dirty="0" err="1"/>
              <a:t>terpene</a:t>
            </a:r>
            <a:r>
              <a:rPr lang="ko-KR" altLang="en-US" sz="1600" dirty="0"/>
              <a:t>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 dirty="0"/>
              <a:t>   </a:t>
            </a:r>
            <a:r>
              <a:rPr lang="en-US" altLang="ko-KR" sz="1600" dirty="0"/>
              <a:t>- </a:t>
            </a:r>
            <a:r>
              <a:rPr lang="ko-KR" altLang="en-US" sz="1600" dirty="0" err="1"/>
              <a:t>비휘발성분</a:t>
            </a:r>
            <a:r>
              <a:rPr lang="en-US" altLang="ko-KR" sz="1600" dirty="0"/>
              <a:t>: </a:t>
            </a:r>
            <a:r>
              <a:rPr lang="ko-KR" altLang="en-US" sz="1600" dirty="0"/>
              <a:t>알칼로이드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플라보노이드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페놀성</a:t>
            </a:r>
            <a:r>
              <a:rPr lang="ko-KR" altLang="en-US" sz="1600" dirty="0"/>
              <a:t> 물질 등이 포함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600" b="1"/>
              <a:t>산림욕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79488"/>
            <a:ext cx="8640763" cy="5689600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1800" b="1"/>
              <a:t>개요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시기</a:t>
            </a:r>
            <a:r>
              <a:rPr lang="en-US" altLang="ko-KR" sz="1600"/>
              <a:t>: </a:t>
            </a:r>
            <a:r>
              <a:rPr lang="ko-KR" altLang="en-US" sz="1600"/>
              <a:t>나무가 잘 자라는 초여름에서 늦가을까지가 적기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대기 중에 방출되는 정유의 많은 여름철이 봄이나 가을보다 좋음 </a:t>
            </a:r>
            <a:r>
              <a:rPr lang="en-US" altLang="ko-KR" sz="1600"/>
              <a:t>(</a:t>
            </a:r>
            <a:r>
              <a:rPr lang="ko-KR" altLang="en-US" sz="1600"/>
              <a:t>봄부터 증가하여 여름에 촤대치에 도달</a:t>
            </a:r>
            <a:r>
              <a:rPr lang="en-US" altLang="ko-KR" sz="1600"/>
              <a:t>).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겨울철에는 여름철의 </a:t>
            </a:r>
            <a:r>
              <a:rPr lang="en-US" altLang="ko-KR" sz="1600"/>
              <a:t>1/5</a:t>
            </a:r>
            <a:r>
              <a:rPr lang="ko-KR" altLang="en-US" sz="1600"/>
              <a:t>로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최대 효과 시간</a:t>
            </a:r>
            <a:r>
              <a:rPr lang="en-US" altLang="ko-KR" sz="1600"/>
              <a:t>: </a:t>
            </a:r>
            <a:r>
              <a:rPr lang="ko-KR" altLang="en-US" sz="1600"/>
              <a:t>오전 </a:t>
            </a:r>
            <a:r>
              <a:rPr lang="en-US" altLang="ko-KR" sz="1600"/>
              <a:t>10</a:t>
            </a:r>
            <a:r>
              <a:rPr lang="ko-KR" altLang="en-US" sz="1600"/>
              <a:t>시부터 </a:t>
            </a:r>
            <a:r>
              <a:rPr lang="en-US" altLang="ko-KR" sz="1600"/>
              <a:t>12</a:t>
            </a:r>
            <a:r>
              <a:rPr lang="ko-KR" altLang="en-US" sz="1600"/>
              <a:t>시 사이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침엽수가 많은 숲이 활엽수가 많은 숲보다 대기로 방출되는 정유량이 많음</a:t>
            </a:r>
            <a:r>
              <a:rPr lang="en-US" altLang="ko-KR" sz="16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아침</a:t>
            </a:r>
            <a:r>
              <a:rPr lang="en-US" altLang="ko-KR" sz="1600"/>
              <a:t>, </a:t>
            </a:r>
            <a:r>
              <a:rPr lang="ko-KR" altLang="en-US" sz="1600"/>
              <a:t>저녁이 한낮보다 효과적</a:t>
            </a:r>
            <a:r>
              <a:rPr lang="en-US" altLang="ko-KR" sz="1600"/>
              <a:t>: </a:t>
            </a:r>
            <a:r>
              <a:rPr lang="ko-KR" altLang="en-US" sz="1600"/>
              <a:t>기온이 높아질수록 정유의 발산량은 많아지지만 공기의 흐름이 빨라서 상대적으로 느끼는 강도는 약해서이며 울창한 숲에서 나무의 향기가 빠져나가지 못해 깊은 숲일수록 효과가 큼</a:t>
            </a:r>
            <a:r>
              <a:rPr lang="en-US" altLang="ko-KR" sz="16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600"/>
              <a:t>   - Terpene</a:t>
            </a:r>
            <a:r>
              <a:rPr lang="ko-KR" altLang="en-US" sz="1600"/>
              <a:t>은 상부가 지상부에 비해 상부에서 많이 방출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600"/>
          </a:p>
          <a:p>
            <a:pPr>
              <a:spcBef>
                <a:spcPct val="30000"/>
              </a:spcBef>
            </a:pPr>
            <a:r>
              <a:rPr lang="ko-KR" altLang="en-US" sz="1800" b="1"/>
              <a:t>음이온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음이온은 인체의 생리와 정신상태에 큰 영향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스트레스를 받거나 몸이 피로하면 양이온이 방출되며 도시환경은 음이온이 부족한 상태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음이온은 숲속</a:t>
            </a:r>
            <a:r>
              <a:rPr lang="en-US" altLang="ko-KR" sz="1600"/>
              <a:t>, </a:t>
            </a:r>
            <a:r>
              <a:rPr lang="ko-KR" altLang="en-US" sz="1600"/>
              <a:t>해변가</a:t>
            </a:r>
            <a:r>
              <a:rPr lang="en-US" altLang="ko-KR" sz="1600"/>
              <a:t>, </a:t>
            </a:r>
            <a:r>
              <a:rPr lang="ko-KR" altLang="en-US" sz="1600"/>
              <a:t>계곡과 같은 지역에서 많이 존재하며 이러한 장소에서 휴식을 취하게 되면 신체는 음이온을 받아 정서가 안정되거나 신진대사를 촉진시켜 면역기능을 강화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59875" cy="6873876"/>
          </a:xfrm>
          <a:prstGeom prst="rect">
            <a:avLst/>
          </a:prstGeom>
          <a:noFill/>
        </p:spPr>
      </p:pic>
      <p:sp>
        <p:nvSpPr>
          <p:cNvPr id="162819" name="WordArt 3"/>
          <p:cNvSpPr>
            <a:spLocks noChangeArrowheads="1" noChangeShapeType="1" noTextEdit="1"/>
          </p:cNvSpPr>
          <p:nvPr/>
        </p:nvSpPr>
        <p:spPr bwMode="auto">
          <a:xfrm>
            <a:off x="179388" y="209550"/>
            <a:ext cx="187325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산림욕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787900" y="1739900"/>
            <a:ext cx="41767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자폐증세와 우울증 효과</a:t>
            </a:r>
          </a:p>
          <a:p>
            <a:pPr>
              <a:buFont typeface="Wingdings" pitchFamily="2" charset="2"/>
              <a:buNone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스트레스해소</a:t>
            </a:r>
          </a:p>
          <a:p>
            <a:pPr>
              <a:buFont typeface="Wingdings" pitchFamily="2" charset="2"/>
              <a:buChar char="v"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긴장완화</a:t>
            </a:r>
          </a:p>
          <a:p>
            <a:pPr>
              <a:buFont typeface="Wingdings" pitchFamily="2" charset="2"/>
              <a:buChar char="v"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혈압강하 효과</a:t>
            </a:r>
          </a:p>
          <a:p>
            <a:pPr>
              <a:buFont typeface="Wingdings" pitchFamily="2" charset="2"/>
              <a:buNone/>
            </a:pPr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집중력 향상</a:t>
            </a:r>
          </a:p>
          <a:p>
            <a:endParaRPr lang="en-US" altLang="ko-KR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28775"/>
            <a:ext cx="4032250" cy="414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59875" cy="6873875"/>
          </a:xfrm>
          <a:prstGeom prst="rect">
            <a:avLst/>
          </a:prstGeom>
          <a:noFill/>
        </p:spPr>
      </p:pic>
      <p:pic>
        <p:nvPicPr>
          <p:cNvPr id="164867" name="Picture 3" descr="숲치유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11625"/>
            <a:ext cx="3816350" cy="2486025"/>
          </a:xfrm>
          <a:prstGeom prst="rect">
            <a:avLst/>
          </a:prstGeom>
          <a:noFill/>
        </p:spPr>
      </p:pic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252413" y="260350"/>
            <a:ext cx="18716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산림욕</a:t>
            </a:r>
          </a:p>
        </p:txBody>
      </p:sp>
      <p:pic>
        <p:nvPicPr>
          <p:cNvPr id="164869" name="Picture 5" descr="편백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268413"/>
            <a:ext cx="3889375" cy="2665412"/>
          </a:xfrm>
          <a:prstGeom prst="rect">
            <a:avLst/>
          </a:prstGeom>
          <a:noFill/>
        </p:spPr>
      </p:pic>
      <p:pic>
        <p:nvPicPr>
          <p:cNvPr id="164870" name="Picture 6" descr="편백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076700"/>
            <a:ext cx="3889375" cy="2520950"/>
          </a:xfrm>
          <a:prstGeom prst="rect">
            <a:avLst/>
          </a:prstGeom>
          <a:noFill/>
        </p:spPr>
      </p:pic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6480175" y="908050"/>
            <a:ext cx="2916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남해 편백자연휴양림</a:t>
            </a:r>
          </a:p>
        </p:txBody>
      </p:sp>
      <p:pic>
        <p:nvPicPr>
          <p:cNvPr id="164872" name="Picture 8" descr="932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268413"/>
            <a:ext cx="3816350" cy="2646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9875" cy="6873875"/>
          </a:xfrm>
          <a:prstGeom prst="rect">
            <a:avLst/>
          </a:prstGeom>
          <a:noFill/>
        </p:spPr>
      </p:pic>
      <p:sp>
        <p:nvSpPr>
          <p:cNvPr id="166915" name="WordArt 3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744913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아로마테라피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932363" y="1628775"/>
            <a:ext cx="41767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정신적</a:t>
            </a: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신체적 치료효과</a:t>
            </a:r>
          </a:p>
          <a:p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청량감</a:t>
            </a:r>
            <a:r>
              <a:rPr lang="en-US" altLang="ko-KR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혈압강하</a:t>
            </a:r>
          </a:p>
          <a:p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살균작용</a:t>
            </a:r>
          </a:p>
          <a:p>
            <a:endParaRPr lang="ko-KR" altLang="en-US" sz="2400" b="1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400" b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사용방법</a:t>
            </a:r>
          </a:p>
          <a:p>
            <a:pPr>
              <a:buFont typeface="HY헤드라인M" pitchFamily="18" charset="-127"/>
              <a:buNone/>
            </a:pP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증기흡입법</a:t>
            </a:r>
          </a:p>
          <a:p>
            <a:pPr>
              <a:buFont typeface="HY헤드라인M" pitchFamily="18" charset="-127"/>
              <a:buNone/>
            </a:pP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목욕법</a:t>
            </a:r>
          </a:p>
          <a:p>
            <a:pPr>
              <a:buFont typeface="HY헤드라인M" pitchFamily="18" charset="-127"/>
              <a:buNone/>
            </a:pP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마사지법</a:t>
            </a:r>
            <a:b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400">
                <a:solidFill>
                  <a:srgbClr val="3366CC"/>
                </a:solidFill>
                <a:latin typeface="HY헤드라인M" pitchFamily="18" charset="-127"/>
                <a:ea typeface="HY헤드라인M" pitchFamily="18" charset="-127"/>
              </a:rPr>
              <a:t>   확산법</a:t>
            </a:r>
          </a:p>
          <a:p>
            <a:pPr>
              <a:buFont typeface="HY헤드라인M" pitchFamily="18" charset="-127"/>
              <a:buNone/>
            </a:pPr>
            <a:endParaRPr lang="en-US" altLang="ko-KR" sz="2400">
              <a:solidFill>
                <a:srgbClr val="3366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6917" name="Picture 5" descr="아로마테라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28775"/>
            <a:ext cx="4105275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-15875"/>
            <a:ext cx="9159876" cy="6873875"/>
          </a:xfrm>
          <a:prstGeom prst="rect">
            <a:avLst/>
          </a:prstGeom>
          <a:noFill/>
        </p:spPr>
      </p:pic>
      <p:pic>
        <p:nvPicPr>
          <p:cNvPr id="168963" name="Picture 3" descr="아로마테라피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989138"/>
            <a:ext cx="3744912" cy="3024187"/>
          </a:xfrm>
          <a:prstGeom prst="rect">
            <a:avLst/>
          </a:prstGeom>
          <a:noFill/>
        </p:spPr>
      </p:pic>
      <p:pic>
        <p:nvPicPr>
          <p:cNvPr id="168964" name="Picture 4" descr="향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989138"/>
            <a:ext cx="3708400" cy="3024187"/>
          </a:xfrm>
          <a:prstGeom prst="rect">
            <a:avLst/>
          </a:prstGeom>
          <a:noFill/>
        </p:spPr>
      </p:pic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7449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/>
                <a:ea typeface="HY헤드라인M"/>
              </a:rPr>
              <a:t>아로마테라피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인류문화와 예술의 산실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단군신화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홍익인간의 이념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단군의 태백산 신단수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석가모니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숲속</a:t>
            </a:r>
            <a:r>
              <a:rPr lang="ko-KR" altLang="en-US" sz="1800" dirty="0" smtClean="0">
                <a:latin typeface="+mj-lt"/>
              </a:rPr>
              <a:t> 생활을 거쳐 보리수 밑에서 깨달음을 터득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주자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무이산에서</a:t>
            </a:r>
            <a:r>
              <a:rPr lang="ko-KR" altLang="en-US" sz="1800" dirty="0" smtClean="0">
                <a:latin typeface="+mj-lt"/>
              </a:rPr>
              <a:t> 성리학을 크게 발전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퇴계 이황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산속에 도산서원을 세우고 </a:t>
            </a:r>
            <a:r>
              <a:rPr lang="ko-KR" altLang="en-US" sz="1800" dirty="0" err="1" smtClean="0">
                <a:latin typeface="+mj-lt"/>
              </a:rPr>
              <a:t>청량산에서</a:t>
            </a:r>
            <a:r>
              <a:rPr lang="ko-KR" altLang="en-US" sz="1800" dirty="0" smtClean="0">
                <a:latin typeface="+mj-lt"/>
              </a:rPr>
              <a:t> 학리를 깨우침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요한 </a:t>
            </a:r>
            <a:r>
              <a:rPr lang="ko-KR" altLang="en-US" sz="1800" dirty="0" err="1" smtClean="0">
                <a:latin typeface="+mj-lt"/>
              </a:rPr>
              <a:t>스트라우스와</a:t>
            </a:r>
            <a:r>
              <a:rPr lang="ko-KR" altLang="en-US" sz="1800" dirty="0" smtClean="0">
                <a:latin typeface="+mj-lt"/>
              </a:rPr>
              <a:t> 차이코프스키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숲을 표제로 명곡을 작곡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베토벤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숲속을</a:t>
            </a:r>
            <a:r>
              <a:rPr lang="ko-KR" altLang="en-US" sz="1800" dirty="0" smtClean="0">
                <a:latin typeface="+mj-lt"/>
              </a:rPr>
              <a:t> 거닐며 악상을 다듬고 전원교향곡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소나타 창작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비발디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숲과 자연을 대상으로 작품을 창작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1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세계 </a:t>
            </a:r>
            <a:r>
              <a:rPr lang="en-US" altLang="ko-KR" sz="2000" b="1" dirty="0" smtClean="0">
                <a:latin typeface="+mj-lt"/>
              </a:rPr>
              <a:t>4</a:t>
            </a:r>
            <a:r>
              <a:rPr lang="ko-KR" altLang="en-US" sz="2000" b="1" dirty="0" smtClean="0">
                <a:latin typeface="+mj-lt"/>
              </a:rPr>
              <a:t>대 고대 문명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55304" name="Picture 8" descr="http://cafefiles.naver.net/data36/2009/5/20/291/%BC%BC%B0%E84%B4%EB%B9%AE%B8%ED_tkfkdqkr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99122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세계 </a:t>
            </a:r>
            <a:r>
              <a:rPr lang="en-US" altLang="ko-KR" sz="2000" b="1" dirty="0" smtClean="0">
                <a:latin typeface="+mj-lt"/>
              </a:rPr>
              <a:t>4</a:t>
            </a:r>
            <a:r>
              <a:rPr lang="ko-KR" altLang="en-US" sz="2000" b="1" dirty="0" smtClean="0">
                <a:latin typeface="+mj-lt"/>
              </a:rPr>
              <a:t>대 고대 문명 </a:t>
            </a:r>
            <a:r>
              <a:rPr lang="en-US" altLang="ko-KR" sz="2000" b="1" dirty="0" smtClean="0">
                <a:latin typeface="+mj-lt"/>
              </a:rPr>
              <a:t>– </a:t>
            </a:r>
            <a:r>
              <a:rPr lang="ko-KR" altLang="en-US" sz="2000" b="1" dirty="0" smtClean="0">
                <a:latin typeface="+mj-lt"/>
              </a:rPr>
              <a:t>메소포타미아 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이라크의 </a:t>
            </a:r>
            <a:r>
              <a:rPr lang="ko-KR" altLang="en-US" sz="1800" dirty="0" err="1" smtClean="0">
                <a:latin typeface="+mj-lt"/>
              </a:rPr>
              <a:t>티크리스유프라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테스강</a:t>
            </a:r>
            <a:r>
              <a:rPr lang="ko-KR" altLang="en-US" sz="1800" dirty="0" smtClean="0">
                <a:latin typeface="+mj-lt"/>
              </a:rPr>
              <a:t> 유역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건조지에 관개시설을 갖추어 고도의 농업으로 발전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레바논 삼나무라고 불리는 </a:t>
            </a:r>
            <a:r>
              <a:rPr lang="ko-KR" altLang="en-US" sz="1800" dirty="0" err="1" smtClean="0">
                <a:latin typeface="+mj-lt"/>
              </a:rPr>
              <a:t>소나무과</a:t>
            </a:r>
            <a:r>
              <a:rPr lang="ko-KR" altLang="en-US" sz="1800" dirty="0" smtClean="0">
                <a:latin typeface="+mj-lt"/>
              </a:rPr>
              <a:t> 분포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- 7000</a:t>
            </a:r>
            <a:r>
              <a:rPr lang="ko-KR" altLang="en-US" sz="1800" dirty="0" err="1" smtClean="0">
                <a:latin typeface="+mj-lt"/>
              </a:rPr>
              <a:t>년전</a:t>
            </a:r>
            <a:r>
              <a:rPr lang="ko-KR" altLang="en-US" sz="1800" dirty="0" smtClean="0">
                <a:latin typeface="+mj-lt"/>
              </a:rPr>
              <a:t> 국가 건설과 유지를 위해 대규모 벌채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- 5000</a:t>
            </a:r>
            <a:r>
              <a:rPr lang="ko-KR" altLang="en-US" sz="1800" dirty="0" err="1" smtClean="0">
                <a:latin typeface="+mj-lt"/>
              </a:rPr>
              <a:t>년전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낙엽졸참나무와</a:t>
            </a:r>
            <a:r>
              <a:rPr lang="ko-KR" altLang="en-US" sz="1800" dirty="0" smtClean="0">
                <a:latin typeface="+mj-lt"/>
              </a:rPr>
              <a:t> 레바논 삼나무 멸종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과도한 산림 벌채는 하천의 범람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장기적인 관개농업에 의한 토지의 염해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기후변동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식량생산 감퇴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왕국의 쇠퇴 및 몰락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지속생산과 지속개발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r>
              <a:rPr lang="en-US" altLang="ko-KR" sz="2000" b="1" dirty="0" smtClean="0">
                <a:latin typeface="+mj-lt"/>
              </a:rPr>
              <a:t>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en-US" altLang="ko-KR" sz="1800" dirty="0" smtClean="0">
                <a:latin typeface="+mj-lt"/>
              </a:rPr>
              <a:t>65</a:t>
            </a:r>
            <a:r>
              <a:rPr lang="ko-KR" altLang="en-US" sz="1800" dirty="0" smtClean="0">
                <a:latin typeface="+mj-lt"/>
              </a:rPr>
              <a:t>억 인구를 위한 식량 생산활동과 도시화로 산림개간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남한 면적의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 이상이 사라짐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산업활동과 도시화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오염물질로 지구온난화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생물종수의 감소 </a:t>
            </a:r>
            <a:r>
              <a:rPr lang="en-US" altLang="ko-KR" sz="1800" dirty="0" smtClean="0">
                <a:latin typeface="+mj-lt"/>
              </a:rPr>
              <a:t>(1900</a:t>
            </a:r>
            <a:r>
              <a:rPr lang="ko-KR" altLang="en-US" sz="1800" dirty="0" err="1" smtClean="0">
                <a:latin typeface="+mj-lt"/>
              </a:rPr>
              <a:t>년초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년에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종</a:t>
            </a:r>
            <a:r>
              <a:rPr lang="en-US" altLang="ko-KR" sz="1800" dirty="0" smtClean="0">
                <a:latin typeface="+mj-lt"/>
              </a:rPr>
              <a:t>, 1990</a:t>
            </a:r>
            <a:r>
              <a:rPr lang="ko-KR" altLang="en-US" sz="1800" dirty="0" smtClean="0">
                <a:latin typeface="+mj-lt"/>
              </a:rPr>
              <a:t>년대 하루에 </a:t>
            </a:r>
            <a:r>
              <a:rPr lang="en-US" altLang="ko-KR" sz="1800" dirty="0" smtClean="0">
                <a:latin typeface="+mj-lt"/>
              </a:rPr>
              <a:t>140</a:t>
            </a:r>
            <a:r>
              <a:rPr lang="ko-KR" altLang="en-US" sz="1800" dirty="0" smtClean="0">
                <a:latin typeface="+mj-lt"/>
              </a:rPr>
              <a:t>종 소멸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오존층 파괴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</a:t>
            </a:r>
            <a:r>
              <a:rPr lang="en-US" altLang="ko-KR" sz="1800" dirty="0" smtClean="0">
                <a:latin typeface="+mj-lt"/>
              </a:rPr>
              <a:t>0.26% </a:t>
            </a:r>
            <a:r>
              <a:rPr lang="ko-KR" altLang="en-US" sz="1800" dirty="0" smtClean="0">
                <a:latin typeface="+mj-lt"/>
              </a:rPr>
              <a:t>감소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남극 </a:t>
            </a:r>
            <a:r>
              <a:rPr lang="en-US" altLang="ko-KR" sz="1800" dirty="0" smtClean="0">
                <a:latin typeface="+mj-lt"/>
              </a:rPr>
              <a:t>95% </a:t>
            </a:r>
            <a:r>
              <a:rPr lang="ko-KR" altLang="en-US" sz="1800" dirty="0" smtClean="0">
                <a:latin typeface="+mj-lt"/>
              </a:rPr>
              <a:t>파괴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산성비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수원의 오염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가축분뇨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생활오염 물질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산림의 벌채로 이산화탄소 </a:t>
            </a:r>
            <a:r>
              <a:rPr lang="ko-KR" altLang="en-US" sz="1800" dirty="0" err="1" smtClean="0">
                <a:latin typeface="+mj-lt"/>
              </a:rPr>
              <a:t>고정능</a:t>
            </a:r>
            <a:r>
              <a:rPr lang="ko-KR" altLang="en-US" sz="1800" dirty="0" smtClean="0">
                <a:latin typeface="+mj-lt"/>
              </a:rPr>
              <a:t> 감소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결과적으로 석탄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석유와 같은 유한한 자원이 아니고 무한 재생 가능자원을 이용할 필요성 대두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804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96975"/>
            <a:ext cx="8321705" cy="523242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세계 </a:t>
            </a:r>
            <a:r>
              <a:rPr lang="en-US" altLang="ko-KR" sz="2000" b="1" dirty="0" smtClean="0">
                <a:latin typeface="+mj-lt"/>
              </a:rPr>
              <a:t>4</a:t>
            </a:r>
            <a:r>
              <a:rPr lang="ko-KR" altLang="en-US" sz="2000" b="1" dirty="0" smtClean="0">
                <a:latin typeface="+mj-lt"/>
              </a:rPr>
              <a:t>대 고대 문명 </a:t>
            </a:r>
            <a:r>
              <a:rPr lang="en-US" altLang="ko-KR" sz="2000" b="1" dirty="0" smtClean="0">
                <a:latin typeface="+mj-lt"/>
              </a:rPr>
              <a:t>– </a:t>
            </a:r>
            <a:r>
              <a:rPr lang="ko-KR" altLang="en-US" sz="2000" b="1" dirty="0" smtClean="0">
                <a:latin typeface="+mj-lt"/>
              </a:rPr>
              <a:t>나일 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en-US" altLang="ko-KR" sz="1800" dirty="0" smtClean="0">
                <a:latin typeface="+mj-lt"/>
              </a:rPr>
              <a:t>5000</a:t>
            </a:r>
            <a:r>
              <a:rPr lang="ko-KR" altLang="en-US" sz="1800" dirty="0" err="1" smtClean="0">
                <a:latin typeface="+mj-lt"/>
              </a:rPr>
              <a:t>년전</a:t>
            </a:r>
            <a:r>
              <a:rPr lang="ko-KR" altLang="en-US" sz="1800" dirty="0" smtClean="0">
                <a:latin typeface="+mj-lt"/>
              </a:rPr>
              <a:t> 이집트의 나일강 상류는 울창한 숲으로 인구 증가와 문명 발달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나무를 원료로 사용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피라미드와 스핑크스 축조를 위해 </a:t>
            </a:r>
            <a:r>
              <a:rPr lang="ko-KR" altLang="en-US" sz="1800" dirty="0" err="1" smtClean="0">
                <a:latin typeface="+mj-lt"/>
              </a:rPr>
              <a:t>수백만개의</a:t>
            </a:r>
            <a:r>
              <a:rPr lang="ko-KR" altLang="en-US" sz="1800" dirty="0" smtClean="0">
                <a:latin typeface="+mj-lt"/>
              </a:rPr>
              <a:t> 돌을 운반하기 위해 엄청난 양의 목재를 벌채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로마와 전쟁에 사용될 전함 구축을 위해 대규모 벌채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나일강의 강물은 줄어들고 염해가 늘면서 황무지로 변화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가치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공익적 가치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en-US" altLang="ko-KR" sz="1800" dirty="0" smtClean="0">
                <a:latin typeface="+mj-lt"/>
              </a:rPr>
              <a:t>50</a:t>
            </a:r>
            <a:r>
              <a:rPr lang="ko-KR" altLang="en-US" sz="1800" dirty="0" smtClean="0">
                <a:latin typeface="+mj-lt"/>
              </a:rPr>
              <a:t>조원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국민 총생산액 </a:t>
            </a:r>
            <a:r>
              <a:rPr lang="en-US" altLang="ko-KR" sz="1800" dirty="0" smtClean="0">
                <a:latin typeface="+mj-lt"/>
              </a:rPr>
              <a:t>(517</a:t>
            </a:r>
            <a:r>
              <a:rPr lang="ko-KR" altLang="en-US" sz="1800" dirty="0" smtClean="0">
                <a:latin typeface="+mj-lt"/>
              </a:rPr>
              <a:t>조원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의 </a:t>
            </a:r>
            <a:r>
              <a:rPr lang="en-US" altLang="ko-KR" sz="1800" dirty="0" smtClean="0">
                <a:latin typeface="+mj-lt"/>
              </a:rPr>
              <a:t>9.7% </a:t>
            </a:r>
            <a:r>
              <a:rPr lang="ko-KR" altLang="en-US" sz="1800" dirty="0" smtClean="0">
                <a:latin typeface="+mj-lt"/>
              </a:rPr>
              <a:t>차지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농림어업총생산액 </a:t>
            </a:r>
            <a:r>
              <a:rPr lang="en-US" altLang="ko-KR" sz="1800" dirty="0" smtClean="0">
                <a:latin typeface="+mj-lt"/>
              </a:rPr>
              <a:t>24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8</a:t>
            </a:r>
            <a:r>
              <a:rPr lang="ko-KR" altLang="en-US" sz="1800" dirty="0" smtClean="0">
                <a:latin typeface="+mj-lt"/>
              </a:rPr>
              <a:t>천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백억 원의 약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국민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인당 </a:t>
            </a:r>
            <a:r>
              <a:rPr lang="en-US" altLang="ko-KR" sz="1800" dirty="0" smtClean="0">
                <a:latin typeface="+mj-lt"/>
              </a:rPr>
              <a:t>106</a:t>
            </a:r>
            <a:r>
              <a:rPr lang="ko-KR" altLang="en-US" sz="1800" dirty="0" smtClean="0">
                <a:latin typeface="+mj-lt"/>
              </a:rPr>
              <a:t>만원의 혜택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대기정화기능 </a:t>
            </a:r>
            <a:r>
              <a:rPr lang="en-US" altLang="ko-KR" sz="1800" dirty="0" smtClean="0">
                <a:latin typeface="+mj-lt"/>
              </a:rPr>
              <a:t>(13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천억 원 </a:t>
            </a:r>
            <a:r>
              <a:rPr lang="en-US" altLang="ko-KR" sz="1800" dirty="0" smtClean="0">
                <a:latin typeface="+mj-lt"/>
              </a:rPr>
              <a:t>- 27%), </a:t>
            </a:r>
            <a:r>
              <a:rPr lang="ko-KR" altLang="en-US" sz="1800" dirty="0" smtClean="0">
                <a:latin typeface="+mj-lt"/>
              </a:rPr>
              <a:t>수원함양기능 </a:t>
            </a:r>
            <a:r>
              <a:rPr lang="en-US" altLang="ko-KR" sz="1800" dirty="0" smtClean="0">
                <a:latin typeface="+mj-lt"/>
              </a:rPr>
              <a:t>(13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천억 원 </a:t>
            </a:r>
            <a:r>
              <a:rPr lang="en-US" altLang="ko-KR" sz="1800" dirty="0" smtClean="0">
                <a:latin typeface="+mj-lt"/>
              </a:rPr>
              <a:t>– 26.6%), </a:t>
            </a:r>
            <a:r>
              <a:rPr lang="ko-KR" altLang="en-US" sz="1800" dirty="0" smtClean="0">
                <a:latin typeface="+mj-lt"/>
              </a:rPr>
              <a:t>토사유출방지기능 </a:t>
            </a:r>
            <a:r>
              <a:rPr lang="en-US" altLang="ko-KR" sz="1800" dirty="0" smtClean="0">
                <a:latin typeface="+mj-lt"/>
              </a:rPr>
              <a:t>(10</a:t>
            </a:r>
            <a:r>
              <a:rPr lang="ko-KR" altLang="en-US" sz="1800" dirty="0" smtClean="0">
                <a:latin typeface="+mj-lt"/>
              </a:rPr>
              <a:t>조원 </a:t>
            </a:r>
            <a:r>
              <a:rPr lang="en-US" altLang="ko-KR" sz="1800" dirty="0" smtClean="0">
                <a:latin typeface="+mj-lt"/>
              </a:rPr>
              <a:t>– 20%), </a:t>
            </a:r>
            <a:r>
              <a:rPr lang="ko-KR" altLang="en-US" sz="1800" dirty="0" smtClean="0">
                <a:latin typeface="+mj-lt"/>
              </a:rPr>
              <a:t>산림휴양기능 </a:t>
            </a:r>
            <a:r>
              <a:rPr lang="en-US" altLang="ko-KR" sz="1800" dirty="0" smtClean="0">
                <a:latin typeface="+mj-lt"/>
              </a:rPr>
              <a:t>(4</a:t>
            </a:r>
            <a:r>
              <a:rPr lang="ko-KR" altLang="en-US" sz="1800" dirty="0" smtClean="0">
                <a:latin typeface="+mj-lt"/>
              </a:rPr>
              <a:t>조 </a:t>
            </a:r>
            <a:r>
              <a:rPr lang="en-US" altLang="ko-KR" sz="1800" dirty="0" smtClean="0">
                <a:latin typeface="+mj-lt"/>
              </a:rPr>
              <a:t>8</a:t>
            </a:r>
            <a:r>
              <a:rPr lang="ko-KR" altLang="en-US" sz="1800" dirty="0" smtClean="0">
                <a:latin typeface="+mj-lt"/>
              </a:rPr>
              <a:t>천억 원 </a:t>
            </a:r>
            <a:r>
              <a:rPr lang="en-US" altLang="ko-KR" sz="1800" dirty="0" smtClean="0">
                <a:latin typeface="+mj-lt"/>
              </a:rPr>
              <a:t>– 10%), </a:t>
            </a:r>
            <a:r>
              <a:rPr lang="ko-KR" altLang="en-US" sz="1800" dirty="0" smtClean="0">
                <a:latin typeface="+mj-lt"/>
              </a:rPr>
              <a:t>기타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산림정수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토사붕괴 방지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야생동물 보호 기능 </a:t>
            </a:r>
            <a:r>
              <a:rPr lang="en-US" altLang="ko-KR" sz="1800" dirty="0" smtClean="0">
                <a:latin typeface="+mj-lt"/>
              </a:rPr>
              <a:t>– 16.4%)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목재와 부산물</a:t>
            </a:r>
            <a:r>
              <a:rPr lang="en-US" altLang="ko-KR" sz="1800" dirty="0" smtClean="0">
                <a:latin typeface="+mj-lt"/>
              </a:rPr>
              <a:t>: 2</a:t>
            </a:r>
            <a:r>
              <a:rPr lang="ko-KR" altLang="en-US" sz="1800" dirty="0" smtClean="0">
                <a:latin typeface="+mj-lt"/>
              </a:rPr>
              <a:t>조 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- 21</a:t>
            </a:r>
            <a:r>
              <a:rPr lang="ko-KR" altLang="en-US" sz="1800" dirty="0" smtClean="0">
                <a:latin typeface="+mj-lt"/>
              </a:rPr>
              <a:t>세기 중반 이후의 생명공학 시대에는  많은 가능성을 갖고 있는 자원의 보고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숲의 역할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273209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생산적인 천연공장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세계 생물 자원의 약 </a:t>
            </a:r>
            <a:r>
              <a:rPr lang="en-US" altLang="ko-KR" sz="1800" dirty="0" smtClean="0">
                <a:latin typeface="+mj-lt"/>
              </a:rPr>
              <a:t>80%</a:t>
            </a:r>
            <a:r>
              <a:rPr lang="ko-KR" altLang="en-US" sz="1800" dirty="0" smtClean="0">
                <a:latin typeface="+mj-lt"/>
              </a:rPr>
              <a:t>를 보유하고 있는 생물자원의 보고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식량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에너지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의약품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각종 산업원료를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주택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종이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버섯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송이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표고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나물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떡갈잎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떡이나 음식 포장 </a:t>
            </a:r>
            <a:r>
              <a:rPr lang="en-US" altLang="ko-KR" sz="1800" dirty="0" smtClean="0">
                <a:latin typeface="+mj-lt"/>
              </a:rPr>
              <a:t>– </a:t>
            </a:r>
            <a:r>
              <a:rPr lang="ko-KR" altLang="en-US" sz="1800" dirty="0" smtClean="0">
                <a:latin typeface="+mj-lt"/>
              </a:rPr>
              <a:t>천연방부제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옻나무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항암제 대용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비자열매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구충제</a:t>
            </a:r>
            <a:r>
              <a:rPr lang="en-US" altLang="ko-KR" sz="1800" dirty="0" smtClean="0">
                <a:latin typeface="+mj-lt"/>
              </a:rPr>
              <a:t>)</a:t>
            </a:r>
          </a:p>
        </p:txBody>
      </p:sp>
      <p:pic>
        <p:nvPicPr>
          <p:cNvPr id="4" name="Picture 2" descr="http://blogfiles.naver.net/20110216_212/peaceful6_1297812970143wGWMm_JPEG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2214578" cy="2214578"/>
          </a:xfrm>
          <a:prstGeom prst="rect">
            <a:avLst/>
          </a:prstGeom>
          <a:noFill/>
        </p:spPr>
      </p:pic>
      <p:pic>
        <p:nvPicPr>
          <p:cNvPr id="40962" name="Picture 2" descr="자연도감 썸네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2214578" cy="2214578"/>
          </a:xfrm>
          <a:prstGeom prst="rect">
            <a:avLst/>
          </a:prstGeom>
          <a:noFill/>
        </p:spPr>
      </p:pic>
      <p:pic>
        <p:nvPicPr>
          <p:cNvPr id="40964" name="Picture 4" descr="http://tv01.search.naver.net/thumbnails?q=http://cafefiles.naver.net/data34/2008/9/24/113/%BA%F1%C0%DA%BF%AD%B8%C5_jinwoosyun7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00050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주목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택솔</a:t>
            </a:r>
            <a:endParaRPr lang="ko-KR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5500702"/>
            <a:ext cx="7786742" cy="625460"/>
          </a:xfrm>
        </p:spPr>
        <p:txBody>
          <a:bodyPr/>
          <a:lstStyle/>
          <a:p>
            <a:pPr>
              <a:buNone/>
            </a:pPr>
            <a:r>
              <a:rPr lang="ko-KR" altLang="en-US" sz="1800" dirty="0" err="1" smtClean="0"/>
              <a:t>난소암</a:t>
            </a:r>
            <a:r>
              <a:rPr lang="ko-KR" altLang="en-US" sz="1800" dirty="0" smtClean="0"/>
              <a:t> 또는 유방암 또는 폐암의 치료에 단독으로 혹은 병용하여 사용</a:t>
            </a:r>
          </a:p>
          <a:p>
            <a:pPr>
              <a:buFont typeface="Wingdings" pitchFamily="2" charset="2"/>
              <a:buNone/>
            </a:pPr>
            <a:endParaRPr lang="en-US" altLang="ko-KR" dirty="0"/>
          </a:p>
        </p:txBody>
      </p:sp>
      <p:pic>
        <p:nvPicPr>
          <p:cNvPr id="28676" name="Picture 4" descr="product_img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256213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v02.search.naver.net/thumbnails?q=http://boomfiles.naver.net/exphoto01/2010/5/11/159/%BC%D6%C0%C7%B4%AB_parksu5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3214710" cy="3071834"/>
          </a:xfrm>
          <a:prstGeom prst="rect">
            <a:avLst/>
          </a:prstGeom>
          <a:noFill/>
        </p:spPr>
      </p:pic>
      <p:pic>
        <p:nvPicPr>
          <p:cNvPr id="44036" name="Picture 4" descr="http://tv02.search.naver.net/thumbnails?q=http://blogfiles.naver.net/20100921_31/gengar46_12850521274601SfKB_jpg/%BC%D6%C0%C7%B4%AB_gengar4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71678"/>
            <a:ext cx="3214710" cy="3071834"/>
          </a:xfrm>
          <a:prstGeom prst="rect">
            <a:avLst/>
          </a:prstGeom>
          <a:noFill/>
        </p:spPr>
      </p:pic>
      <p:sp>
        <p:nvSpPr>
          <p:cNvPr id="5" name="제목 4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음료수 </a:t>
            </a:r>
            <a:r>
              <a:rPr kumimoji="1" lang="en-US" altLang="ko-K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1" lang="ko-KR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솔잎</a:t>
            </a:r>
            <a:endParaRPr kumimoji="1" lang="ko-KR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ko-KR" altLang="en-US" dirty="0" smtClean="0"/>
              <a:t>은행잎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혈액순환 </a:t>
            </a:r>
            <a:endParaRPr lang="ko-KR" altLang="en-US" dirty="0"/>
          </a:p>
        </p:txBody>
      </p:sp>
      <p:pic>
        <p:nvPicPr>
          <p:cNvPr id="24582" name="Picture 6" descr="19-2-0920757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616575" cy="342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500034" y="5143512"/>
            <a:ext cx="80724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- 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혈소판응집억제 효과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, 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혈관확장 효과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,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항산화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효과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9999FF"/>
              </a:buClr>
            </a:pP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-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유유산업의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타나민과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국내서 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자체 합성한 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동방제약의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징코민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, SK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제약의 </a:t>
            </a:r>
            <a:r>
              <a:rPr lang="ko-KR" altLang="en-US" sz="20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기넥신</a:t>
            </a:r>
            <a:r>
              <a:rPr lang="ko-KR" alt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 등이 유통</a:t>
            </a:r>
            <a:r>
              <a:rPr lang="en-US" altLang="ko-KR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/>
                <a:ea typeface="굴림"/>
              </a:rPr>
              <a:t>. </a:t>
            </a:r>
            <a:endParaRPr lang="en-US" altLang="ko-KR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굴림"/>
              <a:ea typeface="굴림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product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90" y="1643050"/>
            <a:ext cx="3816350" cy="353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 descr="produc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615" y="1643050"/>
            <a:ext cx="3673475" cy="350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42910" y="550070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살리실산으로부터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얻는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아스피린</a:t>
            </a:r>
            <a:endParaRPr lang="en-US" altLang="ko-KR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아스피린은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가정용 상비약 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해열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진통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소염제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에서부터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예방약 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심장병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뇌졸중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까지 이용</a:t>
            </a:r>
            <a:endParaRPr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ko-KR" altLang="en-US" dirty="0" smtClean="0"/>
              <a:t>버드나무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나무 껍질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1717</TotalTime>
  <Words>1662</Words>
  <Application>Microsoft PowerPoint</Application>
  <PresentationFormat>화면 슬라이드 쇼(4:3)</PresentationFormat>
  <Paragraphs>209</Paragraphs>
  <Slides>30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점과 선</vt:lpstr>
      <vt:lpstr>환경재료학 개론 </vt:lpstr>
      <vt:lpstr>생태계의 종합사회</vt:lpstr>
      <vt:lpstr>지속생산과 지속개발</vt:lpstr>
      <vt:lpstr>숲의 가치</vt:lpstr>
      <vt:lpstr>숲의 역할</vt:lpstr>
      <vt:lpstr>주목 - 택솔</vt:lpstr>
      <vt:lpstr>슬라이드 7</vt:lpstr>
      <vt:lpstr>은행잎 - 혈액순환 </vt:lpstr>
      <vt:lpstr>버드나무 - 나무 껍질</vt:lpstr>
      <vt:lpstr>서양산사나무</vt:lpstr>
      <vt:lpstr>헛개나무</vt:lpstr>
      <vt:lpstr>숲의 역할</vt:lpstr>
      <vt:lpstr>슬라이드 13</vt:lpstr>
      <vt:lpstr>숲의 역할</vt:lpstr>
      <vt:lpstr>숲의 역할</vt:lpstr>
      <vt:lpstr>숲의 역할</vt:lpstr>
      <vt:lpstr>숲의 역할</vt:lpstr>
      <vt:lpstr>숲의 역할</vt:lpstr>
      <vt:lpstr>숲의 역할</vt:lpstr>
      <vt:lpstr>슬라이드 20</vt:lpstr>
      <vt:lpstr>피톤치드</vt:lpstr>
      <vt:lpstr>산림욕</vt:lpstr>
      <vt:lpstr>슬라이드 23</vt:lpstr>
      <vt:lpstr>슬라이드 24</vt:lpstr>
      <vt:lpstr>슬라이드 25</vt:lpstr>
      <vt:lpstr>슬라이드 26</vt:lpstr>
      <vt:lpstr>숲의 역할</vt:lpstr>
      <vt:lpstr>숲의 역할</vt:lpstr>
      <vt:lpstr>숲의 역할</vt:lpstr>
      <vt:lpstr>숲의 역할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98</cp:revision>
  <dcterms:created xsi:type="dcterms:W3CDTF">2005-09-01T06:05:51Z</dcterms:created>
  <dcterms:modified xsi:type="dcterms:W3CDTF">2011-03-10T16:14:25Z</dcterms:modified>
</cp:coreProperties>
</file>