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60" r:id="rId5"/>
    <p:sldId id="261" r:id="rId6"/>
    <p:sldId id="264" r:id="rId7"/>
    <p:sldId id="262" r:id="rId8"/>
    <p:sldId id="263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80" r:id="rId20"/>
    <p:sldId id="274" r:id="rId21"/>
    <p:sldId id="276" r:id="rId22"/>
    <p:sldId id="278" r:id="rId23"/>
    <p:sldId id="279" r:id="rId24"/>
    <p:sldId id="275" r:id="rId25"/>
    <p:sldId id="282" r:id="rId26"/>
    <p:sldId id="281" r:id="rId27"/>
    <p:sldId id="286" r:id="rId28"/>
    <p:sldId id="287" r:id="rId29"/>
    <p:sldId id="285" r:id="rId30"/>
    <p:sldId id="289" r:id="rId31"/>
    <p:sldId id="277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5AA7-930B-48D8-A9BC-B04A0913FBE6}" type="datetimeFigureOut">
              <a:rPr lang="ko-KR" altLang="en-US" smtClean="0"/>
              <a:pPr/>
              <a:t>2009-12-02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9A8B2-39E8-4CFD-9A16-68473080BA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 smtClean="0"/>
              <a:t>의료용 접착제</a:t>
            </a:r>
            <a:endParaRPr lang="ko-KR" altLang="en-US" sz="7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748234"/>
            <a:ext cx="7343804" cy="175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</a:rPr>
              <a:t>조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권용세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구교민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정준혁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최문영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최은실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의료용 접착제의 분류</a:t>
            </a:r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28595" y="1814514"/>
          <a:ext cx="8258205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23"/>
                <a:gridCol w="1935530"/>
                <a:gridCol w="2509021"/>
                <a:gridCol w="2408631"/>
              </a:tblGrid>
              <a:tr h="463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적용분야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소재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초기상태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경화반응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문제점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0070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연조직용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시아노</a:t>
                      </a:r>
                      <a:endParaRPr lang="en-US" altLang="ko-KR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아크릴레이트계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액상단량체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중합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부산물생성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007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피브린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글루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고분자수용액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가교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잡착강도</a:t>
                      </a:r>
                      <a:r>
                        <a:rPr lang="ko-KR" altLang="en-US" dirty="0" smtClean="0"/>
                        <a:t> 낮음</a:t>
                      </a:r>
                      <a:r>
                        <a:rPr lang="en-US" altLang="ko-KR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dirty="0" smtClean="0"/>
                        <a:t>면역성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8007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젤라틴글루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고분자수용액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가교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접착강도 낮음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  <a:tr h="46389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폴리우레탄계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축합성액체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err="1" smtClean="0"/>
                        <a:t>부가축합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원료단량체의</a:t>
                      </a:r>
                      <a:r>
                        <a:rPr lang="ko-KR" altLang="en-US" dirty="0" smtClean="0"/>
                        <a:t> 독성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63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골조직용</a:t>
                      </a:r>
                      <a:endParaRPr lang="ko-KR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골시멘트</a:t>
                      </a:r>
                      <a:r>
                        <a:rPr lang="en-US" altLang="ko-KR" dirty="0" smtClean="0"/>
                        <a:t>(MMA), </a:t>
                      </a:r>
                      <a:r>
                        <a:rPr lang="ko-KR" altLang="en-US" dirty="0" err="1" smtClean="0"/>
                        <a:t>인산칼슘계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다공성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이식물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63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치과용</a:t>
                      </a:r>
                      <a:endParaRPr lang="ko-KR" alt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복합레진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레진 시멘트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시아노아크릴레이트계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ko-KR" altLang="en-US" sz="2000" dirty="0" err="1" smtClean="0"/>
              <a:t>시아노아크릴레이트</a:t>
            </a:r>
            <a:r>
              <a:rPr lang="ko-KR" altLang="en-US" sz="2000" dirty="0" smtClean="0"/>
              <a:t> 순간접착제  </a:t>
            </a:r>
            <a:endParaRPr lang="en-US" altLang="ko-KR" sz="2000" dirty="0" smtClean="0"/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ko-KR" altLang="en-US" sz="2000" dirty="0" smtClean="0"/>
              <a:t>가정용  약 </a:t>
            </a:r>
            <a:r>
              <a:rPr lang="en-US" altLang="ko-KR" sz="2000" dirty="0" smtClean="0"/>
              <a:t>20%, </a:t>
            </a:r>
            <a:r>
              <a:rPr lang="ko-KR" altLang="en-US" sz="2000" dirty="0" smtClean="0"/>
              <a:t>공업용 약 </a:t>
            </a:r>
            <a:r>
              <a:rPr lang="en-US" altLang="ko-KR" sz="2000" dirty="0" smtClean="0"/>
              <a:t>75%, </a:t>
            </a:r>
            <a:r>
              <a:rPr lang="ko-KR" altLang="en-US" sz="2000" dirty="0" smtClean="0">
                <a:solidFill>
                  <a:srgbClr val="FF0000"/>
                </a:solidFill>
              </a:rPr>
              <a:t>의료용 전 세계적으로 </a:t>
            </a:r>
            <a:r>
              <a:rPr lang="en-US" altLang="ko-KR" sz="2000" dirty="0" smtClean="0">
                <a:solidFill>
                  <a:srgbClr val="FF0000"/>
                </a:solidFill>
              </a:rPr>
              <a:t>5% </a:t>
            </a:r>
            <a:r>
              <a:rPr lang="ko-KR" altLang="en-US" sz="2000" dirty="0" smtClean="0">
                <a:solidFill>
                  <a:srgbClr val="FF0000"/>
                </a:solidFill>
              </a:rPr>
              <a:t>이하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ko-KR" altLang="en-US" sz="2000" dirty="0" smtClean="0"/>
              <a:t>특히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저독성의</a:t>
            </a:r>
            <a:r>
              <a:rPr lang="ko-KR" altLang="en-US" sz="2000" dirty="0" smtClean="0"/>
              <a:t> 생체조직봉합용 의료용 순간접착제 사용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지혈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항균 </a:t>
            </a:r>
            <a:r>
              <a:rPr lang="ko-KR" altLang="en-US" sz="2000" dirty="0" smtClean="0"/>
              <a:t>효과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봉합사 </a:t>
            </a:r>
            <a:r>
              <a:rPr lang="ko-KR" altLang="en-US" sz="2000" dirty="0" smtClean="0"/>
              <a:t>대체 가능</a:t>
            </a:r>
            <a:endParaRPr lang="en-US" altLang="ko-KR" sz="2000" dirty="0" smtClean="0"/>
          </a:p>
          <a:p>
            <a:r>
              <a:rPr lang="ko-KR" altLang="en-US" sz="2000" dirty="0" smtClean="0"/>
              <a:t>짧은 시간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실온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개시제</a:t>
            </a:r>
            <a:r>
              <a:rPr lang="en-US" altLang="ko-KR" sz="2000" dirty="0" smtClean="0"/>
              <a:t>X</a:t>
            </a:r>
            <a:r>
              <a:rPr lang="ko-KR" altLang="en-US" sz="2000" dirty="0" smtClean="0"/>
              <a:t> 수분에 의해 경화</a:t>
            </a:r>
            <a:endParaRPr lang="en-US" altLang="ko-KR" sz="2000" dirty="0" smtClean="0"/>
          </a:p>
          <a:p>
            <a:r>
              <a:rPr lang="ko-KR" altLang="en-US" sz="2000" dirty="0" smtClean="0"/>
              <a:t>외관투명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접착강도 ↑</a:t>
            </a:r>
            <a:endParaRPr lang="en-US" altLang="ko-KR" sz="2000" dirty="0" smtClean="0"/>
          </a:p>
          <a:p>
            <a:r>
              <a:rPr lang="ko-KR" altLang="en-US" sz="2000" dirty="0" smtClean="0"/>
              <a:t>충격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내열성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내수성↓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단점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초기 사용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조직 독성이 심해서 현재는 거의 사용 </a:t>
            </a:r>
            <a:r>
              <a:rPr lang="en-US" altLang="ko-KR" sz="2000" dirty="0" smtClean="0"/>
              <a:t>X</a:t>
            </a:r>
            <a:endParaRPr lang="ko-KR" altLang="en-US" sz="2000" dirty="0" smtClean="0"/>
          </a:p>
          <a:p>
            <a:r>
              <a:rPr lang="en-US" altLang="ko-KR" sz="2000" dirty="0" smtClean="0"/>
              <a:t>n-</a:t>
            </a:r>
            <a:r>
              <a:rPr lang="ko-KR" altLang="en-US" sz="2000" dirty="0" smtClean="0"/>
              <a:t>부틸 </a:t>
            </a:r>
            <a:r>
              <a:rPr lang="ko-KR" altLang="en-US" sz="2000" dirty="0" err="1" smtClean="0"/>
              <a:t>시아노아크릴레이트</a:t>
            </a:r>
            <a:r>
              <a:rPr lang="ko-KR" altLang="en-US" sz="2000" dirty="0" smtClean="0"/>
              <a:t>  미국 제외한 다른 국가 부분적 사용</a:t>
            </a:r>
          </a:p>
          <a:p>
            <a:r>
              <a:rPr lang="ko-KR" altLang="en-US" sz="2000" dirty="0" smtClean="0"/>
              <a:t>일부 조직 독성과 취약성의 문제 때문에 사용 제한 실정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피브린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조직상처생김</a:t>
            </a:r>
            <a:r>
              <a:rPr lang="ko-KR" altLang="en-US" dirty="0" smtClean="0"/>
              <a:t> → 모세혈관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혈액성분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피브리노겐</a:t>
            </a:r>
            <a:r>
              <a:rPr lang="ko-KR" altLang="en-US" dirty="0" smtClean="0"/>
              <a:t> 유출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ko-KR" altLang="en-US" dirty="0" smtClean="0"/>
              <a:t>                  → </a:t>
            </a:r>
            <a:r>
              <a:rPr lang="ko-KR" altLang="en-US" dirty="0" err="1" smtClean="0"/>
              <a:t>피브린</a:t>
            </a:r>
            <a:r>
              <a:rPr lang="ko-KR" altLang="en-US" dirty="0" smtClean="0"/>
              <a:t> 형성 →상처 주위 교착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피브린의</a:t>
            </a:r>
            <a:r>
              <a:rPr lang="ko-KR" altLang="en-US" dirty="0" smtClean="0"/>
              <a:t> 조직 교착작용을 인공적 이용한 것 </a:t>
            </a:r>
            <a:r>
              <a:rPr lang="en-US" altLang="ko-KR" dirty="0" smtClean="0"/>
              <a:t>“</a:t>
            </a:r>
            <a:r>
              <a:rPr lang="ko-KR" altLang="en-US" dirty="0" err="1" smtClean="0">
                <a:solidFill>
                  <a:srgbClr val="FF0000"/>
                </a:solidFill>
              </a:rPr>
              <a:t>피브린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글루</a:t>
            </a:r>
            <a:r>
              <a:rPr lang="en-US" altLang="ko-KR" dirty="0" smtClean="0"/>
              <a:t>”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유럽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말초신경의 봉합적용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봉합의 대용 또는 보강을 위한 임상응용 실시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일본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수술용 접착제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혈관 </a:t>
            </a:r>
            <a:r>
              <a:rPr lang="ko-KR" altLang="en-US" dirty="0" smtClean="0"/>
              <a:t>외과 영역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뇌신경 외과수술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뼈의 접착 등        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정형외과 </a:t>
            </a:r>
            <a:r>
              <a:rPr lang="ko-KR" altLang="en-US" dirty="0" smtClean="0"/>
              <a:t>수술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열상 환자의 지혈 등 이용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피브린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sz="5100" dirty="0" smtClean="0"/>
              <a:t>물리적 장점</a:t>
            </a:r>
            <a:endParaRPr lang="en-US" altLang="ko-KR" sz="5100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접착이 빠르고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열이나 압력이 불필요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접착부위의 수분에 영향</a:t>
            </a:r>
            <a:r>
              <a:rPr lang="en-US" altLang="ko-KR" dirty="0" smtClean="0"/>
              <a:t>X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sz="5100" dirty="0" smtClean="0"/>
              <a:t>생물학적 장점</a:t>
            </a:r>
            <a:endParaRPr lang="en-US" altLang="ko-KR" sz="51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혈소판과 응고장해 </a:t>
            </a:r>
            <a:r>
              <a:rPr lang="en-US" altLang="ko-KR" dirty="0" smtClean="0"/>
              <a:t>X, </a:t>
            </a:r>
            <a:r>
              <a:rPr lang="ko-KR" altLang="en-US" dirty="0" smtClean="0"/>
              <a:t>조직적합성 우수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적절한 흡수성 지님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sz="4200" dirty="0" smtClean="0"/>
              <a:t>단점 </a:t>
            </a:r>
            <a:endParaRPr lang="en-US" altLang="ko-KR" sz="4200" dirty="0" smtClean="0"/>
          </a:p>
          <a:p>
            <a:pPr>
              <a:buNone/>
            </a:pPr>
            <a:r>
              <a:rPr lang="ko-KR" altLang="en-US" dirty="0" smtClean="0"/>
              <a:t>    접착력이 약화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감염의 위험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But, </a:t>
            </a:r>
            <a:r>
              <a:rPr lang="ko-KR" altLang="en-US" dirty="0" smtClean="0">
                <a:solidFill>
                  <a:srgbClr val="FF0000"/>
                </a:solidFill>
              </a:rPr>
              <a:t>접착강도 증가 효과 가능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smtClean="0"/>
              <a:t>   → </a:t>
            </a:r>
            <a:r>
              <a:rPr lang="ko-KR" altLang="en-US" dirty="0" err="1" smtClean="0"/>
              <a:t>피브린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글루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제조시</a:t>
            </a:r>
            <a:r>
              <a:rPr lang="ko-KR" altLang="en-US" dirty="0" smtClean="0"/>
              <a:t> 적당량의 </a:t>
            </a:r>
            <a:r>
              <a:rPr lang="ko-KR" altLang="en-US" dirty="0" smtClean="0">
                <a:solidFill>
                  <a:srgbClr val="FF0000"/>
                </a:solidFill>
              </a:rPr>
              <a:t>가용성 </a:t>
            </a:r>
            <a:r>
              <a:rPr lang="ko-KR" altLang="en-US" dirty="0" err="1" smtClean="0">
                <a:solidFill>
                  <a:srgbClr val="FF0000"/>
                </a:solidFill>
              </a:rPr>
              <a:t>피브로인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콜라겐 등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혼합</a:t>
            </a: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폴리우레탄계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dirty="0" smtClean="0"/>
              <a:t>연 조직용 </a:t>
            </a:r>
            <a:r>
              <a:rPr lang="ko-KR" altLang="en-US" dirty="0" smtClean="0"/>
              <a:t>접착제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경화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접합부의 유연성이 유지되는 탄성 접착제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우레탄 </a:t>
            </a:r>
            <a:r>
              <a:rPr lang="ko-KR" altLang="en-US" dirty="0" err="1" smtClean="0"/>
              <a:t>프리폴리머에</a:t>
            </a:r>
            <a:r>
              <a:rPr lang="ko-KR" altLang="en-US" dirty="0" smtClean="0"/>
              <a:t> 의한 새로운 탄성 접착제 개발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생체 조직 </a:t>
            </a:r>
            <a:r>
              <a:rPr lang="ko-KR" altLang="en-US" dirty="0" smtClean="0"/>
              <a:t>표면이 물을 </a:t>
            </a:r>
            <a:r>
              <a:rPr lang="ko-KR" altLang="en-US" dirty="0" smtClean="0"/>
              <a:t>흡수→ 조직과의 </a:t>
            </a:r>
            <a:r>
              <a:rPr lang="ko-KR" altLang="en-US" dirty="0" err="1" smtClean="0"/>
              <a:t>밀착성</a:t>
            </a:r>
            <a:r>
              <a:rPr lang="ko-KR" altLang="en-US" dirty="0" smtClean="0"/>
              <a:t> </a:t>
            </a:r>
            <a:r>
              <a:rPr lang="ko-KR" altLang="en-US" dirty="0" smtClean="0"/>
              <a:t>↑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물과 반응 수 분 이내에 경화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단점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합성 원료인 방향족 </a:t>
            </a:r>
            <a:r>
              <a:rPr lang="ko-KR" altLang="en-US" dirty="0" err="1" smtClean="0"/>
              <a:t>디이소시아네이트가</a:t>
            </a:r>
            <a:r>
              <a:rPr lang="ko-KR" altLang="en-US" dirty="0" smtClean="0"/>
              <a:t> 생체 독성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But, </a:t>
            </a:r>
            <a:r>
              <a:rPr lang="ko-KR" altLang="en-US" dirty="0" smtClean="0"/>
              <a:t>경화속도 지연시켜 </a:t>
            </a:r>
            <a:r>
              <a:rPr lang="ko-KR" altLang="en-US" dirty="0" err="1" smtClean="0"/>
              <a:t>무독성</a:t>
            </a:r>
            <a:r>
              <a:rPr lang="ko-KR" altLang="en-US" dirty="0" smtClean="0"/>
              <a:t> 불소화 </a:t>
            </a:r>
            <a:r>
              <a:rPr lang="ko-KR" altLang="en-US" dirty="0" err="1" smtClean="0"/>
              <a:t>지방족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디이소시아네이트사용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                                                         </a:t>
            </a:r>
            <a:r>
              <a:rPr lang="en-US" altLang="ko-KR" dirty="0" smtClean="0"/>
              <a:t>“</a:t>
            </a:r>
            <a:r>
              <a:rPr lang="ko-KR" altLang="en-US" dirty="0" smtClean="0">
                <a:solidFill>
                  <a:srgbClr val="FF0000"/>
                </a:solidFill>
              </a:rPr>
              <a:t>유용성</a:t>
            </a:r>
            <a:r>
              <a:rPr lang="ko-KR" altLang="en-US" dirty="0" smtClean="0"/>
              <a:t>기대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시장성 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 smtClean="0"/>
              <a:t>세계 접착제 시장을 살펴보면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고 기능성 접착제 각광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접착제 산업발전하기 위해 </a:t>
            </a:r>
            <a:r>
              <a:rPr lang="ko-KR" altLang="en-US" dirty="0" smtClean="0">
                <a:solidFill>
                  <a:srgbClr val="FF0000"/>
                </a:solidFill>
              </a:rPr>
              <a:t>시장변화에 능동적 대처 필수적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국내에서는 </a:t>
            </a:r>
            <a:r>
              <a:rPr lang="ko-KR" altLang="en-US" dirty="0" err="1" smtClean="0"/>
              <a:t>고기능성</a:t>
            </a:r>
            <a:r>
              <a:rPr lang="ko-KR" altLang="en-US" dirty="0" smtClean="0"/>
              <a:t> 제품 →대부분 </a:t>
            </a:r>
            <a:r>
              <a:rPr lang="ko-KR" altLang="en-US" dirty="0" smtClean="0">
                <a:solidFill>
                  <a:srgbClr val="FF0000"/>
                </a:solidFill>
              </a:rPr>
              <a:t>수입 의존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원인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dirty="0" smtClean="0"/>
              <a:t>    일반 접착제와 달리 기술 </a:t>
            </a:r>
            <a:r>
              <a:rPr lang="ko-KR" altLang="en-US" dirty="0" err="1" smtClean="0"/>
              <a:t>집약성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연구개발 지속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한국 및 다수의 개발도상국에서는 </a:t>
            </a:r>
            <a:r>
              <a:rPr lang="ko-KR" altLang="en-US" dirty="0" err="1" smtClean="0">
                <a:solidFill>
                  <a:srgbClr val="FF0000"/>
                </a:solidFill>
              </a:rPr>
              <a:t>자국내</a:t>
            </a:r>
            <a:r>
              <a:rPr lang="ko-KR" altLang="en-US" dirty="0" smtClean="0">
                <a:solidFill>
                  <a:srgbClr val="FF0000"/>
                </a:solidFill>
              </a:rPr>
              <a:t> 시장협소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ko-KR" altLang="en-US" dirty="0" smtClean="0">
                <a:solidFill>
                  <a:srgbClr val="FF0000"/>
                </a:solidFill>
              </a:rPr>
              <a:t>해외 시장개척 매우 어려운 </a:t>
            </a:r>
            <a:r>
              <a:rPr lang="ko-KR" altLang="en-US" dirty="0" smtClean="0">
                <a:solidFill>
                  <a:srgbClr val="FF0000"/>
                </a:solidFill>
              </a:rPr>
              <a:t>상태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smtClean="0"/>
              <a:t>    </a:t>
            </a:r>
            <a:r>
              <a:rPr lang="ko-KR" altLang="en-US" dirty="0" smtClean="0"/>
              <a:t>                                 → </a:t>
            </a:r>
            <a:r>
              <a:rPr lang="ko-KR" altLang="en-US" dirty="0" smtClean="0"/>
              <a:t>외국기술의 </a:t>
            </a:r>
            <a:r>
              <a:rPr lang="ko-KR" altLang="en-US" dirty="0" smtClean="0">
                <a:solidFill>
                  <a:srgbClr val="FF0000"/>
                </a:solidFill>
              </a:rPr>
              <a:t>의존도 지속될 전망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    의료용 </a:t>
            </a:r>
            <a:r>
              <a:rPr lang="ko-KR" altLang="en-US" dirty="0" smtClean="0">
                <a:solidFill>
                  <a:srgbClr val="FF0000"/>
                </a:solidFill>
              </a:rPr>
              <a:t>접착제</a:t>
            </a:r>
            <a:r>
              <a:rPr lang="en-US" altLang="ko-KR" dirty="0" smtClean="0">
                <a:solidFill>
                  <a:srgbClr val="FF0000"/>
                </a:solidFill>
              </a:rPr>
              <a:t>* </a:t>
            </a:r>
            <a:r>
              <a:rPr lang="ko-KR" altLang="en-US" dirty="0" smtClean="0"/>
              <a:t>원재료의 가격 상승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인건비 상승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en-US" altLang="ko-KR" dirty="0" smtClean="0"/>
              <a:t>                     </a:t>
            </a:r>
            <a:r>
              <a:rPr lang="en-US" altLang="ko-KR" dirty="0" smtClean="0"/>
              <a:t>           </a:t>
            </a:r>
            <a:r>
              <a:rPr lang="ko-KR" altLang="en-US" dirty="0" err="1" smtClean="0"/>
              <a:t>생산시</a:t>
            </a:r>
            <a:r>
              <a:rPr lang="ko-KR" altLang="en-US" dirty="0" smtClean="0"/>
              <a:t> </a:t>
            </a:r>
            <a:r>
              <a:rPr lang="ko-KR" altLang="en-US" dirty="0" smtClean="0"/>
              <a:t>발생하는 환경적 문제 등의 난관 해결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시장성 규모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시아노계</a:t>
            </a:r>
            <a:r>
              <a:rPr lang="ko-KR" altLang="en-US" dirty="0" smtClean="0"/>
              <a:t> → 생산량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출하량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출하액 모두 증가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폴리우레탄계</a:t>
            </a:r>
            <a:r>
              <a:rPr lang="ko-KR" altLang="en-US" dirty="0" smtClean="0"/>
              <a:t> → 감소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생체 내에도 존재하는 고분자 콜라겐과 </a:t>
            </a:r>
            <a:r>
              <a:rPr lang="ko-KR" altLang="en-US" dirty="0" err="1" smtClean="0"/>
              <a:t>쿠엔산</a:t>
            </a:r>
            <a:r>
              <a:rPr lang="ko-KR" altLang="en-US" dirty="0" smtClean="0"/>
              <a:t> 합성한 성분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*</a:t>
            </a:r>
            <a:r>
              <a:rPr lang="ko-KR" altLang="en-US" dirty="0" smtClean="0"/>
              <a:t>사용 직전에 서로 섞어서 사용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▶ 기존의 의료용 접착제에 비해 </a:t>
            </a:r>
            <a:r>
              <a:rPr lang="ko-KR" altLang="en-US" dirty="0" smtClean="0">
                <a:solidFill>
                  <a:srgbClr val="FF0000"/>
                </a:solidFill>
              </a:rPr>
              <a:t>접착력 상향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독성감소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실로 봉합하는 외과 수술 중 어느 정도 대체 할 가능성</a:t>
            </a:r>
            <a:endParaRPr lang="en-US" altLang="ko-KR" dirty="0" smtClean="0"/>
          </a:p>
          <a:p>
            <a:endParaRPr lang="en-US" altLang="ko-KR" sz="1600" dirty="0" smtClean="0"/>
          </a:p>
          <a:p>
            <a:r>
              <a:rPr lang="ko-KR" altLang="en-US" dirty="0" smtClean="0"/>
              <a:t>일반적인 외과수술과 말기의 폐암 환자의 처치 등에 유망</a:t>
            </a:r>
            <a:endParaRPr lang="en-US" altLang="ko-KR" dirty="0" smtClean="0"/>
          </a:p>
          <a:p>
            <a:endParaRPr lang="en-US" altLang="ko-KR" sz="1600" dirty="0" smtClean="0"/>
          </a:p>
          <a:p>
            <a:r>
              <a:rPr lang="ko-KR" altLang="en-US" dirty="0" smtClean="0"/>
              <a:t>일본 국내시장 규모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: </a:t>
            </a:r>
            <a:r>
              <a:rPr lang="ko-KR" altLang="en-US" dirty="0" smtClean="0"/>
              <a:t>현재의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억 엔 정도 </a:t>
            </a:r>
            <a:r>
              <a:rPr lang="en-US" altLang="ko-KR" dirty="0" smtClean="0"/>
              <a:t>~</a:t>
            </a:r>
            <a:r>
              <a:rPr lang="ko-KR" altLang="en-US" dirty="0" smtClean="0"/>
              <a:t> </a:t>
            </a:r>
            <a:r>
              <a:rPr lang="en-US" altLang="ko-KR" dirty="0" smtClean="0"/>
              <a:t>700</a:t>
            </a:r>
            <a:r>
              <a:rPr lang="ko-KR" altLang="en-US" dirty="0" smtClean="0"/>
              <a:t>억 엔 이상확대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 시장 동향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1600" dirty="0" smtClean="0"/>
              <a:t>국내 접착제 및 젤라틴 제조업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       사업체수는 </a:t>
            </a:r>
            <a:r>
              <a:rPr lang="en-US" altLang="ko-KR" sz="1600" dirty="0" smtClean="0"/>
              <a:t>2001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195</a:t>
            </a:r>
            <a:r>
              <a:rPr lang="ko-KR" altLang="en-US" sz="1600" dirty="0" smtClean="0"/>
              <a:t>개로 월평균 종사자수</a:t>
            </a:r>
            <a:r>
              <a:rPr lang="en-US" altLang="ko-KR" sz="1600" dirty="0" smtClean="0"/>
              <a:t>4,200</a:t>
            </a:r>
            <a:r>
              <a:rPr lang="ko-KR" altLang="en-US" sz="1600" dirty="0" smtClean="0"/>
              <a:t>명 수준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                 2000</a:t>
            </a:r>
            <a:r>
              <a:rPr lang="ko-KR" altLang="en-US" sz="1600" dirty="0" smtClean="0"/>
              <a:t>년보다 월평균 종사자수는 대폭 감소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           But” </a:t>
            </a:r>
            <a:r>
              <a:rPr lang="ko-KR" altLang="en-US" sz="1600" dirty="0" smtClean="0"/>
              <a:t>급여액은 증가 →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인건비 상승이 커다란 변수로 작용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r>
              <a:rPr lang="ko-KR" altLang="en-US" sz="1600" dirty="0" smtClean="0"/>
              <a:t>의료용 접착제의 국내외 시장규모는 극히 미미한 실정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한국의료기기협회제시</a:t>
            </a:r>
            <a:r>
              <a:rPr lang="en-US" altLang="ko-KR" sz="1600" dirty="0" smtClean="0"/>
              <a:t>*</a:t>
            </a:r>
          </a:p>
          <a:p>
            <a:pPr>
              <a:buNone/>
            </a:pPr>
            <a:r>
              <a:rPr lang="ko-KR" altLang="en-US" sz="1600" dirty="0" smtClean="0"/>
              <a:t>  상처</a:t>
            </a:r>
            <a:r>
              <a:rPr lang="en-US" altLang="ko-KR" sz="1600" dirty="0" smtClean="0"/>
              <a:t>․</a:t>
            </a:r>
            <a:r>
              <a:rPr lang="ko-KR" altLang="en-US" sz="1600" dirty="0" smtClean="0"/>
              <a:t>수술부위 봉합  </a:t>
            </a:r>
            <a:r>
              <a:rPr lang="en-US" altLang="ko-KR" sz="1600" dirty="0" smtClean="0"/>
              <a:t>&amp;  </a:t>
            </a:r>
            <a:r>
              <a:rPr lang="ko-KR" altLang="en-US" sz="1600" dirty="0" smtClean="0"/>
              <a:t>실로 꿰매는 방법 대체할 의료용 접착제 시장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환자 고통감소와 감염위험 감소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시간 단축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상처가 말끔히 아무는 이점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                                                                       </a:t>
            </a:r>
            <a:r>
              <a:rPr lang="ko-KR" altLang="en-US" sz="1600" dirty="0" smtClean="0"/>
              <a:t>→ </a:t>
            </a:r>
            <a:r>
              <a:rPr lang="ko-KR" altLang="en-US" sz="1600" dirty="0" smtClean="0">
                <a:solidFill>
                  <a:srgbClr val="FF0000"/>
                </a:solidFill>
              </a:rPr>
              <a:t>성장 가능성 매우 높음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600" dirty="0" smtClean="0"/>
          </a:p>
          <a:p>
            <a:r>
              <a:rPr lang="ko-KR" altLang="en-US" sz="1600" dirty="0" smtClean="0"/>
              <a:t>순간접착제 시장이 전체 접착제 시장의 </a:t>
            </a:r>
            <a:r>
              <a:rPr lang="en-US" altLang="ko-KR" sz="1600" dirty="0" smtClean="0"/>
              <a:t>5% </a:t>
            </a:r>
            <a:r>
              <a:rPr lang="ko-KR" altLang="en-US" sz="1600" dirty="0" smtClean="0"/>
              <a:t>정도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이중 의료용은 </a:t>
            </a:r>
            <a:r>
              <a:rPr lang="en-US" altLang="ko-KR" sz="1600" dirty="0" smtClean="0"/>
              <a:t>5% </a:t>
            </a:r>
            <a:r>
              <a:rPr lang="ko-KR" altLang="en-US" sz="1600" dirty="0" smtClean="0"/>
              <a:t>미만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 smtClean="0"/>
              <a:t>결론</a:t>
            </a:r>
            <a:endParaRPr lang="ko-KR" altLang="en-US" sz="6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903433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상처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수술부위를 봉합사로 꿰매는 대신 접착제로 봉합하는 방법이 향후 각광받게 될 것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의료용 접착제를 사용하여 상처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수술부위를 봉합할 경우 종래 봉합방법보다 덜 고통스럽고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감염위험이 적으며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시간이 덜 걸리고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상처가 말끔히 아무는 이점이 있어 이의 상용화가 조만간 본격화 될 것으로 전망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국내 접착제 관련업계의 지속적인 연구와 노력이 어느 때보다 요구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endParaRPr lang="en-US" altLang="ko-KR" dirty="0" smtClean="0"/>
          </a:p>
          <a:p>
            <a:pPr algn="ctr">
              <a:buNone/>
            </a:pPr>
            <a:r>
              <a:rPr lang="ko-KR" altLang="en-US" sz="6000" dirty="0" smtClean="0"/>
              <a:t>천연재료를 이용한 </a:t>
            </a:r>
            <a:endParaRPr lang="en-US" altLang="ko-KR" sz="6000" dirty="0" smtClean="0"/>
          </a:p>
          <a:p>
            <a:pPr algn="ctr">
              <a:buNone/>
            </a:pPr>
            <a:r>
              <a:rPr lang="ko-KR" altLang="en-US" sz="6000" dirty="0" smtClean="0"/>
              <a:t>의료용 접착제 </a:t>
            </a:r>
            <a:endParaRPr lang="en-US" altLang="ko-KR" sz="6000" dirty="0" smtClean="0"/>
          </a:p>
          <a:p>
            <a:pPr algn="ctr">
              <a:buNone/>
            </a:pPr>
            <a:r>
              <a:rPr lang="en-US" altLang="ko-KR" sz="4400" dirty="0" smtClean="0"/>
              <a:t>(</a:t>
            </a:r>
            <a:r>
              <a:rPr lang="ko-KR" altLang="en-US" sz="4400" dirty="0" smtClean="0"/>
              <a:t>홍합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갯지렁이모방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개구리</a:t>
            </a:r>
            <a:r>
              <a:rPr lang="en-US" altLang="ko-KR" sz="4400" dirty="0" smtClean="0"/>
              <a:t>)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/>
              <a:t>목차</a:t>
            </a:r>
            <a:endParaRPr lang="ko-KR" altLang="en-US" sz="6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00166" y="1600200"/>
            <a:ext cx="6829444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dirty="0" smtClean="0"/>
              <a:t>의료용 접착제 기술 개요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sz="1000" dirty="0" smtClean="0"/>
          </a:p>
          <a:p>
            <a:pPr marL="514350" indent="-51435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의료용 접착제의 분류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sz="1000" dirty="0" smtClean="0"/>
          </a:p>
          <a:p>
            <a:pPr marL="514350" indent="-51435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의료용 접착제의 시장성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sz="1000" dirty="0" smtClean="0"/>
          </a:p>
          <a:p>
            <a:pPr marL="514350" indent="-51435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천연소재 이용한 의료용 접착제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sz="1000" dirty="0" smtClean="0"/>
          </a:p>
          <a:p>
            <a:pPr marL="514350" indent="-51435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실제 사용 중인 의료용 접착제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sz="1000" dirty="0" smtClean="0"/>
          </a:p>
          <a:p>
            <a:pPr marL="514350" indent="-514350"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참고문헌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홍합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43372" y="1546243"/>
            <a:ext cx="4786346" cy="4525963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접착 단백질 성분 독성 </a:t>
            </a:r>
            <a:r>
              <a:rPr lang="en-US" altLang="ko-KR" sz="1600" dirty="0" smtClean="0"/>
              <a:t>X (</a:t>
            </a:r>
            <a:r>
              <a:rPr lang="ko-KR" altLang="en-US" sz="1400" dirty="0" smtClean="0"/>
              <a:t>화학적 접착제 차이점</a:t>
            </a:r>
            <a:r>
              <a:rPr lang="en-US" altLang="ko-KR" sz="1400" dirty="0" smtClean="0"/>
              <a:t>)</a:t>
            </a:r>
          </a:p>
          <a:p>
            <a:endParaRPr lang="en-US" altLang="ko-KR" sz="500" dirty="0" smtClean="0"/>
          </a:p>
          <a:p>
            <a:r>
              <a:rPr lang="en-US" altLang="ko-KR" sz="1600" dirty="0" smtClean="0"/>
              <a:t>‘</a:t>
            </a:r>
            <a:r>
              <a:rPr lang="ko-KR" altLang="en-US" sz="1600" dirty="0" err="1" smtClean="0"/>
              <a:t>족사</a:t>
            </a:r>
            <a:r>
              <a:rPr lang="en-US" altLang="ko-KR" sz="1600" dirty="0" smtClean="0"/>
              <a:t>’</a:t>
            </a:r>
            <a:r>
              <a:rPr lang="ko-KR" altLang="en-US" sz="1600" dirty="0" smtClean="0"/>
              <a:t>라는 실 같은 물질이용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     → 접착 단백질 분비</a:t>
            </a:r>
            <a:endParaRPr lang="en-US" altLang="ko-KR" sz="1600" dirty="0" smtClean="0"/>
          </a:p>
          <a:p>
            <a:endParaRPr lang="en-US" altLang="ko-KR" sz="500" dirty="0" smtClean="0"/>
          </a:p>
          <a:p>
            <a:r>
              <a:rPr lang="ko-KR" altLang="en-US" sz="1600" dirty="0" smtClean="0"/>
              <a:t>바위에 붙어 있는 원리이용</a:t>
            </a:r>
            <a:endParaRPr lang="en-US" altLang="ko-KR" sz="1600" dirty="0" smtClean="0"/>
          </a:p>
          <a:p>
            <a:endParaRPr lang="en-US" altLang="ko-KR" sz="800" dirty="0" smtClean="0"/>
          </a:p>
          <a:p>
            <a:pPr>
              <a:buNone/>
            </a:pPr>
            <a:r>
              <a:rPr lang="ko-KR" altLang="en-US" sz="1600" dirty="0" smtClean="0"/>
              <a:t>     홍합의 발에서 분비</a:t>
            </a:r>
            <a:r>
              <a:rPr lang="en-US" altLang="ko-KR" sz="1600" dirty="0" smtClean="0"/>
              <a:t>*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>
              <a:buNone/>
            </a:pPr>
            <a:r>
              <a:rPr lang="ko-KR" altLang="en-US" sz="1600" dirty="0" smtClean="0"/>
              <a:t>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단백질 </a:t>
            </a:r>
            <a:r>
              <a:rPr lang="en-US" altLang="ko-KR" sz="1600" dirty="0" smtClean="0">
                <a:solidFill>
                  <a:srgbClr val="FF0000"/>
                </a:solidFill>
              </a:rPr>
              <a:t>+ </a:t>
            </a:r>
            <a:r>
              <a:rPr lang="ko-KR" altLang="en-US" sz="1600" dirty="0" smtClean="0">
                <a:solidFill>
                  <a:srgbClr val="FF0000"/>
                </a:solidFill>
              </a:rPr>
              <a:t>접착</a:t>
            </a:r>
            <a:r>
              <a:rPr lang="en-US" altLang="ko-KR" sz="1600" dirty="0" smtClean="0">
                <a:solidFill>
                  <a:srgbClr val="FF0000"/>
                </a:solidFill>
              </a:rPr>
              <a:t>·</a:t>
            </a:r>
            <a:r>
              <a:rPr lang="ko-KR" altLang="en-US" sz="1600" dirty="0" smtClean="0">
                <a:solidFill>
                  <a:srgbClr val="FF0000"/>
                </a:solidFill>
              </a:rPr>
              <a:t>코팅작용 하는 단백질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</a:rPr>
              <a:t>가지 이상 </a:t>
            </a:r>
            <a:r>
              <a:rPr lang="ko-KR" altLang="en-US" sz="1600" dirty="0" smtClean="0"/>
              <a:t>단백질 이용한 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“</a:t>
            </a:r>
            <a:r>
              <a:rPr lang="ko-KR" altLang="en-US" sz="1600" dirty="0" err="1" smtClean="0"/>
              <a:t>하이브리드</a:t>
            </a:r>
            <a:r>
              <a:rPr lang="ko-KR" altLang="en-US" sz="1600" dirty="0" smtClean="0"/>
              <a:t> 생체 접착소재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개발</a:t>
            </a:r>
            <a:endParaRPr lang="en-US" altLang="ko-KR" sz="1600" dirty="0" smtClean="0"/>
          </a:p>
          <a:p>
            <a:pPr marL="514350" indent="-514350"/>
            <a:endParaRPr lang="en-US" altLang="ko-KR" sz="800" dirty="0" smtClean="0"/>
          </a:p>
          <a:p>
            <a:pPr marL="514350" indent="-514350"/>
            <a:r>
              <a:rPr lang="en-US" altLang="ko-KR" sz="1600" dirty="0" smtClean="0"/>
              <a:t>40㎎</a:t>
            </a:r>
            <a:r>
              <a:rPr lang="ko-KR" altLang="en-US" sz="1600" dirty="0" smtClean="0"/>
              <a:t>만 사용→ 약 </a:t>
            </a:r>
            <a:r>
              <a:rPr lang="en-US" altLang="ko-KR" sz="1600" dirty="0" smtClean="0"/>
              <a:t>10㎏</a:t>
            </a:r>
            <a:r>
              <a:rPr lang="ko-KR" altLang="en-US" sz="1600" dirty="0" smtClean="0"/>
              <a:t> 물체 들어올림</a:t>
            </a:r>
            <a:r>
              <a:rPr lang="en-US" altLang="ko-KR" sz="1600" dirty="0" smtClean="0"/>
              <a:t>                                      </a:t>
            </a:r>
          </a:p>
          <a:p>
            <a:pPr marL="514350" indent="-514350">
              <a:buNone/>
            </a:pPr>
            <a:r>
              <a:rPr lang="en-US" altLang="ko-KR" sz="1600" dirty="0" smtClean="0"/>
              <a:t>                                         (</a:t>
            </a:r>
            <a:r>
              <a:rPr lang="ko-KR" altLang="en-US" sz="1600" dirty="0" smtClean="0">
                <a:solidFill>
                  <a:srgbClr val="FF0000"/>
                </a:solidFill>
              </a:rPr>
              <a:t>접착력 우수</a:t>
            </a:r>
            <a:r>
              <a:rPr lang="en-US" altLang="ko-KR" sz="1600" dirty="0" smtClean="0"/>
              <a:t>)</a:t>
            </a:r>
          </a:p>
          <a:p>
            <a:pPr marL="514350" indent="-514350"/>
            <a:r>
              <a:rPr lang="ko-KR" altLang="en-US" sz="1600" dirty="0" smtClean="0"/>
              <a:t>인체에 안전하게 사용</a:t>
            </a:r>
            <a:endParaRPr lang="en-US" altLang="ko-KR" sz="800" dirty="0" smtClean="0"/>
          </a:p>
          <a:p>
            <a:pPr marL="514350" indent="-514350"/>
            <a:r>
              <a:rPr lang="ko-KR" altLang="en-US" sz="1600" dirty="0" smtClean="0"/>
              <a:t>물질 이용해 세포 및 조직 배양 위한 </a:t>
            </a:r>
            <a:endParaRPr lang="en-US" altLang="ko-KR" sz="1600" dirty="0" smtClean="0"/>
          </a:p>
          <a:p>
            <a:pPr marL="514350" indent="-514350"/>
            <a:r>
              <a:rPr lang="ko-KR" altLang="en-US" sz="1600" dirty="0" smtClean="0"/>
              <a:t>세포접착제의 시제품제작</a:t>
            </a:r>
            <a:endParaRPr lang="en-US" altLang="ko-KR" sz="1600" dirty="0" smtClean="0"/>
          </a:p>
          <a:p>
            <a:pPr marL="514350" indent="-514350"/>
            <a:r>
              <a:rPr lang="ko-KR" altLang="en-US" sz="1600" dirty="0" smtClean="0"/>
              <a:t>미국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유럽의 다국적 기업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 용도 개발 확대</a:t>
            </a:r>
            <a:endParaRPr lang="en-US" altLang="ko-KR" sz="1600" dirty="0" smtClean="0"/>
          </a:p>
        </p:txBody>
      </p:sp>
      <p:pic>
        <p:nvPicPr>
          <p:cNvPr id="1026" name="Picture 2" descr="포스텍 홍합 이용해 세계최초로 의료용 접착제 개발"/>
          <p:cNvPicPr>
            <a:picLocks noChangeAspect="1" noChangeArrowheads="1"/>
          </p:cNvPicPr>
          <p:nvPr/>
        </p:nvPicPr>
        <p:blipFill>
          <a:blip r:embed="rId2"/>
          <a:srcRect l="3700" r="1957" b="6153"/>
          <a:stretch>
            <a:fillRect/>
          </a:stretch>
        </p:blipFill>
        <p:spPr bwMode="auto">
          <a:xfrm>
            <a:off x="214282" y="1557605"/>
            <a:ext cx="3714776" cy="44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갯</a:t>
            </a:r>
            <a:r>
              <a:rPr lang="ko-KR" altLang="en-US" dirty="0" smtClean="0"/>
              <a:t> 지렁이 모방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28762"/>
            <a:ext cx="7901014" cy="4114816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집 지을 때 쓰는 접착물질 모방  </a:t>
            </a:r>
            <a:endParaRPr lang="en-US" altLang="ko-KR" sz="1800" dirty="0" smtClean="0"/>
          </a:p>
          <a:p>
            <a:pPr>
              <a:buNone/>
            </a:pPr>
            <a:endParaRPr lang="en-US" altLang="ko-KR" sz="800" dirty="0" smtClean="0"/>
          </a:p>
          <a:p>
            <a:pPr>
              <a:buNone/>
            </a:pPr>
            <a:r>
              <a:rPr lang="ko-KR" altLang="en-US" sz="1800" dirty="0" smtClean="0"/>
              <a:t>  → </a:t>
            </a:r>
            <a:r>
              <a:rPr lang="ko-KR" altLang="en-US" sz="1800" dirty="0" smtClean="0">
                <a:solidFill>
                  <a:srgbClr val="FF0000"/>
                </a:solidFill>
              </a:rPr>
              <a:t>부러진 뼈 붙이는 의료용 접착제 개발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ko-KR" altLang="en-US" sz="1800" dirty="0" smtClean="0">
                <a:solidFill>
                  <a:schemeClr val="accent3">
                    <a:lumMod val="50000"/>
                  </a:schemeClr>
                </a:solidFill>
              </a:rPr>
              <a:t>▶ 갯지렁이 분비물을 모방한 </a:t>
            </a:r>
            <a:endParaRPr lang="en-US" altLang="ko-K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ko-KR" sz="1800" dirty="0" smtClean="0">
                <a:solidFill>
                  <a:schemeClr val="accent3">
                    <a:lumMod val="50000"/>
                  </a:schemeClr>
                </a:solidFill>
              </a:rPr>
              <a:t>                     </a:t>
            </a:r>
            <a:r>
              <a:rPr lang="ko-KR" altLang="en-US" sz="1800" dirty="0" smtClean="0">
                <a:solidFill>
                  <a:schemeClr val="accent3">
                    <a:lumMod val="50000"/>
                  </a:schemeClr>
                </a:solidFill>
              </a:rPr>
              <a:t>물 속에서 작동하는 접착제 개발</a:t>
            </a:r>
            <a:endParaRPr lang="en-US" altLang="ko-KR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endParaRPr lang="en-US" altLang="ko-KR" sz="900" dirty="0" smtClean="0"/>
          </a:p>
          <a:p>
            <a:r>
              <a:rPr lang="ko-KR" altLang="en-US" sz="1800" dirty="0" smtClean="0"/>
              <a:t>현재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뼈가 부러지면 나사못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핀 사용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티타늄 소재</a:t>
            </a:r>
            <a:r>
              <a:rPr lang="en-US" altLang="ko-KR" sz="1800" dirty="0" smtClean="0"/>
              <a:t>)</a:t>
            </a:r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2400" dirty="0" smtClean="0"/>
              <a:t>   but,</a:t>
            </a:r>
            <a:r>
              <a:rPr lang="ko-KR" altLang="en-US" sz="2400" dirty="0" smtClean="0"/>
              <a:t> </a:t>
            </a:r>
            <a:r>
              <a:rPr lang="ko-KR" altLang="en-US" sz="2000" dirty="0" smtClean="0"/>
              <a:t>뼈가 작은 조각으로 부서지면 나사못 사용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불가</a:t>
            </a:r>
            <a:r>
              <a:rPr lang="en-US" altLang="ko-KR" sz="2000" dirty="0" smtClean="0"/>
              <a:t>,</a:t>
            </a:r>
          </a:p>
          <a:p>
            <a:pPr>
              <a:buNone/>
            </a:pPr>
            <a:r>
              <a:rPr lang="en-US" altLang="ko-KR" sz="1800" dirty="0" smtClean="0"/>
              <a:t>              </a:t>
            </a:r>
          </a:p>
          <a:p>
            <a:pPr>
              <a:buNone/>
            </a:pPr>
            <a:r>
              <a:rPr lang="ko-KR" altLang="en-US" sz="2000" dirty="0" smtClean="0">
                <a:solidFill>
                  <a:srgbClr val="FF0000"/>
                </a:solidFill>
              </a:rPr>
              <a:t>  갯지렁이 모방 접착제로 작은 뼛조각을 이어 붙이는 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sz="2000" dirty="0" smtClean="0">
                <a:solidFill>
                  <a:srgbClr val="FF0000"/>
                </a:solidFill>
              </a:rPr>
              <a:t>                                                             획기적인 아이디어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endParaRPr lang="en-US" altLang="ko-KR" sz="1800" dirty="0" smtClean="0"/>
          </a:p>
          <a:p>
            <a:pPr>
              <a:buNone/>
            </a:pPr>
            <a:endParaRPr lang="en-US" altLang="ko-KR" sz="800" dirty="0" smtClean="0"/>
          </a:p>
          <a:p>
            <a:pPr>
              <a:buNone/>
            </a:pPr>
            <a:endParaRPr lang="en-US" altLang="ko-KR" sz="800" dirty="0" smtClean="0"/>
          </a:p>
          <a:p>
            <a:pPr>
              <a:buNone/>
            </a:pPr>
            <a:endParaRPr lang="en-US" altLang="ko-KR" sz="800" dirty="0" smtClean="0"/>
          </a:p>
        </p:txBody>
      </p:sp>
      <p:pic>
        <p:nvPicPr>
          <p:cNvPr id="11266" name="Picture 2" descr="http://image.chosun.com/sitedata/image/200909/02/200909020158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14422"/>
            <a:ext cx="258894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갯</a:t>
            </a:r>
            <a:r>
              <a:rPr lang="ko-KR" altLang="en-US" dirty="0" smtClean="0"/>
              <a:t> 지렁이 모방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8" y="1428736"/>
          <a:ext cx="850112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4214842"/>
                <a:gridCol w="3286148"/>
              </a:tblGrid>
              <a:tr h="12742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갯지렁이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갯지렁이 모방 접착제</a:t>
                      </a:r>
                      <a:endParaRPr lang="ko-KR" altLang="en-US" dirty="0"/>
                    </a:p>
                  </a:txBody>
                  <a:tcPr/>
                </a:tc>
              </a:tr>
              <a:tr h="127424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차이점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모래알 붙일 때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dirty="0" smtClean="0"/>
                        <a:t>분비하는 물질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en-US" altLang="ko-KR" dirty="0" smtClean="0"/>
                        <a:t>:</a:t>
                      </a:r>
                      <a:r>
                        <a:rPr lang="ko-KR" altLang="en-US" dirty="0" smtClean="0"/>
                        <a:t>여러 가지 </a:t>
                      </a:r>
                      <a:r>
                        <a:rPr lang="ko-KR" altLang="en-US" dirty="0" smtClean="0"/>
                        <a:t>단백질구성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</a:rPr>
                        <a:t>마그네슘</a:t>
                      </a:r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rgbClr val="FF0000"/>
                          </a:solidFill>
                        </a:rPr>
                        <a:t>칼슘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8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두 가지 합성 고분자물질 이용</a:t>
                      </a:r>
                      <a:r>
                        <a:rPr lang="en-US" altLang="ko-KR" sz="180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</a:tr>
              <a:tr h="16154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원리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단백질</a:t>
                      </a:r>
                      <a:r>
                        <a:rPr lang="en-US" altLang="ko-KR" sz="1800" dirty="0" smtClean="0"/>
                        <a:t>pH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5(</a:t>
                      </a:r>
                      <a:r>
                        <a:rPr lang="ko-KR" altLang="en-US" sz="1800" dirty="0" smtClean="0"/>
                        <a:t>약한 산성</a:t>
                      </a:r>
                      <a:r>
                        <a:rPr lang="en-US" altLang="ko-KR" sz="1800" dirty="0" smtClean="0"/>
                        <a:t>), </a:t>
                      </a:r>
                      <a:r>
                        <a:rPr lang="ko-KR" altLang="en-US" sz="1800" dirty="0" smtClean="0"/>
                        <a:t>액체 상태</a:t>
                      </a:r>
                      <a:endParaRPr lang="en-US" altLang="ko-KR" sz="1800" dirty="0" smtClean="0"/>
                    </a:p>
                    <a:p>
                      <a:pPr algn="ctr" latinLnBrk="1"/>
                      <a:endParaRPr lang="en-US" altLang="ko-KR" sz="1000" dirty="0" smtClean="0"/>
                    </a:p>
                    <a:p>
                      <a:pPr algn="ctr" latinLnBrk="1"/>
                      <a:r>
                        <a:rPr lang="ko-KR" altLang="en-US" sz="1800" dirty="0" smtClean="0"/>
                        <a:t>→ 바닷물</a:t>
                      </a:r>
                      <a:r>
                        <a:rPr lang="en-US" altLang="ko-KR" sz="1800" dirty="0" smtClean="0"/>
                        <a:t>pH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8.2(</a:t>
                      </a:r>
                      <a:r>
                        <a:rPr lang="ko-KR" altLang="en-US" sz="1800" dirty="0" smtClean="0"/>
                        <a:t>알칼리성</a:t>
                      </a:r>
                      <a:r>
                        <a:rPr lang="en-US" altLang="ko-KR" sz="1800" dirty="0" smtClean="0"/>
                        <a:t>)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만남</a:t>
                      </a:r>
                      <a:endParaRPr lang="en-US" altLang="ko-KR" sz="1800" baseline="0" dirty="0" smtClean="0"/>
                    </a:p>
                    <a:p>
                      <a:pPr algn="ctr" latinLnBrk="1"/>
                      <a:r>
                        <a:rPr lang="ko-KR" altLang="en-US" sz="1800" baseline="0" dirty="0" smtClean="0"/>
                        <a:t> </a:t>
                      </a:r>
                      <a:endParaRPr lang="en-US" altLang="ko-KR" sz="1800" baseline="0" dirty="0" smtClean="0"/>
                    </a:p>
                    <a:p>
                      <a:pPr algn="ctr" latinLnBrk="1"/>
                      <a:r>
                        <a:rPr lang="ko-KR" altLang="en-US" sz="1800" baseline="0" dirty="0" smtClean="0"/>
                        <a:t>▶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en-US" altLang="ko-KR" sz="1800" dirty="0" smtClean="0"/>
                        <a:t>30</a:t>
                      </a:r>
                      <a:r>
                        <a:rPr lang="ko-KR" altLang="en-US" sz="1800" dirty="0" smtClean="0"/>
                        <a:t>초 내에 굳음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ko-KR" sz="1000" dirty="0" smtClean="0"/>
                    </a:p>
                    <a:p>
                      <a:pPr algn="ctr">
                        <a:buNone/>
                      </a:pPr>
                      <a:r>
                        <a:rPr lang="ko-KR" altLang="en-US" sz="1800" dirty="0" smtClean="0"/>
                        <a:t>상온에서는 액체 상태</a:t>
                      </a:r>
                      <a:endParaRPr lang="en-US" altLang="ko-KR" sz="1800" dirty="0" smtClean="0"/>
                    </a:p>
                    <a:p>
                      <a:pPr algn="ctr">
                        <a:buNone/>
                      </a:pPr>
                      <a:endParaRPr lang="en-US" altLang="ko-KR" sz="1000" dirty="0" smtClean="0"/>
                    </a:p>
                    <a:p>
                      <a:pPr algn="ctr">
                        <a:buNone/>
                      </a:pPr>
                      <a:r>
                        <a:rPr lang="ko-KR" altLang="en-US" sz="1800" dirty="0" smtClean="0"/>
                        <a:t>→ 몸 안으로 들어감 </a:t>
                      </a:r>
                      <a:endParaRPr lang="en-US" altLang="ko-KR" sz="1800" dirty="0" smtClean="0"/>
                    </a:p>
                    <a:p>
                      <a:pPr algn="ctr">
                        <a:buNone/>
                      </a:pPr>
                      <a:r>
                        <a:rPr lang="ko-KR" altLang="en-US" sz="1800" dirty="0" smtClean="0"/>
                        <a:t>                                                 </a:t>
                      </a:r>
                      <a:r>
                        <a:rPr lang="ko-KR" altLang="en-US" sz="1800" baseline="0" dirty="0" smtClean="0"/>
                        <a:t>▶ </a:t>
                      </a:r>
                      <a:r>
                        <a:rPr lang="ko-KR" altLang="en-US" sz="1800" dirty="0" smtClean="0"/>
                        <a:t>체온으로 굳음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27424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공통점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강력한 전기적 결합</a:t>
                      </a:r>
                      <a:r>
                        <a:rPr lang="en-US" altLang="ko-KR" dirty="0" smtClean="0"/>
                        <a:t>( +,-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전기적 </a:t>
                      </a:r>
                      <a:r>
                        <a:rPr lang="ko-KR" altLang="en-US" baseline="0" dirty="0" smtClean="0"/>
                        <a:t>성질 가짐</a:t>
                      </a:r>
                      <a:r>
                        <a:rPr lang="en-US" altLang="ko-KR" baseline="0" dirty="0" smtClean="0"/>
                        <a:t>)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2742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수술현장과 갯지렁이 집을 짓는 환경 </a:t>
                      </a:r>
                      <a:r>
                        <a:rPr lang="en-US" altLang="ko-KR" sz="1800" dirty="0" smtClean="0"/>
                        <a:t>“</a:t>
                      </a:r>
                      <a:r>
                        <a:rPr lang="ko-KR" altLang="en-US" sz="1800" dirty="0" smtClean="0">
                          <a:solidFill>
                            <a:srgbClr val="FF0000"/>
                          </a:solidFill>
                        </a:rPr>
                        <a:t>물에 젖은 상태</a:t>
                      </a:r>
                      <a:r>
                        <a:rPr lang="en-US" altLang="ko-KR" sz="1800" dirty="0" smtClean="0"/>
                        <a:t>”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갯</a:t>
            </a:r>
            <a:r>
              <a:rPr lang="ko-KR" altLang="en-US" dirty="0" smtClean="0"/>
              <a:t> 지렁이 모방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/>
              <a:t>장점</a:t>
            </a:r>
            <a:endParaRPr lang="en-US" altLang="ko-KR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인체 무해</a:t>
            </a:r>
            <a:endParaRPr lang="en-US" altLang="ko-KR" sz="2400" dirty="0" smtClean="0"/>
          </a:p>
          <a:p>
            <a:r>
              <a:rPr lang="ko-KR" altLang="en-US" sz="2400" dirty="0" smtClean="0"/>
              <a:t>뼈 굳고 시간 지나면 자연적 분해</a:t>
            </a:r>
            <a:endParaRPr lang="en-US" altLang="ko-KR" sz="2400" dirty="0" smtClean="0"/>
          </a:p>
          <a:p>
            <a:r>
              <a:rPr lang="ko-KR" altLang="en-US" sz="2400" dirty="0" smtClean="0"/>
              <a:t>접착력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갯지렁이 분비물보다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배 ↑</a:t>
            </a:r>
            <a:endParaRPr lang="en-US" altLang="ko-KR" sz="2400" dirty="0" smtClean="0"/>
          </a:p>
          <a:p>
            <a:r>
              <a:rPr lang="en-US" altLang="ko-KR" sz="2400" dirty="0" smtClean="0"/>
              <a:t>pH, </a:t>
            </a:r>
            <a:r>
              <a:rPr lang="ko-KR" altLang="en-US" sz="2400" dirty="0" smtClean="0"/>
              <a:t>온도변화로도 접착제 굳어짐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pPr>
              <a:buNone/>
            </a:pPr>
            <a:r>
              <a:rPr lang="ko-KR" altLang="en-US" sz="2400" dirty="0" smtClean="0"/>
              <a:t>즉</a:t>
            </a:r>
            <a:r>
              <a:rPr lang="en-US" altLang="ko-KR" sz="2400" dirty="0" smtClean="0"/>
              <a:t>,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   상온에서는 액체 상태로 있다가 몸 안에 들어가면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                                                    체온으로 굳음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개구리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4525963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개구리 피부에서 분비되는 끈적거리는 물질이용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→ 인간의 손상된 무릎 연골을 접합 가능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의료용 접착제 개발</a:t>
            </a:r>
            <a:r>
              <a:rPr lang="en-US" altLang="ko-KR" dirty="0" smtClean="0"/>
              <a:t>” </a:t>
            </a:r>
          </a:p>
          <a:p>
            <a:endParaRPr lang="en-US" altLang="ko-KR" sz="1300" dirty="0" smtClean="0"/>
          </a:p>
          <a:p>
            <a:r>
              <a:rPr lang="ko-KR" altLang="en-US" dirty="0" smtClean="0"/>
              <a:t>땅굴생활 → 폭우 → 지상으로 나옴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끈적거리는 점액질 피부에서 분비</a:t>
            </a:r>
            <a:r>
              <a:rPr lang="en-US" altLang="ko-KR" dirty="0" smtClean="0"/>
              <a:t>(</a:t>
            </a:r>
            <a:r>
              <a:rPr lang="ko-KR" altLang="en-US" dirty="0" smtClean="0"/>
              <a:t>곤충공격방어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sz="1300" dirty="0" smtClean="0"/>
          </a:p>
          <a:p>
            <a:r>
              <a:rPr lang="ko-KR" altLang="en-US" dirty="0" smtClean="0"/>
              <a:t>땅굴 파고 사는 개구리 두 종류에서 이 같은 물질을 발견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en-US" altLang="ko-KR" dirty="0" smtClean="0"/>
              <a:t>    10</a:t>
            </a:r>
            <a:r>
              <a:rPr lang="ko-KR" altLang="en-US" dirty="0" smtClean="0"/>
              <a:t>마리 실험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무릎연골 접합 효과 확인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sz="2300" dirty="0" smtClean="0"/>
          </a:p>
          <a:p>
            <a:pPr>
              <a:buNone/>
            </a:pPr>
            <a:r>
              <a:rPr lang="ko-KR" altLang="en-US" sz="4600" dirty="0" smtClean="0"/>
              <a:t>장점</a:t>
            </a:r>
            <a:endParaRPr lang="en-US" altLang="ko-KR" sz="4600" dirty="0" smtClean="0"/>
          </a:p>
          <a:p>
            <a:pPr>
              <a:buNone/>
            </a:pPr>
            <a:endParaRPr lang="en-US" altLang="ko-KR" sz="1100" dirty="0" smtClean="0"/>
          </a:p>
          <a:p>
            <a:r>
              <a:rPr lang="ko-KR" altLang="en-US" dirty="0" smtClean="0"/>
              <a:t>물질이 독성</a:t>
            </a:r>
            <a:r>
              <a:rPr lang="en-US" altLang="ko-KR" dirty="0" smtClean="0"/>
              <a:t>X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금방 굳어짐</a:t>
            </a:r>
            <a:endParaRPr lang="en-US" altLang="ko-KR" dirty="0" smtClean="0"/>
          </a:p>
          <a:p>
            <a:r>
              <a:rPr lang="ko-KR" altLang="en-US" dirty="0" smtClean="0"/>
              <a:t>수분이 있는 곳에서도 접착이 잘됨</a:t>
            </a:r>
            <a:endParaRPr lang="en-US" altLang="ko-KR" dirty="0" smtClean="0"/>
          </a:p>
        </p:txBody>
      </p:sp>
      <p:pic>
        <p:nvPicPr>
          <p:cNvPr id="31746" name="Picture 2" descr="http://news.joins.com/component/htmlphoto_mmdata/200903/htm_2009030600572410001010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60" y="4071942"/>
            <a:ext cx="2214578" cy="217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300" dirty="0" smtClean="0"/>
          </a:p>
          <a:p>
            <a:pPr algn="ctr">
              <a:buNone/>
            </a:pPr>
            <a:r>
              <a:rPr lang="ko-KR" altLang="en-US" sz="4300" dirty="0" smtClean="0"/>
              <a:t>실제 사용 중인 접착제</a:t>
            </a:r>
            <a:endParaRPr lang="en-US" altLang="ko-KR" sz="4300" dirty="0" smtClean="0"/>
          </a:p>
          <a:p>
            <a:pPr algn="ctr">
              <a:buNone/>
            </a:pPr>
            <a:r>
              <a:rPr lang="en-US" altLang="ko-KR" sz="4300" dirty="0" smtClean="0"/>
              <a:t>- </a:t>
            </a:r>
            <a:r>
              <a:rPr lang="ko-KR" altLang="en-US" sz="4300" dirty="0" smtClean="0"/>
              <a:t>더마 본드</a:t>
            </a:r>
            <a:endParaRPr lang="en-US" altLang="ko-KR" sz="4300" dirty="0" smtClean="0"/>
          </a:p>
          <a:p>
            <a:pPr>
              <a:buNone/>
            </a:pPr>
            <a:endParaRPr lang="en-US" altLang="ko-KR" sz="6000" dirty="0" smtClean="0"/>
          </a:p>
          <a:p>
            <a:pPr>
              <a:buNone/>
            </a:pPr>
            <a:r>
              <a:rPr lang="en-US" altLang="ko-KR" sz="3500" dirty="0" smtClean="0"/>
              <a:t>              ” </a:t>
            </a:r>
            <a:r>
              <a:rPr lang="ko-KR" altLang="en-US" sz="3500" dirty="0" err="1" smtClean="0"/>
              <a:t>한국존슨앤드존슨메디컬</a:t>
            </a:r>
            <a:r>
              <a:rPr lang="ko-KR" altLang="en-US" sz="3500" dirty="0" smtClean="0"/>
              <a:t>㈜</a:t>
            </a:r>
            <a:r>
              <a:rPr lang="en-US" altLang="ko-KR" sz="3500" dirty="0" smtClean="0"/>
              <a:t>”</a:t>
            </a:r>
            <a:r>
              <a:rPr lang="ko-KR" altLang="en-US" sz="3500" dirty="0" smtClean="0"/>
              <a:t> </a:t>
            </a:r>
            <a:endParaRPr lang="en-US" altLang="ko-KR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더마본드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0562" y="1617681"/>
            <a:ext cx="4186238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ko-KR" sz="1900" dirty="0" smtClean="0"/>
          </a:p>
          <a:p>
            <a:r>
              <a:rPr lang="ko-KR" altLang="en-US" dirty="0" smtClean="0"/>
              <a:t> 피부상처 꿰매지 않고 바르면서 치유하는       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>
                <a:solidFill>
                  <a:srgbClr val="FF0000"/>
                </a:solidFill>
              </a:rPr>
              <a:t>피부봉합용 액상접착제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altLang="ko-KR" sz="1900" dirty="0" smtClean="0"/>
          </a:p>
          <a:p>
            <a:r>
              <a:rPr lang="en-US" altLang="ko-KR" dirty="0" smtClean="0"/>
              <a:t>1998</a:t>
            </a:r>
            <a:r>
              <a:rPr lang="ko-KR" altLang="en-US" dirty="0" smtClean="0"/>
              <a:t>년 미국식품의약국</a:t>
            </a:r>
            <a:r>
              <a:rPr lang="en-US" altLang="ko-KR" dirty="0" smtClean="0"/>
              <a:t>(FDA)</a:t>
            </a:r>
            <a:r>
              <a:rPr lang="ko-KR" altLang="en-US" dirty="0" smtClean="0"/>
              <a:t>의 승인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</a:t>
            </a:r>
            <a:r>
              <a:rPr lang="ko-KR" altLang="en-US" dirty="0" smtClean="0">
                <a:solidFill>
                  <a:srgbClr val="FF0000"/>
                </a:solidFill>
              </a:rPr>
              <a:t>최초 및 유일의 피부봉합용 액상접착제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1700" dirty="0" smtClean="0"/>
          </a:p>
          <a:p>
            <a:r>
              <a:rPr lang="ko-KR" altLang="en-US" dirty="0" smtClean="0"/>
              <a:t>사용이 편리한 </a:t>
            </a:r>
            <a:r>
              <a:rPr lang="ko-KR" altLang="en-US" dirty="0" err="1" smtClean="0"/>
              <a:t>앰풀</a:t>
            </a:r>
            <a:r>
              <a:rPr lang="ko-KR" altLang="en-US" dirty="0" smtClean="0"/>
              <a:t> 형태</a:t>
            </a:r>
            <a:endParaRPr lang="en-US" altLang="ko-KR" dirty="0" smtClean="0"/>
          </a:p>
          <a:p>
            <a:endParaRPr lang="en-US" altLang="ko-KR" sz="1700" dirty="0" smtClean="0"/>
          </a:p>
          <a:p>
            <a:r>
              <a:rPr lang="ko-KR" altLang="en-US" dirty="0" smtClean="0"/>
              <a:t>전신 피부 상처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외과수술 후 사용 </a:t>
            </a:r>
            <a:endParaRPr lang="en-US" altLang="ko-KR" dirty="0" smtClean="0"/>
          </a:p>
          <a:p>
            <a:endParaRPr lang="en-US" altLang="ko-KR" sz="1700" dirty="0" smtClean="0"/>
          </a:p>
          <a:p>
            <a:r>
              <a:rPr lang="ko-KR" altLang="en-US" dirty="0" smtClean="0"/>
              <a:t>피부 접촉 시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</a:rPr>
              <a:t>분</a:t>
            </a:r>
            <a:r>
              <a:rPr lang="en-US" altLang="ko-KR" dirty="0" smtClean="0">
                <a:solidFill>
                  <a:srgbClr val="FF0000"/>
                </a:solidFill>
              </a:rPr>
              <a:t>30</a:t>
            </a:r>
            <a:r>
              <a:rPr lang="ko-KR" altLang="en-US" dirty="0" smtClean="0">
                <a:solidFill>
                  <a:srgbClr val="FF0000"/>
                </a:solidFill>
              </a:rPr>
              <a:t>초 안 강력하고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  </a:t>
            </a:r>
            <a:r>
              <a:rPr lang="ko-KR" altLang="en-US" dirty="0" smtClean="0">
                <a:solidFill>
                  <a:srgbClr val="FF0000"/>
                </a:solidFill>
              </a:rPr>
              <a:t>유연성이 있는 </a:t>
            </a:r>
            <a:r>
              <a:rPr lang="ko-KR" altLang="en-US" dirty="0" err="1" smtClean="0">
                <a:solidFill>
                  <a:srgbClr val="FF0000"/>
                </a:solidFill>
              </a:rPr>
              <a:t>투명막</a:t>
            </a:r>
            <a:r>
              <a:rPr lang="ko-KR" altLang="en-US" dirty="0" smtClean="0">
                <a:solidFill>
                  <a:srgbClr val="FF0000"/>
                </a:solidFill>
              </a:rPr>
              <a:t> 형성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상처 보호</a:t>
            </a:r>
            <a:endParaRPr lang="en-US" altLang="ko-KR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dirty="0" smtClean="0"/>
              <a:t>적용 </a:t>
            </a:r>
            <a:r>
              <a:rPr lang="ko-KR" altLang="en-US" dirty="0" smtClean="0"/>
              <a:t>후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5∼10</a:t>
            </a:r>
            <a:r>
              <a:rPr lang="ko-KR" altLang="en-US" dirty="0" smtClean="0">
                <a:solidFill>
                  <a:srgbClr val="FF0000"/>
                </a:solidFill>
              </a:rPr>
              <a:t>일 지나 새살 돋음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→ 자연적으로 없어짐</a:t>
            </a:r>
            <a:r>
              <a:rPr lang="en-US" altLang="ko-KR" dirty="0" smtClean="0"/>
              <a:t>  </a:t>
            </a:r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dirty="0" smtClean="0"/>
              <a:t>적용 후 하루 </a:t>
            </a:r>
            <a:r>
              <a:rPr lang="ko-KR" altLang="en-US" dirty="0" smtClean="0"/>
              <a:t>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가벼운 샤워 가능</a:t>
            </a:r>
            <a:endParaRPr lang="en-US" altLang="ko-KR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심리적 </a:t>
            </a:r>
            <a:r>
              <a:rPr lang="ko-KR" altLang="en-US" dirty="0" smtClean="0">
                <a:solidFill>
                  <a:srgbClr val="FF0000"/>
                </a:solidFill>
              </a:rPr>
              <a:t>안정감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                 </a:t>
            </a:r>
            <a:r>
              <a:rPr lang="ko-KR" altLang="en-US" dirty="0" smtClean="0"/>
              <a:t> 특히 어린이 환자에게 효과적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1933"/>
            <a:ext cx="3857652" cy="30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52945"/>
            <a:ext cx="3857652" cy="18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428604"/>
            <a:ext cx="3929091" cy="2928958"/>
          </a:xfrm>
          <a:prstGeom prst="rect">
            <a:avLst/>
          </a:prstGeom>
        </p:spPr>
      </p:pic>
      <p:grpSp>
        <p:nvGrpSpPr>
          <p:cNvPr id="2" name="그룹 21"/>
          <p:cNvGrpSpPr/>
          <p:nvPr/>
        </p:nvGrpSpPr>
        <p:grpSpPr>
          <a:xfrm>
            <a:off x="4643438" y="428604"/>
            <a:ext cx="4000528" cy="2928958"/>
            <a:chOff x="4643438" y="428604"/>
            <a:chExt cx="4000528" cy="2928958"/>
          </a:xfrm>
        </p:grpSpPr>
        <p:pic>
          <p:nvPicPr>
            <p:cNvPr id="15" name="그림 14" descr="2.b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428604"/>
              <a:ext cx="4000528" cy="29289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86314" y="57148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schemeClr val="bg1"/>
                  </a:solidFill>
                </a:rPr>
                <a:t>파란색부분돌림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3"/>
          <p:cNvGrpSpPr/>
          <p:nvPr/>
        </p:nvGrpSpPr>
        <p:grpSpPr>
          <a:xfrm>
            <a:off x="428596" y="3571876"/>
            <a:ext cx="3929090" cy="2840790"/>
            <a:chOff x="428596" y="3571876"/>
            <a:chExt cx="3929090" cy="2840790"/>
          </a:xfrm>
        </p:grpSpPr>
        <p:pic>
          <p:nvPicPr>
            <p:cNvPr id="16" name="그림 15" descr="3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596" y="3571876"/>
              <a:ext cx="3929090" cy="28407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7224" y="371475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schemeClr val="bg1"/>
                  </a:solidFill>
                </a:rPr>
                <a:t>흰색부분돌림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22"/>
          <p:cNvGrpSpPr/>
          <p:nvPr/>
        </p:nvGrpSpPr>
        <p:grpSpPr>
          <a:xfrm>
            <a:off x="4643438" y="3571876"/>
            <a:ext cx="4000528" cy="2832280"/>
            <a:chOff x="4643438" y="3571876"/>
            <a:chExt cx="4000528" cy="2832280"/>
          </a:xfrm>
        </p:grpSpPr>
        <p:pic>
          <p:nvPicPr>
            <p:cNvPr id="17" name="그림 16" descr="4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3438" y="3571876"/>
              <a:ext cx="4000528" cy="2832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00760" y="370261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맞춤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000760" y="4572008"/>
              <a:ext cx="857256" cy="571504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43108" y="2017463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err="1" smtClean="0"/>
              <a:t>더마본드</a:t>
            </a:r>
            <a:r>
              <a:rPr lang="ko-KR" altLang="en-US" sz="8000" dirty="0" smtClean="0"/>
              <a:t> 사용방법</a:t>
            </a:r>
            <a:endParaRPr lang="ko-KR" altLang="en-US" sz="8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4027772" cy="2930400"/>
          </a:xfrm>
        </p:spPr>
      </p:pic>
      <p:pic>
        <p:nvPicPr>
          <p:cNvPr id="7" name="그림 6" descr="8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93107"/>
            <a:ext cx="4071966" cy="293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검은색버튼 누름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4643438" y="428604"/>
            <a:ext cx="4094711" cy="2930400"/>
            <a:chOff x="4643438" y="428604"/>
            <a:chExt cx="4094711" cy="2930400"/>
          </a:xfrm>
        </p:grpSpPr>
        <p:pic>
          <p:nvPicPr>
            <p:cNvPr id="5" name="그림 4" descr="6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3438" y="428604"/>
              <a:ext cx="4094711" cy="2930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43504" y="2773916"/>
              <a:ext cx="357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액 나옴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아크릴 소재의 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합성수지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)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357158" y="3500439"/>
            <a:ext cx="4000528" cy="2930400"/>
            <a:chOff x="357158" y="3500439"/>
            <a:chExt cx="4000528" cy="2930400"/>
          </a:xfrm>
        </p:grpSpPr>
        <p:pic>
          <p:nvPicPr>
            <p:cNvPr id="6" name="그림 5" descr="7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158" y="3500439"/>
              <a:ext cx="4000528" cy="2930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8596" y="3643314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</a:rPr>
                <a:t>    치료부위에 바름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실제 사용 사례</a:t>
            </a:r>
            <a:endParaRPr lang="ko-KR" altLang="en-US" dirty="0"/>
          </a:p>
        </p:txBody>
      </p:sp>
      <p:grpSp>
        <p:nvGrpSpPr>
          <p:cNvPr id="3" name="그룹 7"/>
          <p:cNvGrpSpPr/>
          <p:nvPr/>
        </p:nvGrpSpPr>
        <p:grpSpPr>
          <a:xfrm>
            <a:off x="586196" y="2000240"/>
            <a:ext cx="8129208" cy="3859911"/>
            <a:chOff x="500034" y="2357430"/>
            <a:chExt cx="8129208" cy="385991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357430"/>
              <a:ext cx="3761485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2357430"/>
              <a:ext cx="391436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24004" y="5784195"/>
              <a:ext cx="12144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dirty="0" smtClean="0"/>
                <a:t>사용 전</a:t>
              </a:r>
              <a:endParaRPr lang="ko-KR" altLang="en-US" sz="2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8846" y="5786454"/>
              <a:ext cx="170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200" dirty="0" smtClean="0"/>
                <a:t>사용 후</a:t>
              </a:r>
              <a:endParaRPr lang="ko-KR" alt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의료용 점착＊접착제 기술개요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4600" dirty="0" smtClean="0"/>
              <a:t>넓은 의미</a:t>
            </a:r>
            <a:endParaRPr lang="en-US" altLang="ko-KR" sz="46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/>
              <a:t>의료용구의 </a:t>
            </a:r>
            <a:r>
              <a:rPr lang="ko-KR" altLang="en-US" sz="2800" dirty="0"/>
              <a:t>포장으로부터 외과용 </a:t>
            </a:r>
            <a:r>
              <a:rPr lang="ko-KR" altLang="en-US" sz="2800" dirty="0" smtClean="0"/>
              <a:t>접착 </a:t>
            </a:r>
            <a:r>
              <a:rPr lang="ko-KR" altLang="en-US" sz="2800" dirty="0"/>
              <a:t>및 </a:t>
            </a:r>
            <a:r>
              <a:rPr lang="ko-KR" altLang="en-US" sz="2800" dirty="0" smtClean="0"/>
              <a:t>지혈까지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광범위한 분야</a:t>
            </a:r>
            <a:r>
              <a:rPr lang="en-US" altLang="ko-KR" sz="2800" dirty="0" smtClean="0"/>
              <a:t>”</a:t>
            </a:r>
            <a:r>
              <a:rPr lang="ko-KR" altLang="en-US" sz="2800" dirty="0" smtClean="0"/>
              <a:t>적용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대표적인 점착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반창고</a:t>
            </a:r>
            <a:r>
              <a:rPr lang="en-US" altLang="ko-KR" sz="2800" dirty="0" smtClean="0"/>
              <a:t>)</a:t>
            </a:r>
            <a:endParaRPr lang="ko-KR" altLang="en-US" sz="2800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4600" dirty="0" smtClean="0"/>
              <a:t>좁은 의미</a:t>
            </a:r>
            <a:endParaRPr lang="en-US" altLang="ko-KR" sz="4600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/>
              <a:t>의료분야에 사용하는 경우</a:t>
            </a:r>
            <a:endParaRPr lang="en-US" altLang="ko-KR" sz="2800" dirty="0"/>
          </a:p>
          <a:p>
            <a:pPr>
              <a:buNone/>
            </a:pPr>
            <a:r>
              <a:rPr lang="ko-KR" altLang="en-US" sz="2800" dirty="0" smtClean="0"/>
              <a:t> →  공업용 접착제와 상이한 기본 성능 요구</a:t>
            </a:r>
            <a:endParaRPr lang="en-US" altLang="ko-KR" sz="2800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6182" y="2314580"/>
            <a:ext cx="4500594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9600" dirty="0" smtClean="0"/>
              <a:t>E  N  D</a:t>
            </a:r>
            <a:endParaRPr lang="ko-KR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http://gift.kisti.re.kr/data/IAC/files/KISTI_200401_JHS_adhesive.pdf</a:t>
            </a:r>
          </a:p>
          <a:p>
            <a:pPr>
              <a:buNone/>
            </a:pPr>
            <a:r>
              <a:rPr lang="en-US" altLang="ko-KR" dirty="0" smtClean="0"/>
              <a:t>  (</a:t>
            </a:r>
            <a:r>
              <a:rPr lang="ko-KR" altLang="en-US" dirty="0" smtClean="0"/>
              <a:t>한국과학기술정보연구원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http://news.chosun.com/site/data/html_dir/2009/09/0 -</a:t>
            </a:r>
            <a:r>
              <a:rPr lang="ko-KR" altLang="en-US" dirty="0" err="1" smtClean="0"/>
              <a:t>구글</a:t>
            </a:r>
            <a:endParaRPr lang="en-US" altLang="ko-KR" dirty="0" smtClean="0"/>
          </a:p>
          <a:p>
            <a:r>
              <a:rPr lang="en-US" altLang="ko-KR" dirty="0" smtClean="0"/>
              <a:t>http://news.naver.com/main/read.nhn?mode=LSD&amp;mid=sec&amp;sid1=104&amp;oid=096&amp;aid=0000005197 2/2009090201721.html -</a:t>
            </a:r>
            <a:r>
              <a:rPr lang="ko-KR" altLang="en-US" dirty="0" err="1" smtClean="0"/>
              <a:t>구글</a:t>
            </a:r>
            <a:endParaRPr lang="en-US" altLang="ko-KR" dirty="0" smtClean="0"/>
          </a:p>
          <a:p>
            <a:r>
              <a:rPr lang="en-US" altLang="ko-KR" dirty="0" smtClean="0"/>
              <a:t>http://blog.naver.com/taejin7144?Redirect=Log&amp;logNo=100010177647 -</a:t>
            </a:r>
            <a:r>
              <a:rPr lang="ko-KR" altLang="en-US" dirty="0" err="1" smtClean="0"/>
              <a:t>구글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피부에 직접 접촉하므로 생체적합성 요구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생체 내에서 사용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  → 접착이 본질적으로 체액과 혈액 중으로 흘러 들어 감  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/>
              <a:t> </a:t>
            </a:r>
            <a:r>
              <a:rPr lang="ko-KR" altLang="en-US" sz="2400" dirty="0" smtClean="0"/>
              <a:t>   → 엄격한 조건으로 생체가 직접 관여</a:t>
            </a:r>
            <a:endParaRPr lang="en-US" altLang="ko-KR" sz="2400" dirty="0" smtClean="0"/>
          </a:p>
          <a:p>
            <a:pPr>
              <a:buNone/>
            </a:pPr>
            <a:endParaRPr lang="en-US" altLang="ko-KR" sz="900" dirty="0"/>
          </a:p>
          <a:p>
            <a:pPr>
              <a:buNone/>
            </a:pPr>
            <a:r>
              <a:rPr lang="ko-KR" altLang="en-US" sz="2400" dirty="0" smtClean="0">
                <a:solidFill>
                  <a:srgbClr val="FF0000"/>
                </a:solidFill>
              </a:rPr>
              <a:t>                  ▶  독성과 위해성 </a:t>
            </a:r>
            <a:r>
              <a:rPr lang="en-US" altLang="ko-KR" sz="2400" dirty="0">
                <a:solidFill>
                  <a:srgbClr val="FF0000"/>
                </a:solidFill>
              </a:rPr>
              <a:t>×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의료용 점착＊접착제 기술개요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생체적합성과 </a:t>
            </a:r>
            <a:r>
              <a:rPr lang="ko-KR" altLang="en-US" sz="2400" dirty="0" err="1" smtClean="0"/>
              <a:t>생분해성</a:t>
            </a:r>
            <a:r>
              <a:rPr lang="ko-KR" altLang="en-US" sz="2400" dirty="0" smtClean="0"/>
              <a:t> 소재가 필요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sz="2400" dirty="0" smtClean="0"/>
              <a:t>온화 한 조건하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순간접착 종결될 수 있는 용이성</a:t>
            </a:r>
            <a:endParaRPr lang="en-US" altLang="ko-KR" sz="2400" dirty="0" smtClean="0"/>
          </a:p>
          <a:p>
            <a:endParaRPr lang="en-US" altLang="ko-KR" sz="1100" dirty="0" smtClean="0"/>
          </a:p>
          <a:p>
            <a:pPr>
              <a:buNone/>
            </a:pPr>
            <a:r>
              <a:rPr lang="ko-KR" altLang="en-US" sz="2400" dirty="0" smtClean="0"/>
              <a:t>   생체조직을 강하게 결합하되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생체의 </a:t>
            </a:r>
            <a:r>
              <a:rPr lang="ko-KR" altLang="en-US" sz="2400" dirty="0" err="1" smtClean="0"/>
              <a:t>자기수복성</a:t>
            </a:r>
            <a:r>
              <a:rPr lang="ko-KR" altLang="en-US" sz="2400" dirty="0" smtClean="0"/>
              <a:t>  방해 </a:t>
            </a:r>
            <a:r>
              <a:rPr lang="en-US" altLang="ko-KR" sz="2400" dirty="0" smtClean="0"/>
              <a:t>X</a:t>
            </a:r>
          </a:p>
          <a:p>
            <a:pPr>
              <a:buNone/>
            </a:pPr>
            <a:r>
              <a:rPr lang="ko-KR" altLang="en-US" sz="2400" dirty="0" smtClean="0"/>
              <a:t>  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ko-KR" altLang="en-US" sz="2400" dirty="0" smtClean="0">
                <a:solidFill>
                  <a:srgbClr val="FF0000"/>
                </a:solidFill>
              </a:rPr>
              <a:t>→ 멸균 가능한 소재 선정 중요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en-US" sz="2400" dirty="0" smtClean="0"/>
          </a:p>
          <a:p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의료용 점착＊접착제 기술개요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7242" y="17605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2200" dirty="0" smtClean="0"/>
              <a:t>일반적으로 의료용 접착제는</a:t>
            </a:r>
            <a:r>
              <a:rPr lang="en-US" altLang="ko-KR" sz="2200" dirty="0" smtClean="0"/>
              <a:t>!!!!!!!</a:t>
            </a:r>
          </a:p>
          <a:p>
            <a:pPr>
              <a:buNone/>
            </a:pPr>
            <a:endParaRPr lang="en-US" altLang="ko-KR" sz="1000" dirty="0" smtClean="0"/>
          </a:p>
          <a:p>
            <a:pPr>
              <a:buNone/>
            </a:pPr>
            <a:r>
              <a:rPr lang="ko-KR" altLang="en-US" sz="2000" dirty="0" smtClean="0"/>
              <a:t>피부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혈관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소화기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뇌신경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성형외과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정형외과 등의 여러 영역사용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하기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때문에</a:t>
            </a:r>
            <a:r>
              <a:rPr lang="en-US" altLang="ko-KR" sz="2000" dirty="0" smtClean="0"/>
              <a:t>  </a:t>
            </a:r>
            <a:r>
              <a:rPr lang="en-US" altLang="ko-KR" sz="2000" dirty="0" smtClean="0">
                <a:solidFill>
                  <a:srgbClr val="FF0000"/>
                </a:solidFill>
              </a:rPr>
              <a:t>1~5 </a:t>
            </a:r>
            <a:r>
              <a:rPr lang="ko-KR" altLang="en-US" sz="2000" dirty="0" smtClean="0">
                <a:solidFill>
                  <a:srgbClr val="FF0000"/>
                </a:solidFill>
              </a:rPr>
              <a:t>기능 </a:t>
            </a:r>
            <a:r>
              <a:rPr lang="ko-KR" altLang="en-US" sz="2000" dirty="0" smtClean="0"/>
              <a:t>요구</a:t>
            </a:r>
            <a:endParaRPr lang="en-US" altLang="ko-KR" sz="2000" dirty="0" smtClean="0"/>
          </a:p>
          <a:p>
            <a:pPr marL="457200" indent="-457200">
              <a:buNone/>
            </a:pPr>
            <a:endParaRPr lang="en-US" altLang="ko-KR" sz="2000" dirty="0" smtClean="0"/>
          </a:p>
          <a:p>
            <a:pPr marL="457200" indent="-457200">
              <a:buNone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물이 있는 경우도 상온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상압</a:t>
            </a:r>
            <a:r>
              <a:rPr lang="ko-KR" altLang="en-US" sz="2000" dirty="0" smtClean="0"/>
              <a:t> 빠르게 접착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멸균 가능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 독성 </a:t>
            </a:r>
            <a:r>
              <a:rPr lang="en-US" altLang="ko-KR" sz="2000" dirty="0" smtClean="0"/>
              <a:t>X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err="1" smtClean="0"/>
              <a:t>창상면</a:t>
            </a:r>
            <a:r>
              <a:rPr lang="ko-KR" altLang="en-US" sz="2000" dirty="0" smtClean="0"/>
              <a:t> 밀착 → 충분한 기계적 물성 유지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err="1" smtClean="0"/>
              <a:t>생분해성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지혈효과 </a:t>
            </a:r>
            <a:r>
              <a:rPr lang="en-US" altLang="ko-KR" sz="2000" dirty="0" smtClean="0"/>
              <a:t>O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생체의 치유가 방해되지 </a:t>
            </a:r>
            <a:r>
              <a:rPr lang="en-US" altLang="ko-KR" sz="2000" dirty="0" smtClean="0"/>
              <a:t>X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의료용 점착＊접착제 기술개요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400" b="1" dirty="0" smtClean="0"/>
              <a:t>과거</a:t>
            </a:r>
            <a:endParaRPr lang="en-US" altLang="ko-KR" sz="2400" b="1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봉합용 순간접착제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“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시아노아크릴레이트</a:t>
            </a:r>
            <a:r>
              <a:rPr lang="en-US" altLang="ko-KR" sz="2400" dirty="0" smtClean="0">
                <a:solidFill>
                  <a:srgbClr val="FF0000"/>
                </a:solidFill>
              </a:rPr>
              <a:t>”</a:t>
            </a:r>
            <a:r>
              <a:rPr lang="ko-KR" altLang="en-US" sz="2400" dirty="0" smtClean="0"/>
              <a:t>개발된 당시 </a:t>
            </a:r>
            <a:endParaRPr lang="en-US" altLang="ko-KR" sz="2400" dirty="0" smtClean="0"/>
          </a:p>
          <a:p>
            <a:pPr>
              <a:buNone/>
            </a:pPr>
            <a:endParaRPr lang="en-US" altLang="ko-KR" sz="900" dirty="0" smtClean="0"/>
          </a:p>
          <a:p>
            <a:pPr>
              <a:buNone/>
            </a:pPr>
            <a:r>
              <a:rPr lang="ko-KR" altLang="en-US" sz="2400" dirty="0" smtClean="0"/>
              <a:t> ▶</a:t>
            </a:r>
            <a:r>
              <a:rPr lang="ko-KR" altLang="en-US" sz="2400" dirty="0" err="1" smtClean="0"/>
              <a:t>메틸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2-</a:t>
            </a:r>
            <a:r>
              <a:rPr lang="ko-KR" altLang="en-US" sz="2400" dirty="0" err="1" smtClean="0"/>
              <a:t>시아노아크릴레이트로</a:t>
            </a:r>
            <a:r>
              <a:rPr lang="ko-KR" altLang="en-US" sz="2400" dirty="0" smtClean="0"/>
              <a:t> 수술 많이 사용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    But, </a:t>
            </a:r>
            <a:r>
              <a:rPr lang="ko-KR" altLang="en-US" sz="2400" dirty="0" smtClean="0"/>
              <a:t>체내에서 </a:t>
            </a:r>
            <a:r>
              <a:rPr lang="ko-KR" altLang="en-US" sz="2400" dirty="0" err="1" smtClean="0"/>
              <a:t>분해시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포름알데히드</a:t>
            </a:r>
            <a:r>
              <a:rPr lang="ko-KR" altLang="en-US" sz="2400" dirty="0" smtClean="0"/>
              <a:t> 발생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의료용 점착＊접착제 기술개요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2400" b="1" dirty="0" smtClean="0"/>
              <a:t>현재</a:t>
            </a:r>
            <a:endParaRPr lang="en-US" altLang="ko-KR" sz="2400" b="1" dirty="0" smtClean="0"/>
          </a:p>
          <a:p>
            <a:pPr>
              <a:buNone/>
            </a:pPr>
            <a:endParaRPr lang="en-US" altLang="ko-KR" sz="1000" b="1" dirty="0" smtClean="0"/>
          </a:p>
          <a:p>
            <a:r>
              <a:rPr lang="ko-KR" altLang="en-US" sz="2400" dirty="0" err="1" smtClean="0"/>
              <a:t>이소부틸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이소프로필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시아노아크릴레이트</a:t>
            </a:r>
            <a:r>
              <a:rPr lang="ko-KR" altLang="en-US" sz="2400" dirty="0" smtClean="0"/>
              <a:t> 등 바뀜</a:t>
            </a:r>
            <a:endParaRPr lang="en-US" altLang="ko-KR" sz="2400" dirty="0" smtClean="0"/>
          </a:p>
          <a:p>
            <a:r>
              <a:rPr lang="ko-KR" altLang="en-US" sz="2400" dirty="0" err="1" smtClean="0"/>
              <a:t>피브리노겐</a:t>
            </a:r>
            <a:r>
              <a:rPr lang="ko-KR" altLang="en-US" sz="2400" dirty="0" smtClean="0"/>
              <a:t> →</a:t>
            </a:r>
            <a:r>
              <a:rPr lang="ko-KR" altLang="en-US" sz="2400" dirty="0" err="1" smtClean="0"/>
              <a:t>피브린글루</a:t>
            </a:r>
            <a:r>
              <a:rPr lang="ko-KR" altLang="en-US" sz="2400" dirty="0" smtClean="0"/>
              <a:t> 형태 전환</a:t>
            </a:r>
            <a:r>
              <a:rPr lang="en-US" altLang="ko-KR" sz="2400" dirty="0" smtClean="0"/>
              <a:t> </a:t>
            </a:r>
          </a:p>
          <a:p>
            <a:r>
              <a:rPr lang="ko-KR" altLang="en-US" sz="2400" dirty="0" err="1" smtClean="0"/>
              <a:t>시아노아크릴레이트</a:t>
            </a:r>
            <a:r>
              <a:rPr lang="ko-KR" altLang="en-US" sz="2400" dirty="0" smtClean="0"/>
              <a:t> 순간접착제</a:t>
            </a:r>
            <a:r>
              <a:rPr lang="en-US" altLang="ko-KR" sz="2400" dirty="0" smtClean="0"/>
              <a:t> </a:t>
            </a:r>
          </a:p>
          <a:p>
            <a:r>
              <a:rPr lang="ko-KR" altLang="en-US" sz="2400" dirty="0" smtClean="0"/>
              <a:t>젤라틴 </a:t>
            </a:r>
            <a:r>
              <a:rPr lang="ko-KR" altLang="en-US" sz="2400" dirty="0" err="1" smtClean="0"/>
              <a:t>글루</a:t>
            </a:r>
            <a:r>
              <a:rPr lang="ko-KR" altLang="en-US" sz="2400" dirty="0" smtClean="0"/>
              <a:t> 및 </a:t>
            </a:r>
            <a:r>
              <a:rPr lang="ko-KR" altLang="en-US" sz="2400" dirty="0" err="1" smtClean="0"/>
              <a:t>폴리우레탄계</a:t>
            </a: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        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▶접착제로 활발히 사용 중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ko-KR" altLang="en-US" sz="2400" dirty="0" smtClean="0"/>
              <a:t>아크릴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실리콘 등 이용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800" dirty="0" smtClean="0"/>
              <a:t>          </a:t>
            </a:r>
            <a:r>
              <a:rPr lang="ko-KR" altLang="en-US" sz="2400" dirty="0" smtClean="0"/>
              <a:t>→ 인체 내의 각종 점막을 통해 약물이 전달되는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점막 점착성 고분자소재</a:t>
            </a:r>
            <a:r>
              <a:rPr lang="ko-KR" altLang="en-US" sz="2400" dirty="0" smtClean="0"/>
              <a:t>의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개발 관한 연구도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진행 중</a:t>
            </a:r>
            <a:endParaRPr lang="en-US" altLang="ko-KR" sz="2400" dirty="0" smtClean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의료용 점착＊접착제 기술개요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점막 점착성 고분자소재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smtClean="0"/>
              <a:t>피부에 </a:t>
            </a:r>
            <a:r>
              <a:rPr lang="ko-KR" altLang="en-US" dirty="0" smtClean="0"/>
              <a:t>약물 투여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→피부의 각질층에의 분배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확산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→다른 </a:t>
            </a:r>
            <a:r>
              <a:rPr lang="ko-KR" altLang="en-US" dirty="0" smtClean="0"/>
              <a:t>표피</a:t>
            </a:r>
            <a:r>
              <a:rPr lang="en-US" altLang="ko-KR" dirty="0" smtClean="0"/>
              <a:t>,</a:t>
            </a:r>
            <a:r>
              <a:rPr lang="ko-KR" altLang="en-US" dirty="0" smtClean="0"/>
              <a:t>진피로 </a:t>
            </a:r>
            <a:r>
              <a:rPr lang="ko-KR" altLang="en-US" dirty="0" smtClean="0"/>
              <a:t>이행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확산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→ 모세혈관 침투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But , </a:t>
            </a:r>
            <a:r>
              <a:rPr lang="ko-KR" altLang="en-US" dirty="0" smtClean="0"/>
              <a:t>각질층 </a:t>
            </a:r>
            <a:r>
              <a:rPr lang="en-US" altLang="ko-KR" dirty="0" smtClean="0"/>
              <a:t>*</a:t>
            </a:r>
            <a:r>
              <a:rPr lang="ko-KR" altLang="en-US" dirty="0" smtClean="0"/>
              <a:t>강한 </a:t>
            </a:r>
            <a:r>
              <a:rPr lang="ko-KR" altLang="en-US" dirty="0" err="1" smtClean="0"/>
              <a:t>소수성</a:t>
            </a:r>
            <a:r>
              <a:rPr lang="ko-KR" altLang="en-US" dirty="0" smtClean="0"/>
              <a:t> 가짐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약물투여의 </a:t>
            </a:r>
            <a:r>
              <a:rPr lang="ko-KR" altLang="en-US" dirty="0" smtClean="0"/>
              <a:t>최대의 장벽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단점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▶ 점막통한 약물 전달 많이 시도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900" b="1" dirty="0" smtClean="0"/>
              <a:t>인체의 점막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구강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코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눈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질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직장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소화관 점막</a:t>
            </a:r>
            <a:r>
              <a:rPr lang="en-US" altLang="ko-KR" sz="2200" b="1" dirty="0" smtClean="0"/>
              <a:t>)</a:t>
            </a:r>
            <a:r>
              <a:rPr lang="ko-KR" altLang="en-US" sz="2900" dirty="0" smtClean="0"/>
              <a:t>과 접착력 유지에 이용 물질 </a:t>
            </a:r>
            <a:r>
              <a:rPr lang="en-US" altLang="ko-KR" sz="2900" dirty="0" smtClean="0"/>
              <a:t>:</a:t>
            </a:r>
          </a:p>
          <a:p>
            <a:pPr>
              <a:buNone/>
            </a:pPr>
            <a:endParaRPr lang="en-US" altLang="ko-KR" sz="2200" b="1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메틸셀룰로오스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하드록시셀룰로오스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카복시에틸셀룰로오스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ko-KR" altLang="en-US" dirty="0" err="1" smtClean="0"/>
              <a:t>폴리비닐알콜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폴리에틸렌글리콜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알긴산</a:t>
            </a:r>
            <a:r>
              <a:rPr lang="ko-KR" altLang="en-US" dirty="0" smtClean="0"/>
              <a:t> 등 </a:t>
            </a:r>
            <a:r>
              <a:rPr lang="ko-KR" altLang="en-US" dirty="0" smtClean="0"/>
              <a:t>여러 가지 </a:t>
            </a:r>
            <a:r>
              <a:rPr lang="ko-KR" altLang="en-US" dirty="0" smtClean="0"/>
              <a:t>고분자 물질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2|1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1478</Words>
  <Application>Microsoft Office PowerPoint</Application>
  <PresentationFormat>화면 슬라이드 쇼(4:3)</PresentationFormat>
  <Paragraphs>376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의료용 접착제</vt:lpstr>
      <vt:lpstr>목차</vt:lpstr>
      <vt:lpstr>의료용 점착＊접착제 기술개요</vt:lpstr>
      <vt:lpstr>슬라이드 4</vt:lpstr>
      <vt:lpstr>슬라이드 5</vt:lpstr>
      <vt:lpstr>슬라이드 6</vt:lpstr>
      <vt:lpstr>슬라이드 7</vt:lpstr>
      <vt:lpstr>슬라이드 8</vt:lpstr>
      <vt:lpstr>점막 점착성 고분자소재</vt:lpstr>
      <vt:lpstr>의료용 접착제의 분류</vt:lpstr>
      <vt:lpstr>시아노아크릴레이트계</vt:lpstr>
      <vt:lpstr>피브린 글루</vt:lpstr>
      <vt:lpstr>피브린 글루</vt:lpstr>
      <vt:lpstr>폴리우레탄계</vt:lpstr>
      <vt:lpstr>시장성 평가</vt:lpstr>
      <vt:lpstr>일본 시장성 규모</vt:lpstr>
      <vt:lpstr>국내 시장 동향 </vt:lpstr>
      <vt:lpstr>결론</vt:lpstr>
      <vt:lpstr>슬라이드 19</vt:lpstr>
      <vt:lpstr>홍합</vt:lpstr>
      <vt:lpstr>갯 지렁이 모방</vt:lpstr>
      <vt:lpstr>갯 지렁이 모방</vt:lpstr>
      <vt:lpstr>갯 지렁이 모방</vt:lpstr>
      <vt:lpstr>개구리</vt:lpstr>
      <vt:lpstr>슬라이드 25</vt:lpstr>
      <vt:lpstr>더마본드</vt:lpstr>
      <vt:lpstr>슬라이드 27</vt:lpstr>
      <vt:lpstr>슬라이드 28</vt:lpstr>
      <vt:lpstr>실제 사용 사례</vt:lpstr>
      <vt:lpstr>슬라이드 30</vt:lpstr>
      <vt:lpstr>참고문헌</vt:lpstr>
    </vt:vector>
  </TitlesOfParts>
  <Company>♡무한공유의출발점♡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www.cizel.co.kr</dc:creator>
  <cp:lastModifiedBy>www.cizel.co.kr</cp:lastModifiedBy>
  <cp:revision>59</cp:revision>
  <dcterms:created xsi:type="dcterms:W3CDTF">2009-11-30T06:53:26Z</dcterms:created>
  <dcterms:modified xsi:type="dcterms:W3CDTF">2009-12-02T03:24:00Z</dcterms:modified>
</cp:coreProperties>
</file>