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  <p:sldId id="266" r:id="rId4"/>
  </p:sldIdLst>
  <p:sldSz cx="23039388" cy="21888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94">
          <p15:clr>
            <a:srgbClr val="A4A3A4"/>
          </p15:clr>
        </p15:guide>
        <p15:guide id="2" pos="72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6" d="100"/>
          <a:sy n="36" d="100"/>
        </p:scale>
        <p:origin x="2202" y="120"/>
      </p:cViewPr>
      <p:guideLst>
        <p:guide orient="horz" pos="6894"/>
        <p:guide pos="72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954" y="3582209"/>
            <a:ext cx="19583480" cy="7620423"/>
          </a:xfrm>
        </p:spPr>
        <p:txBody>
          <a:bodyPr anchor="b"/>
          <a:lstStyle>
            <a:lvl1pPr algn="ctr">
              <a:defRPr sz="1511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9924" y="11496505"/>
            <a:ext cx="17279541" cy="5284640"/>
          </a:xfrm>
        </p:spPr>
        <p:txBody>
          <a:bodyPr/>
          <a:lstStyle>
            <a:lvl1pPr marL="0" indent="0" algn="ctr">
              <a:buNone/>
              <a:defRPr sz="6047"/>
            </a:lvl1pPr>
            <a:lvl2pPr marL="1151961" indent="0" algn="ctr">
              <a:buNone/>
              <a:defRPr sz="5039"/>
            </a:lvl2pPr>
            <a:lvl3pPr marL="2303922" indent="0" algn="ctr">
              <a:buNone/>
              <a:defRPr sz="4535"/>
            </a:lvl3pPr>
            <a:lvl4pPr marL="3455883" indent="0" algn="ctr">
              <a:buNone/>
              <a:defRPr sz="4031"/>
            </a:lvl4pPr>
            <a:lvl5pPr marL="4607844" indent="0" algn="ctr">
              <a:buNone/>
              <a:defRPr sz="4031"/>
            </a:lvl5pPr>
            <a:lvl6pPr marL="5759806" indent="0" algn="ctr">
              <a:buNone/>
              <a:defRPr sz="4031"/>
            </a:lvl6pPr>
            <a:lvl7pPr marL="6911767" indent="0" algn="ctr">
              <a:buNone/>
              <a:defRPr sz="4031"/>
            </a:lvl7pPr>
            <a:lvl8pPr marL="8063728" indent="0" algn="ctr">
              <a:buNone/>
              <a:defRPr sz="4031"/>
            </a:lvl8pPr>
            <a:lvl9pPr marL="9215689" indent="0" algn="ctr">
              <a:buNone/>
              <a:defRPr sz="4031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144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022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87563" y="1165357"/>
            <a:ext cx="4967868" cy="1854945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83959" y="1165357"/>
            <a:ext cx="14615612" cy="18549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193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8716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960" y="5456918"/>
            <a:ext cx="19871472" cy="9104986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71960" y="14648041"/>
            <a:ext cx="19871472" cy="4788097"/>
          </a:xfrm>
        </p:spPr>
        <p:txBody>
          <a:bodyPr/>
          <a:lstStyle>
            <a:lvl1pPr marL="0" indent="0">
              <a:buNone/>
              <a:defRPr sz="6047">
                <a:solidFill>
                  <a:schemeClr val="tx1"/>
                </a:solidFill>
              </a:defRPr>
            </a:lvl1pPr>
            <a:lvl2pPr marL="115196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2pPr>
            <a:lvl3pPr marL="2303922" indent="0">
              <a:buNone/>
              <a:defRPr sz="4535">
                <a:solidFill>
                  <a:schemeClr val="tx1">
                    <a:tint val="75000"/>
                  </a:schemeClr>
                </a:solidFill>
              </a:defRPr>
            </a:lvl3pPr>
            <a:lvl4pPr marL="3455883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4pPr>
            <a:lvl5pPr marL="4607844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5pPr>
            <a:lvl6pPr marL="5759806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6pPr>
            <a:lvl7pPr marL="6911767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7pPr>
            <a:lvl8pPr marL="8063728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8pPr>
            <a:lvl9pPr marL="9215689" indent="0">
              <a:buNone/>
              <a:defRPr sz="40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002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3958" y="5826787"/>
            <a:ext cx="9791740" cy="1388802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63690" y="5826787"/>
            <a:ext cx="9791740" cy="1388802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83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165362"/>
            <a:ext cx="19871472" cy="423075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961" y="5365712"/>
            <a:ext cx="9746740" cy="2629652"/>
          </a:xfrm>
        </p:spPr>
        <p:txBody>
          <a:bodyPr anchor="b"/>
          <a:lstStyle>
            <a:lvl1pPr marL="0" indent="0">
              <a:buNone/>
              <a:defRPr sz="6047" b="1"/>
            </a:lvl1pPr>
            <a:lvl2pPr marL="1151961" indent="0">
              <a:buNone/>
              <a:defRPr sz="5039" b="1"/>
            </a:lvl2pPr>
            <a:lvl3pPr marL="2303922" indent="0">
              <a:buNone/>
              <a:defRPr sz="4535" b="1"/>
            </a:lvl3pPr>
            <a:lvl4pPr marL="3455883" indent="0">
              <a:buNone/>
              <a:defRPr sz="4031" b="1"/>
            </a:lvl4pPr>
            <a:lvl5pPr marL="4607844" indent="0">
              <a:buNone/>
              <a:defRPr sz="4031" b="1"/>
            </a:lvl5pPr>
            <a:lvl6pPr marL="5759806" indent="0">
              <a:buNone/>
              <a:defRPr sz="4031" b="1"/>
            </a:lvl6pPr>
            <a:lvl7pPr marL="6911767" indent="0">
              <a:buNone/>
              <a:defRPr sz="4031" b="1"/>
            </a:lvl7pPr>
            <a:lvl8pPr marL="8063728" indent="0">
              <a:buNone/>
              <a:defRPr sz="4031" b="1"/>
            </a:lvl8pPr>
            <a:lvl9pPr marL="9215689" indent="0">
              <a:buNone/>
              <a:defRPr sz="4031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6961" y="7995364"/>
            <a:ext cx="9746740" cy="1175997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63691" y="5365712"/>
            <a:ext cx="9794741" cy="2629652"/>
          </a:xfrm>
        </p:spPr>
        <p:txBody>
          <a:bodyPr anchor="b"/>
          <a:lstStyle>
            <a:lvl1pPr marL="0" indent="0">
              <a:buNone/>
              <a:defRPr sz="6047" b="1"/>
            </a:lvl1pPr>
            <a:lvl2pPr marL="1151961" indent="0">
              <a:buNone/>
              <a:defRPr sz="5039" b="1"/>
            </a:lvl2pPr>
            <a:lvl3pPr marL="2303922" indent="0">
              <a:buNone/>
              <a:defRPr sz="4535" b="1"/>
            </a:lvl3pPr>
            <a:lvl4pPr marL="3455883" indent="0">
              <a:buNone/>
              <a:defRPr sz="4031" b="1"/>
            </a:lvl4pPr>
            <a:lvl5pPr marL="4607844" indent="0">
              <a:buNone/>
              <a:defRPr sz="4031" b="1"/>
            </a:lvl5pPr>
            <a:lvl6pPr marL="5759806" indent="0">
              <a:buNone/>
              <a:defRPr sz="4031" b="1"/>
            </a:lvl6pPr>
            <a:lvl7pPr marL="6911767" indent="0">
              <a:buNone/>
              <a:defRPr sz="4031" b="1"/>
            </a:lvl7pPr>
            <a:lvl8pPr marL="8063728" indent="0">
              <a:buNone/>
              <a:defRPr sz="4031" b="1"/>
            </a:lvl8pPr>
            <a:lvl9pPr marL="9215689" indent="0">
              <a:buNone/>
              <a:defRPr sz="4031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63691" y="7995364"/>
            <a:ext cx="9794741" cy="1175997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68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898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42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459230"/>
            <a:ext cx="7430802" cy="5107305"/>
          </a:xfrm>
        </p:spPr>
        <p:txBody>
          <a:bodyPr anchor="b"/>
          <a:lstStyle>
            <a:lvl1pPr>
              <a:defRPr sz="806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4741" y="3151536"/>
            <a:ext cx="11663690" cy="15554986"/>
          </a:xfrm>
        </p:spPr>
        <p:txBody>
          <a:bodyPr/>
          <a:lstStyle>
            <a:lvl1pPr>
              <a:defRPr sz="8063"/>
            </a:lvl1pPr>
            <a:lvl2pPr>
              <a:defRPr sz="7055"/>
            </a:lvl2pPr>
            <a:lvl3pPr>
              <a:defRPr sz="6047"/>
            </a:lvl3pPr>
            <a:lvl4pPr>
              <a:defRPr sz="5039"/>
            </a:lvl4pPr>
            <a:lvl5pPr>
              <a:defRPr sz="5039"/>
            </a:lvl5pPr>
            <a:lvl6pPr>
              <a:defRPr sz="5039"/>
            </a:lvl6pPr>
            <a:lvl7pPr>
              <a:defRPr sz="5039"/>
            </a:lvl7pPr>
            <a:lvl8pPr>
              <a:defRPr sz="5039"/>
            </a:lvl8pPr>
            <a:lvl9pPr>
              <a:defRPr sz="5039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59" y="6566535"/>
            <a:ext cx="7430802" cy="12165318"/>
          </a:xfrm>
        </p:spPr>
        <p:txBody>
          <a:bodyPr/>
          <a:lstStyle>
            <a:lvl1pPr marL="0" indent="0">
              <a:buNone/>
              <a:defRPr sz="4031"/>
            </a:lvl1pPr>
            <a:lvl2pPr marL="1151961" indent="0">
              <a:buNone/>
              <a:defRPr sz="3527"/>
            </a:lvl2pPr>
            <a:lvl3pPr marL="2303922" indent="0">
              <a:buNone/>
              <a:defRPr sz="3024"/>
            </a:lvl3pPr>
            <a:lvl4pPr marL="3455883" indent="0">
              <a:buNone/>
              <a:defRPr sz="2520"/>
            </a:lvl4pPr>
            <a:lvl5pPr marL="4607844" indent="0">
              <a:buNone/>
              <a:defRPr sz="2520"/>
            </a:lvl5pPr>
            <a:lvl6pPr marL="5759806" indent="0">
              <a:buNone/>
              <a:defRPr sz="2520"/>
            </a:lvl6pPr>
            <a:lvl7pPr marL="6911767" indent="0">
              <a:buNone/>
              <a:defRPr sz="2520"/>
            </a:lvl7pPr>
            <a:lvl8pPr marL="8063728" indent="0">
              <a:buNone/>
              <a:defRPr sz="2520"/>
            </a:lvl8pPr>
            <a:lvl9pPr marL="9215689" indent="0">
              <a:buNone/>
              <a:defRPr sz="252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41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6959" y="1459230"/>
            <a:ext cx="7430802" cy="5107305"/>
          </a:xfrm>
        </p:spPr>
        <p:txBody>
          <a:bodyPr anchor="b"/>
          <a:lstStyle>
            <a:lvl1pPr>
              <a:defRPr sz="8063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94741" y="3151536"/>
            <a:ext cx="11663690" cy="15554986"/>
          </a:xfrm>
        </p:spPr>
        <p:txBody>
          <a:bodyPr anchor="t"/>
          <a:lstStyle>
            <a:lvl1pPr marL="0" indent="0">
              <a:buNone/>
              <a:defRPr sz="8063"/>
            </a:lvl1pPr>
            <a:lvl2pPr marL="1151961" indent="0">
              <a:buNone/>
              <a:defRPr sz="7055"/>
            </a:lvl2pPr>
            <a:lvl3pPr marL="2303922" indent="0">
              <a:buNone/>
              <a:defRPr sz="6047"/>
            </a:lvl3pPr>
            <a:lvl4pPr marL="3455883" indent="0">
              <a:buNone/>
              <a:defRPr sz="5039"/>
            </a:lvl4pPr>
            <a:lvl5pPr marL="4607844" indent="0">
              <a:buNone/>
              <a:defRPr sz="5039"/>
            </a:lvl5pPr>
            <a:lvl6pPr marL="5759806" indent="0">
              <a:buNone/>
              <a:defRPr sz="5039"/>
            </a:lvl6pPr>
            <a:lvl7pPr marL="6911767" indent="0">
              <a:buNone/>
              <a:defRPr sz="5039"/>
            </a:lvl7pPr>
            <a:lvl8pPr marL="8063728" indent="0">
              <a:buNone/>
              <a:defRPr sz="5039"/>
            </a:lvl8pPr>
            <a:lvl9pPr marL="9215689" indent="0">
              <a:buNone/>
              <a:defRPr sz="5039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6959" y="6566535"/>
            <a:ext cx="7430802" cy="12165318"/>
          </a:xfrm>
        </p:spPr>
        <p:txBody>
          <a:bodyPr/>
          <a:lstStyle>
            <a:lvl1pPr marL="0" indent="0">
              <a:buNone/>
              <a:defRPr sz="4031"/>
            </a:lvl1pPr>
            <a:lvl2pPr marL="1151961" indent="0">
              <a:buNone/>
              <a:defRPr sz="3527"/>
            </a:lvl2pPr>
            <a:lvl3pPr marL="2303922" indent="0">
              <a:buNone/>
              <a:defRPr sz="3024"/>
            </a:lvl3pPr>
            <a:lvl4pPr marL="3455883" indent="0">
              <a:buNone/>
              <a:defRPr sz="2520"/>
            </a:lvl4pPr>
            <a:lvl5pPr marL="4607844" indent="0">
              <a:buNone/>
              <a:defRPr sz="2520"/>
            </a:lvl5pPr>
            <a:lvl6pPr marL="5759806" indent="0">
              <a:buNone/>
              <a:defRPr sz="2520"/>
            </a:lvl6pPr>
            <a:lvl7pPr marL="6911767" indent="0">
              <a:buNone/>
              <a:defRPr sz="2520"/>
            </a:lvl7pPr>
            <a:lvl8pPr marL="8063728" indent="0">
              <a:buNone/>
              <a:defRPr sz="2520"/>
            </a:lvl8pPr>
            <a:lvl9pPr marL="9215689" indent="0">
              <a:buNone/>
              <a:defRPr sz="252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91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83958" y="1165362"/>
            <a:ext cx="19871472" cy="42307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958" y="5826787"/>
            <a:ext cx="19871472" cy="13888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83958" y="20287355"/>
            <a:ext cx="5183862" cy="1165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3E19B-FC38-4D1B-AC0D-3189EA923D9B}" type="datetimeFigureOut">
              <a:rPr lang="ko-KR" altLang="en-US" smtClean="0"/>
              <a:t>2021-12-27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31798" y="20287355"/>
            <a:ext cx="7775793" cy="1165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71568" y="20287355"/>
            <a:ext cx="5183862" cy="11653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1D1EC-8AAA-4661-96B3-4200BAECD3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68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303922" rtl="0" eaLnBrk="1" latinLnBrk="1" hangingPunct="1">
        <a:lnSpc>
          <a:spcPct val="90000"/>
        </a:lnSpc>
        <a:spcBef>
          <a:spcPct val="0"/>
        </a:spcBef>
        <a:buNone/>
        <a:defRPr sz="110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5981" indent="-575981" algn="l" defTabSz="2303922" rtl="0" eaLnBrk="1" latinLnBrk="1" hangingPunct="1">
        <a:lnSpc>
          <a:spcPct val="90000"/>
        </a:lnSpc>
        <a:spcBef>
          <a:spcPts val="2520"/>
        </a:spcBef>
        <a:buFont typeface="Arial" panose="020B0604020202020204" pitchFamily="34" charset="0"/>
        <a:buChar char="•"/>
        <a:defRPr sz="7055" kern="1200">
          <a:solidFill>
            <a:schemeClr val="tx1"/>
          </a:solidFill>
          <a:latin typeface="+mn-lt"/>
          <a:ea typeface="+mn-ea"/>
          <a:cs typeface="+mn-cs"/>
        </a:defRPr>
      </a:lvl1pPr>
      <a:lvl2pPr marL="1727942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6047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5039" kern="1200">
          <a:solidFill>
            <a:schemeClr val="tx1"/>
          </a:solidFill>
          <a:latin typeface="+mn-lt"/>
          <a:ea typeface="+mn-ea"/>
          <a:cs typeface="+mn-cs"/>
        </a:defRPr>
      </a:lvl3pPr>
      <a:lvl4pPr marL="4031864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4pPr>
      <a:lvl5pPr marL="5183825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5pPr>
      <a:lvl6pPr marL="6335786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6pPr>
      <a:lvl7pPr marL="7487747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7pPr>
      <a:lvl8pPr marL="8639708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8pPr>
      <a:lvl9pPr marL="9791670" indent="-575981" algn="l" defTabSz="2303922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1pPr>
      <a:lvl2pPr marL="1151961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303922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3pPr>
      <a:lvl4pPr marL="3455883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4pPr>
      <a:lvl5pPr marL="4607844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5pPr>
      <a:lvl6pPr marL="5759806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6pPr>
      <a:lvl7pPr marL="6911767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7pPr>
      <a:lvl8pPr marL="8063728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8pPr>
      <a:lvl9pPr marL="9215689" algn="l" defTabSz="2303922" rtl="0" eaLnBrk="1" latinLnBrk="1" hangingPunct="1">
        <a:defRPr sz="45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4958054" y="1085231"/>
            <a:ext cx="14126678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14000" b="1" spc="200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마이크로전공</a:t>
            </a:r>
            <a:endParaRPr lang="ko-KR" altLang="en-US" sz="14000" b="1" spc="2000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135732" y="111269"/>
            <a:ext cx="467853" cy="93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31632" tIns="115816" rIns="231632" bIns="115816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 sz="4560"/>
          </a:p>
        </p:txBody>
      </p:sp>
      <p:sp>
        <p:nvSpPr>
          <p:cNvPr id="3" name="_x130160736"/>
          <p:cNvSpPr>
            <a:spLocks noChangeArrowheads="1"/>
          </p:cNvSpPr>
          <p:nvPr/>
        </p:nvSpPr>
        <p:spPr bwMode="auto">
          <a:xfrm>
            <a:off x="1791016" y="5623568"/>
            <a:ext cx="19536021" cy="4000693"/>
          </a:xfrm>
          <a:prstGeom prst="rect">
            <a:avLst/>
          </a:prstGeom>
          <a:solidFill>
            <a:srgbClr val="EEF7E9"/>
          </a:solidFill>
          <a:ln w="762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231632" tIns="115816" rIns="231632" bIns="115816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algn="ctr" defTabSz="2316358" eaLnBrk="0" hangingPunct="0">
              <a:lnSpc>
                <a:spcPct val="150000"/>
              </a:lnSpc>
              <a:tabLst>
                <a:tab pos="1278823" algn="l"/>
                <a:tab pos="2573731" algn="l"/>
                <a:tab pos="3860597" algn="l"/>
                <a:tab pos="5147462" algn="l"/>
                <a:tab pos="6434328" algn="l"/>
                <a:tab pos="7721194" algn="l"/>
                <a:tab pos="9008059" algn="l"/>
                <a:tab pos="10294925" algn="l"/>
                <a:tab pos="11581790" algn="l"/>
                <a:tab pos="12868656" algn="l"/>
                <a:tab pos="14155522" algn="l"/>
                <a:tab pos="15442387" algn="l"/>
                <a:tab pos="16729253" algn="l"/>
                <a:tab pos="18016118" algn="l"/>
                <a:tab pos="19302984" algn="l"/>
                <a:tab pos="20589850" algn="l"/>
                <a:tab pos="21876715" algn="l"/>
                <a:tab pos="23163581" algn="l"/>
                <a:tab pos="24450446" algn="l"/>
                <a:tab pos="25737312" algn="l"/>
                <a:tab pos="27024178" algn="l"/>
                <a:tab pos="28311043" algn="l"/>
                <a:tab pos="29597909" algn="l"/>
                <a:tab pos="30884774" algn="l"/>
                <a:tab pos="32171640" algn="l"/>
                <a:tab pos="33458506" algn="l"/>
                <a:tab pos="34745371" algn="l"/>
                <a:tab pos="36032237" algn="l"/>
                <a:tab pos="37319102" algn="l"/>
                <a:tab pos="38605968" algn="l"/>
                <a:tab pos="39892834" algn="l"/>
              </a:tabLst>
            </a:pPr>
            <a:r>
              <a:rPr lang="ko-KR" altLang="en-US" sz="4800" b="1">
                <a:solidFill>
                  <a:srgbClr val="000000"/>
                </a:solidFill>
                <a:ea typeface="함초롬돋움" pitchFamily="18" charset="-127"/>
              </a:rPr>
              <a:t>복수전공 또는 부전공으로 이수하기에는 부담이 되는</a:t>
            </a:r>
            <a:r>
              <a:rPr lang="en-US" altLang="ko-KR" sz="4800" b="1">
                <a:solidFill>
                  <a:srgbClr val="000000"/>
                </a:solidFill>
                <a:ea typeface="함초롬돋움" pitchFamily="18" charset="-127"/>
              </a:rPr>
              <a:t> </a:t>
            </a:r>
            <a:r>
              <a:rPr lang="ko-KR" altLang="en-US" sz="4800" b="1">
                <a:solidFill>
                  <a:srgbClr val="000000"/>
                </a:solidFill>
                <a:ea typeface="함초롬돋움" pitchFamily="18" charset="-127"/>
              </a:rPr>
              <a:t>타 학과 학문의 </a:t>
            </a:r>
            <a:endParaRPr lang="en-US" altLang="ko-KR" sz="4800" b="1">
              <a:solidFill>
                <a:srgbClr val="000000"/>
              </a:solidFill>
              <a:ea typeface="함초롬돋움" pitchFamily="18" charset="-127"/>
            </a:endParaRPr>
          </a:p>
          <a:p>
            <a:pPr algn="ctr" defTabSz="2316358" eaLnBrk="0" hangingPunct="0">
              <a:lnSpc>
                <a:spcPct val="150000"/>
              </a:lnSpc>
              <a:tabLst>
                <a:tab pos="1278823" algn="l"/>
                <a:tab pos="2573731" algn="l"/>
                <a:tab pos="3860597" algn="l"/>
                <a:tab pos="5147462" algn="l"/>
                <a:tab pos="6434328" algn="l"/>
                <a:tab pos="7721194" algn="l"/>
                <a:tab pos="9008059" algn="l"/>
                <a:tab pos="10294925" algn="l"/>
                <a:tab pos="11581790" algn="l"/>
                <a:tab pos="12868656" algn="l"/>
                <a:tab pos="14155522" algn="l"/>
                <a:tab pos="15442387" algn="l"/>
                <a:tab pos="16729253" algn="l"/>
                <a:tab pos="18016118" algn="l"/>
                <a:tab pos="19302984" algn="l"/>
                <a:tab pos="20589850" algn="l"/>
                <a:tab pos="21876715" algn="l"/>
                <a:tab pos="23163581" algn="l"/>
                <a:tab pos="24450446" algn="l"/>
                <a:tab pos="25737312" algn="l"/>
                <a:tab pos="27024178" algn="l"/>
                <a:tab pos="28311043" algn="l"/>
                <a:tab pos="29597909" algn="l"/>
                <a:tab pos="30884774" algn="l"/>
                <a:tab pos="32171640" algn="l"/>
                <a:tab pos="33458506" algn="l"/>
                <a:tab pos="34745371" algn="l"/>
                <a:tab pos="36032237" algn="l"/>
                <a:tab pos="37319102" algn="l"/>
                <a:tab pos="38605968" algn="l"/>
                <a:tab pos="39892834" algn="l"/>
              </a:tabLst>
            </a:pPr>
            <a:r>
              <a:rPr lang="ko-KR" altLang="en-US" sz="4800" b="1">
                <a:solidFill>
                  <a:srgbClr val="000000"/>
                </a:solidFill>
                <a:ea typeface="함초롬돋움" pitchFamily="18" charset="-127"/>
              </a:rPr>
              <a:t>세분화된 전공을</a:t>
            </a:r>
            <a:r>
              <a:rPr lang="ko-KR" altLang="en-US" sz="2000" b="1"/>
              <a:t> </a:t>
            </a:r>
            <a:r>
              <a:rPr lang="en-US" altLang="ko-KR" sz="4800" b="1">
                <a:latin typeface="함초롬돋움" pitchFamily="18" charset="-127"/>
              </a:rPr>
              <a:t>12</a:t>
            </a:r>
            <a:r>
              <a:rPr lang="ko-KR" altLang="en-US" sz="4800" b="1">
                <a:ea typeface="함초롬돋움" pitchFamily="18" charset="-127"/>
              </a:rPr>
              <a:t>학점 이상 </a:t>
            </a:r>
            <a:r>
              <a:rPr lang="ko-KR" altLang="en-US" sz="4800" b="1">
                <a:solidFill>
                  <a:srgbClr val="000000"/>
                </a:solidFill>
                <a:ea typeface="함초롬돋움" pitchFamily="18" charset="-127"/>
              </a:rPr>
              <a:t>이수하여 </a:t>
            </a:r>
            <a:endParaRPr lang="en-US" altLang="ko-KR" sz="4800" b="1">
              <a:solidFill>
                <a:srgbClr val="000000"/>
              </a:solidFill>
              <a:ea typeface="함초롬돋움" pitchFamily="18" charset="-127"/>
            </a:endParaRPr>
          </a:p>
          <a:p>
            <a:pPr algn="ctr" defTabSz="2316358" eaLnBrk="0" hangingPunct="0">
              <a:lnSpc>
                <a:spcPct val="150000"/>
              </a:lnSpc>
              <a:tabLst>
                <a:tab pos="1278823" algn="l"/>
                <a:tab pos="2573731" algn="l"/>
                <a:tab pos="3860597" algn="l"/>
                <a:tab pos="5147462" algn="l"/>
                <a:tab pos="6434328" algn="l"/>
                <a:tab pos="7721194" algn="l"/>
                <a:tab pos="9008059" algn="l"/>
                <a:tab pos="10294925" algn="l"/>
                <a:tab pos="11581790" algn="l"/>
                <a:tab pos="12868656" algn="l"/>
                <a:tab pos="14155522" algn="l"/>
                <a:tab pos="15442387" algn="l"/>
                <a:tab pos="16729253" algn="l"/>
                <a:tab pos="18016118" algn="l"/>
                <a:tab pos="19302984" algn="l"/>
                <a:tab pos="20589850" algn="l"/>
                <a:tab pos="21876715" algn="l"/>
                <a:tab pos="23163581" algn="l"/>
                <a:tab pos="24450446" algn="l"/>
                <a:tab pos="25737312" algn="l"/>
                <a:tab pos="27024178" algn="l"/>
                <a:tab pos="28311043" algn="l"/>
                <a:tab pos="29597909" algn="l"/>
                <a:tab pos="30884774" algn="l"/>
                <a:tab pos="32171640" algn="l"/>
                <a:tab pos="33458506" algn="l"/>
                <a:tab pos="34745371" algn="l"/>
                <a:tab pos="36032237" algn="l"/>
                <a:tab pos="37319102" algn="l"/>
                <a:tab pos="38605968" algn="l"/>
                <a:tab pos="39892834" algn="l"/>
              </a:tabLst>
            </a:pPr>
            <a:r>
              <a:rPr lang="ko-KR" altLang="en-US" sz="4800" b="1">
                <a:solidFill>
                  <a:srgbClr val="000000"/>
                </a:solidFill>
                <a:ea typeface="함초롬돋움" pitchFamily="18" charset="-127"/>
              </a:rPr>
              <a:t>학위증 및 성적증명서에 마이크로전공 이수자로 표기해주는 제도</a:t>
            </a:r>
            <a:endParaRPr lang="ko-KR" altLang="en-US" sz="8800" b="1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790797"/>
              </p:ext>
            </p:extLst>
          </p:nvPr>
        </p:nvGraphicFramePr>
        <p:xfrm>
          <a:off x="2300827" y="11433630"/>
          <a:ext cx="18811055" cy="9542806"/>
        </p:xfrm>
        <a:graphic>
          <a:graphicData uri="http://schemas.openxmlformats.org/drawingml/2006/table">
            <a:tbl>
              <a:tblPr/>
              <a:tblGrid>
                <a:gridCol w="806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8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4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8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52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485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898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32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마이크로전공명</a:t>
                      </a:r>
                      <a:endParaRPr lang="ko-KR" altLang="en-US" sz="32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32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학과명</a:t>
                      </a:r>
                      <a:endParaRPr lang="ko-KR" altLang="en-US" sz="32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32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마이크로전공명</a:t>
                      </a:r>
                      <a:endParaRPr lang="ko-KR" altLang="en-US" sz="32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32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학과명</a:t>
                      </a:r>
                      <a:endParaRPr lang="ko-KR" altLang="en-US" sz="32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영어커뮤니케이션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영어영문학과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생명정보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생명과학과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노인복지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지역사회개발</a:t>
                      </a:r>
                      <a:r>
                        <a:rPr lang="en-US" altLang="ko-KR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·</a:t>
                      </a: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복지학과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생물다양성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생명과학과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공공경제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경제학과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식품품질관리</a:t>
                      </a:r>
                      <a:endParaRPr lang="ko-KR" altLang="en-US" sz="2800" b="1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식품공학과</a:t>
                      </a:r>
                      <a:endParaRPr lang="ko-KR" altLang="en-US" sz="2800" b="1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산업및금융경제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경제학과</a:t>
                      </a:r>
                      <a:endParaRPr lang="ko-KR" altLang="en-US" sz="2800" b="1" ker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식품위생및안전학</a:t>
                      </a:r>
                      <a:endParaRPr lang="ko-KR" altLang="en-US" sz="2800" b="1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식품공학과</a:t>
                      </a:r>
                      <a:endParaRPr lang="ko-KR" altLang="en-US" sz="2800" b="1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916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호텔</a:t>
                      </a: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HOSPITALITY</a:t>
                      </a: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서비스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호텔관광학과</a:t>
                      </a:r>
                      <a:endParaRPr lang="ko-KR" altLang="en-US" sz="2800" b="1" ker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아트앤디자인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융합예술학부 현대미술전공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9167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직업상담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산업복지학과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패션프로덕트스타일링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패션디자인학과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청소년상담복지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산업복지학과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공간디자인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실내건축디자인학과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아동상담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가정복지학과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기초재활심리학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재활심리학과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6537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인권과페미니즘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보조공학서비스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재활공학과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39642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문화분석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ICT</a:t>
                      </a: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스타트업법무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en-US" altLang="ko-KR" sz="2800" b="1" kern="0" spc="-6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DU</a:t>
                      </a:r>
                      <a:r>
                        <a:rPr lang="ko-KR" altLang="en-US" sz="2800" b="1" kern="0" spc="-6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인재법학부 공직법학전공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39642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</a:t>
                      </a:r>
                      <a:endParaRPr lang="en-US" sz="2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사회적경제와기업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2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endParaRPr lang="ko-KR" altLang="en-US" sz="2800" b="1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12840" marR="112840" marT="31196" marB="311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12396" y="9682292"/>
            <a:ext cx="467853" cy="93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31632" tIns="115816" rIns="231632" bIns="115816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defTabSz="2316358" latinLnBrk="1">
              <a:tabLst>
                <a:tab pos="1278823" algn="l"/>
                <a:tab pos="2573731" algn="l"/>
                <a:tab pos="3860597" algn="l"/>
                <a:tab pos="5147462" algn="l"/>
                <a:tab pos="6434328" algn="l"/>
                <a:tab pos="7721194" algn="l"/>
                <a:tab pos="9008059" algn="l"/>
                <a:tab pos="10294925" algn="l"/>
                <a:tab pos="11581790" algn="l"/>
                <a:tab pos="12868656" algn="l"/>
                <a:tab pos="14155522" algn="l"/>
                <a:tab pos="15442387" algn="l"/>
                <a:tab pos="16729253" algn="l"/>
                <a:tab pos="18016118" algn="l"/>
                <a:tab pos="19302984" algn="l"/>
                <a:tab pos="20589850" algn="l"/>
                <a:tab pos="21876715" algn="l"/>
                <a:tab pos="23163581" algn="l"/>
                <a:tab pos="24450446" algn="l"/>
                <a:tab pos="25737312" algn="l"/>
                <a:tab pos="27024178" algn="l"/>
                <a:tab pos="28311043" algn="l"/>
                <a:tab pos="29597909" algn="l"/>
                <a:tab pos="30884774" algn="l"/>
                <a:tab pos="32171640" algn="l"/>
                <a:tab pos="33458506" algn="l"/>
                <a:tab pos="34745371" algn="l"/>
                <a:tab pos="36032237" algn="l"/>
                <a:tab pos="37319102" algn="l"/>
                <a:tab pos="38605968" algn="l"/>
                <a:tab pos="39892834" algn="l"/>
              </a:tabLst>
            </a:pPr>
            <a:endParaRPr lang="ko-KR" altLang="ko-KR" sz="4560"/>
          </a:p>
        </p:txBody>
      </p:sp>
      <p:sp>
        <p:nvSpPr>
          <p:cNvPr id="9" name="직사각형 8"/>
          <p:cNvSpPr/>
          <p:nvPr/>
        </p:nvSpPr>
        <p:spPr>
          <a:xfrm>
            <a:off x="11559026" y="13669125"/>
            <a:ext cx="9635394" cy="155985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56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A59236-19E9-4D6A-9E44-9E48C2BC6860}"/>
              </a:ext>
            </a:extLst>
          </p:cNvPr>
          <p:cNvSpPr txBox="1"/>
          <p:nvPr/>
        </p:nvSpPr>
        <p:spPr>
          <a:xfrm>
            <a:off x="2981160" y="4392202"/>
            <a:ext cx="7265497" cy="81956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ko-KR" altLang="en-US" sz="6000" b="1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마이크로전공이란</a:t>
            </a:r>
            <a:r>
              <a:rPr lang="en-US" altLang="ko-KR" sz="6000" b="1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?</a:t>
            </a:r>
            <a:endParaRPr lang="ko-KR" altLang="en-US" sz="6000" b="1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01E5661C-6117-48AF-ADF9-B7B21A6B4CE1}"/>
              </a:ext>
            </a:extLst>
          </p:cNvPr>
          <p:cNvGrpSpPr/>
          <p:nvPr/>
        </p:nvGrpSpPr>
        <p:grpSpPr>
          <a:xfrm>
            <a:off x="1332641" y="3984689"/>
            <a:ext cx="1648519" cy="2013612"/>
            <a:chOff x="412597" y="3373716"/>
            <a:chExt cx="586002" cy="65992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0236A36-FC92-4B30-B8BA-9C1E49CBF8E9}"/>
                </a:ext>
              </a:extLst>
            </p:cNvPr>
            <p:cNvSpPr txBox="1"/>
            <p:nvPr/>
          </p:nvSpPr>
          <p:spPr>
            <a:xfrm>
              <a:off x="412597" y="3373716"/>
              <a:ext cx="438342" cy="528875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8106" spc="99" dirty="0">
                  <a:solidFill>
                    <a:schemeClr val="accent6">
                      <a:lumMod val="75000"/>
                    </a:schemeClr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  <a:cs typeface="코트라 볼드체" panose="02020603020101020101" pitchFamily="18" charset="-127"/>
                </a:rPr>
                <a:t>Q</a:t>
              </a:r>
              <a:endParaRPr lang="ko-KR" altLang="en-US" sz="8106" spc="99" dirty="0">
                <a:solidFill>
                  <a:schemeClr val="accent6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09B640-0312-4E51-B62C-304D8CA17AAC}"/>
                </a:ext>
              </a:extLst>
            </p:cNvPr>
            <p:cNvSpPr txBox="1"/>
            <p:nvPr/>
          </p:nvSpPr>
          <p:spPr>
            <a:xfrm>
              <a:off x="560257" y="3627834"/>
              <a:ext cx="438342" cy="40580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6080" spc="99" dirty="0">
                  <a:solidFill>
                    <a:schemeClr val="accent6">
                      <a:lumMod val="50000"/>
                    </a:schemeClr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  <a:cs typeface="코트라 볼드체" panose="02020603020101020101" pitchFamily="18" charset="-127"/>
                </a:rPr>
                <a:t>A</a:t>
              </a:r>
              <a:endParaRPr lang="ko-KR" altLang="en-US" sz="6080" spc="99" dirty="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endParaRPr>
            </a:p>
          </p:txBody>
        </p:sp>
      </p:grpSp>
      <p:sp>
        <p:nvSpPr>
          <p:cNvPr id="7" name="직사각형 6">
            <a:extLst>
              <a:ext uri="{FF2B5EF4-FFF2-40B4-BE49-F238E27FC236}">
                <a16:creationId xmlns:a16="http://schemas.microsoft.com/office/drawing/2014/main" id="{CBD7DAF9-8F7C-4B28-80A1-C1C96B4C9BE6}"/>
              </a:ext>
            </a:extLst>
          </p:cNvPr>
          <p:cNvSpPr/>
          <p:nvPr/>
        </p:nvSpPr>
        <p:spPr>
          <a:xfrm>
            <a:off x="2328897" y="10472156"/>
            <a:ext cx="16890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ko-KR" altLang="en-US" sz="4800"/>
              <a:t>☞ 신설된 </a:t>
            </a:r>
            <a:r>
              <a:rPr lang="en-US" altLang="ko-KR" sz="4800"/>
              <a:t>21</a:t>
            </a:r>
            <a:r>
              <a:rPr lang="ko-KR" altLang="en-US" sz="4800"/>
              <a:t>개 전공 내 </a:t>
            </a:r>
            <a:r>
              <a:rPr lang="ko-KR" altLang="en-US" sz="4800" b="1">
                <a:solidFill>
                  <a:srgbClr val="FF0000"/>
                </a:solidFill>
              </a:rPr>
              <a:t>최대 </a:t>
            </a:r>
            <a:r>
              <a:rPr lang="en-US" altLang="ko-KR" sz="4800" b="1">
                <a:solidFill>
                  <a:srgbClr val="FF0000"/>
                </a:solidFill>
              </a:rPr>
              <a:t>2</a:t>
            </a:r>
            <a:r>
              <a:rPr lang="ko-KR" altLang="en-US" sz="4800" b="1">
                <a:solidFill>
                  <a:srgbClr val="FF0000"/>
                </a:solidFill>
              </a:rPr>
              <a:t>개</a:t>
            </a:r>
            <a:r>
              <a:rPr lang="ko-KR" altLang="en-US" sz="4800" b="1"/>
              <a:t>의 마이크로전공 이수 가능</a:t>
            </a:r>
            <a:endParaRPr lang="en-US" altLang="ko-KR" sz="4800" b="1"/>
          </a:p>
        </p:txBody>
      </p:sp>
    </p:spTree>
    <p:extLst>
      <p:ext uri="{BB962C8B-B14F-4D97-AF65-F5344CB8AC3E}">
        <p14:creationId xmlns:p14="http://schemas.microsoft.com/office/powerpoint/2010/main" val="272922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5161745" y="1104335"/>
            <a:ext cx="12767929" cy="221599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13800" b="1" spc="200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식품품질관리</a:t>
            </a:r>
            <a:endParaRPr lang="ko-KR" altLang="en-US" sz="13800" b="1" spc="2000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63271" y="5476670"/>
            <a:ext cx="1871830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600">
                <a:latin typeface="맑은 고딕"/>
                <a:ea typeface="맑은 고딕"/>
              </a:rPr>
              <a:t>본 식품품질관리 마이크로전공에서는 식품의 재료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식품품질 측정 장치 </a:t>
            </a:r>
            <a:endParaRPr lang="en-US" altLang="ko-KR" sz="4600">
              <a:latin typeface="맑은 고딕"/>
              <a:ea typeface="맑은 고딕"/>
            </a:endParaRPr>
          </a:p>
          <a:p>
            <a:r>
              <a:rPr lang="ko-KR" altLang="en-US" sz="4600">
                <a:latin typeface="맑은 고딕"/>
                <a:ea typeface="맑은 고딕"/>
              </a:rPr>
              <a:t>및 작동원리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소비자검사 기법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이를 바탕으로 신제품을 개발하고 </a:t>
            </a:r>
            <a:endParaRPr lang="en-US" altLang="ko-KR" sz="4600">
              <a:latin typeface="맑은 고딕"/>
              <a:ea typeface="맑은 고딕"/>
            </a:endParaRPr>
          </a:p>
          <a:p>
            <a:r>
              <a:rPr lang="ko-KR" altLang="en-US" sz="4600">
                <a:latin typeface="맑은 고딕"/>
                <a:ea typeface="맑은 고딕"/>
              </a:rPr>
              <a:t>관리할 수 있는 전문가를 양성하고자 한다</a:t>
            </a:r>
            <a:r>
              <a:rPr lang="en-US" altLang="ko-KR" sz="4600">
                <a:latin typeface="맑은 고딕"/>
                <a:ea typeface="맑은 고딕"/>
              </a:rPr>
              <a:t>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024238"/>
              </p:ext>
            </p:extLst>
          </p:nvPr>
        </p:nvGraphicFramePr>
        <p:xfrm>
          <a:off x="2215524" y="13733058"/>
          <a:ext cx="17551652" cy="7555783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500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0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7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20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48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학년</a:t>
                      </a:r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학기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교과구분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교과목명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학점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02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ko-KR" altLang="en-US" sz="360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식품공학의이해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027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60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360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ko-KR" altLang="en-US" sz="360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1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식품재료학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8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식품기기장치학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785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1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식품관능평가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8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식품품질관리실무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0850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r>
                        <a:rPr lang="en-US" altLang="ko-KR" sz="3600"/>
                        <a:t>4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200"/>
                    </a:p>
                    <a:p>
                      <a:pPr algn="ctr" latinLnBrk="1"/>
                      <a:r>
                        <a:rPr lang="en-US" altLang="ko-KR" sz="3600"/>
                        <a:t>1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2800"/>
                    </a:p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식품개발및공정설계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08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식품품질관리및실험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48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식품물성학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7" name="그룹 6">
            <a:extLst>
              <a:ext uri="{FF2B5EF4-FFF2-40B4-BE49-F238E27FC236}">
                <a16:creationId xmlns:a16="http://schemas.microsoft.com/office/drawing/2014/main" id="{6A2410CC-DFF1-4651-967A-E864EA01DBEC}"/>
              </a:ext>
            </a:extLst>
          </p:cNvPr>
          <p:cNvGrpSpPr/>
          <p:nvPr/>
        </p:nvGrpSpPr>
        <p:grpSpPr>
          <a:xfrm>
            <a:off x="1676305" y="8203403"/>
            <a:ext cx="12774706" cy="1071746"/>
            <a:chOff x="1786768" y="1960631"/>
            <a:chExt cx="4047837" cy="345615"/>
          </a:xfrm>
        </p:grpSpPr>
        <p:sp>
          <p:nvSpPr>
            <p:cNvPr id="8" name="모서리가 둥근 직사각형 16">
              <a:extLst>
                <a:ext uri="{FF2B5EF4-FFF2-40B4-BE49-F238E27FC236}">
                  <a16:creationId xmlns:a16="http://schemas.microsoft.com/office/drawing/2014/main" id="{C2762BCE-F047-45B7-84EB-1FD04E0C4F04}"/>
                </a:ext>
              </a:extLst>
            </p:cNvPr>
            <p:cNvSpPr/>
            <p:nvPr/>
          </p:nvSpPr>
          <p:spPr>
            <a:xfrm>
              <a:off x="1797529" y="196063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12" name="모서리가 둥근 직사각형 15">
              <a:extLst>
                <a:ext uri="{FF2B5EF4-FFF2-40B4-BE49-F238E27FC236}">
                  <a16:creationId xmlns:a16="http://schemas.microsoft.com/office/drawing/2014/main" id="{4B78B9FD-5EF7-4360-B604-BE83C7808D3F}"/>
                </a:ext>
              </a:extLst>
            </p:cNvPr>
            <p:cNvSpPr/>
            <p:nvPr/>
          </p:nvSpPr>
          <p:spPr>
            <a:xfrm>
              <a:off x="1786768" y="1967692"/>
              <a:ext cx="1592190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BE211B2-5D55-444B-AF9C-79ACD28E77D6}"/>
                </a:ext>
              </a:extLst>
            </p:cNvPr>
            <p:cNvSpPr txBox="1"/>
            <p:nvPr/>
          </p:nvSpPr>
          <p:spPr>
            <a:xfrm>
              <a:off x="1906496" y="2003726"/>
              <a:ext cx="1305640" cy="267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8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진  로</a:t>
              </a:r>
              <a:endParaRPr lang="ko-KR" altLang="en-US" sz="48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1D36A7F7-B1DF-49B6-A561-241FCCD87921}"/>
              </a:ext>
            </a:extLst>
          </p:cNvPr>
          <p:cNvGrpSpPr/>
          <p:nvPr/>
        </p:nvGrpSpPr>
        <p:grpSpPr>
          <a:xfrm>
            <a:off x="1676305" y="4196077"/>
            <a:ext cx="12740745" cy="1048010"/>
            <a:chOff x="1786766" y="1967692"/>
            <a:chExt cx="4037076" cy="342961"/>
          </a:xfrm>
        </p:grpSpPr>
        <p:sp>
          <p:nvSpPr>
            <p:cNvPr id="15" name="모서리가 둥근 직사각형 16">
              <a:extLst>
                <a:ext uri="{FF2B5EF4-FFF2-40B4-BE49-F238E27FC236}">
                  <a16:creationId xmlns:a16="http://schemas.microsoft.com/office/drawing/2014/main" id="{74DB3AE7-B838-48D3-B038-18FDE78F3F1F}"/>
                </a:ext>
              </a:extLst>
            </p:cNvPr>
            <p:cNvSpPr/>
            <p:nvPr/>
          </p:nvSpPr>
          <p:spPr>
            <a:xfrm>
              <a:off x="1786766" y="1972099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16" name="모서리가 둥근 직사각형 15">
              <a:extLst>
                <a:ext uri="{FF2B5EF4-FFF2-40B4-BE49-F238E27FC236}">
                  <a16:creationId xmlns:a16="http://schemas.microsoft.com/office/drawing/2014/main" id="{6909791B-10E5-4ED3-A5D0-75D0E44B207E}"/>
                </a:ext>
              </a:extLst>
            </p:cNvPr>
            <p:cNvSpPr/>
            <p:nvPr/>
          </p:nvSpPr>
          <p:spPr>
            <a:xfrm>
              <a:off x="1786768" y="1967692"/>
              <a:ext cx="159218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46856D7-CB6A-4E26-A0A9-4B36BC05E943}"/>
                </a:ext>
              </a:extLst>
            </p:cNvPr>
            <p:cNvSpPr txBox="1"/>
            <p:nvPr/>
          </p:nvSpPr>
          <p:spPr>
            <a:xfrm>
              <a:off x="2083178" y="2007159"/>
              <a:ext cx="1222361" cy="271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8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전 공 소 개</a:t>
              </a:r>
              <a:endParaRPr lang="ko-KR" altLang="en-US" sz="48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D2C47CA-5B8F-4882-840B-45809F8DAF9F}"/>
              </a:ext>
            </a:extLst>
          </p:cNvPr>
          <p:cNvGrpSpPr/>
          <p:nvPr/>
        </p:nvGrpSpPr>
        <p:grpSpPr>
          <a:xfrm>
            <a:off x="1673775" y="12313872"/>
            <a:ext cx="12743275" cy="1028229"/>
            <a:chOff x="1776008" y="1967692"/>
            <a:chExt cx="4037076" cy="348643"/>
          </a:xfrm>
        </p:grpSpPr>
        <p:sp>
          <p:nvSpPr>
            <p:cNvPr id="19" name="모서리가 둥근 직사각형 16">
              <a:extLst>
                <a:ext uri="{FF2B5EF4-FFF2-40B4-BE49-F238E27FC236}">
                  <a16:creationId xmlns:a16="http://schemas.microsoft.com/office/drawing/2014/main" id="{AFD495EE-708E-4D39-A93A-9C1C41E0C71E}"/>
                </a:ext>
              </a:extLst>
            </p:cNvPr>
            <p:cNvSpPr/>
            <p:nvPr/>
          </p:nvSpPr>
          <p:spPr>
            <a:xfrm>
              <a:off x="1776008" y="197778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0" name="모서리가 둥근 직사각형 15">
              <a:extLst>
                <a:ext uri="{FF2B5EF4-FFF2-40B4-BE49-F238E27FC236}">
                  <a16:creationId xmlns:a16="http://schemas.microsoft.com/office/drawing/2014/main" id="{C396D75F-971D-44D9-83FE-05BAF88FC419}"/>
                </a:ext>
              </a:extLst>
            </p:cNvPr>
            <p:cNvSpPr/>
            <p:nvPr/>
          </p:nvSpPr>
          <p:spPr>
            <a:xfrm>
              <a:off x="1786768" y="1967692"/>
              <a:ext cx="171150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973CAE-F02A-4F13-9E78-BFF12E10022D}"/>
                </a:ext>
              </a:extLst>
            </p:cNvPr>
            <p:cNvSpPr txBox="1"/>
            <p:nvPr/>
          </p:nvSpPr>
          <p:spPr>
            <a:xfrm>
              <a:off x="2082279" y="2005956"/>
              <a:ext cx="1364836" cy="281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800" b="1" spc="600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편성교과목</a:t>
              </a:r>
              <a:endParaRPr lang="ko-KR" altLang="en-US" sz="4800" b="1" spc="600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sp>
        <p:nvSpPr>
          <p:cNvPr id="3" name="직사각형 2">
            <a:extLst>
              <a:ext uri="{FF2B5EF4-FFF2-40B4-BE49-F238E27FC236}">
                <a16:creationId xmlns:a16="http://schemas.microsoft.com/office/drawing/2014/main" id="{3537E475-38F9-4D94-A6A7-A2B278D8CC46}"/>
              </a:ext>
            </a:extLst>
          </p:cNvPr>
          <p:cNvSpPr/>
          <p:nvPr/>
        </p:nvSpPr>
        <p:spPr>
          <a:xfrm>
            <a:off x="2015477" y="9614592"/>
            <a:ext cx="15385017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600">
                <a:ea typeface="맑은 고딕"/>
              </a:rPr>
              <a:t>본 마이크로전공을 이수하면 대부분 식품회사의 </a:t>
            </a:r>
            <a:endParaRPr lang="en-US" altLang="ko-KR" sz="4600">
              <a:ea typeface="맑은 고딕"/>
            </a:endParaRPr>
          </a:p>
          <a:p>
            <a:r>
              <a:rPr lang="ko-KR" altLang="en-US" sz="4600">
                <a:ea typeface="맑은 고딕"/>
              </a:rPr>
              <a:t>식품</a:t>
            </a:r>
            <a:r>
              <a:rPr lang="en-US" altLang="ko-KR" sz="4600">
                <a:ea typeface="맑은 고딕"/>
              </a:rPr>
              <a:t> </a:t>
            </a:r>
            <a:r>
              <a:rPr lang="ko-KR" altLang="en-US" sz="4600">
                <a:ea typeface="맑은 고딕"/>
              </a:rPr>
              <a:t>제조</a:t>
            </a:r>
            <a:r>
              <a:rPr lang="en-US" altLang="ko-KR" sz="4600">
                <a:ea typeface="맑은 고딕"/>
              </a:rPr>
              <a:t>/</a:t>
            </a:r>
            <a:r>
              <a:rPr lang="ko-KR" altLang="en-US" sz="4600">
                <a:ea typeface="맑은 고딕"/>
              </a:rPr>
              <a:t>가공</a:t>
            </a:r>
            <a:r>
              <a:rPr lang="en-US" altLang="ko-KR" sz="4600">
                <a:ea typeface="맑은 고딕"/>
              </a:rPr>
              <a:t>/</a:t>
            </a:r>
            <a:r>
              <a:rPr lang="ko-KR" altLang="en-US" sz="4600">
                <a:ea typeface="맑은 고딕"/>
              </a:rPr>
              <a:t>개발</a:t>
            </a:r>
            <a:r>
              <a:rPr lang="en-US" altLang="ko-KR" sz="4600">
                <a:ea typeface="맑은 고딕"/>
              </a:rPr>
              <a:t>/</a:t>
            </a:r>
            <a:r>
              <a:rPr lang="ko-KR" altLang="en-US" sz="4600">
                <a:ea typeface="맑은 고딕"/>
              </a:rPr>
              <a:t>품질관리 부서의 취업이 가능</a:t>
            </a:r>
            <a:r>
              <a:rPr lang="en-US" altLang="ko-KR" sz="4600">
                <a:ea typeface="맑은 고딕"/>
              </a:rPr>
              <a:t>, </a:t>
            </a:r>
          </a:p>
          <a:p>
            <a:r>
              <a:rPr lang="ko-KR" altLang="en-US" sz="4600">
                <a:ea typeface="맑은 고딕"/>
              </a:rPr>
              <a:t>해당 업무를 수행하는 데 어려움이 없을 것으로 판단된다</a:t>
            </a:r>
            <a:r>
              <a:rPr lang="en-US" altLang="ko-KR" sz="4600">
                <a:ea typeface="맑은 고딕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380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3420557" y="977059"/>
            <a:ext cx="16400410" cy="221599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13800" b="1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식품위생 및 안전학</a:t>
            </a:r>
            <a:endParaRPr lang="ko-KR" altLang="en-US" sz="13800" b="1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8816" y="5658829"/>
            <a:ext cx="19739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600">
                <a:latin typeface="맑은 고딕"/>
                <a:ea typeface="맑은 고딕"/>
              </a:rPr>
              <a:t>식품위생및안전학전공은 식품 안전에 필수적인 식품위생학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식품위생법규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식품위생관리</a:t>
            </a:r>
            <a:r>
              <a:rPr lang="en-US" altLang="ko-KR" sz="4600">
                <a:latin typeface="맑은 고딕"/>
                <a:ea typeface="맑은 고딕"/>
              </a:rPr>
              <a:t>, HACCP, </a:t>
            </a:r>
            <a:r>
              <a:rPr lang="ko-KR" altLang="en-US" sz="4600">
                <a:latin typeface="맑은 고딕"/>
                <a:ea typeface="맑은 고딕"/>
              </a:rPr>
              <a:t>식품위생학및실험 등의 기초를 익혀서 식품 중 유해물질 관리</a:t>
            </a:r>
            <a:r>
              <a:rPr lang="en-US" altLang="ko-KR" sz="4600">
                <a:latin typeface="맑은 고딕"/>
                <a:ea typeface="맑은 고딕"/>
              </a:rPr>
              <a:t>, </a:t>
            </a:r>
            <a:r>
              <a:rPr lang="ko-KR" altLang="en-US" sz="4600">
                <a:latin typeface="맑은 고딕"/>
                <a:ea typeface="맑은 고딕"/>
              </a:rPr>
              <a:t>작업장내 위생관리 등의 현장 실무 능력을 배양하기 위한 전공임</a:t>
            </a:r>
            <a:endParaRPr lang="en-US" altLang="ko-KR" sz="4600">
              <a:latin typeface="맑은 고딕"/>
              <a:ea typeface="맑은 고딕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22880"/>
              </p:ext>
            </p:extLst>
          </p:nvPr>
        </p:nvGraphicFramePr>
        <p:xfrm>
          <a:off x="1691420" y="14874325"/>
          <a:ext cx="18595227" cy="60296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5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5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6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75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423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825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학년</a:t>
                      </a:r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학기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교과구분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교과목명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학점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252">
                <a:tc rowSpan="4">
                  <a:txBody>
                    <a:bodyPr/>
                    <a:lstStyle/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endParaRPr lang="en-US" altLang="ko-KR" sz="1400"/>
                    </a:p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r>
                        <a:rPr lang="en-US" altLang="ko-KR" sz="3600"/>
                        <a:t>1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600"/>
                        <a:t>식품위생학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2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600"/>
                        <a:t>식품기준규격실무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0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2800"/>
                    </a:p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600"/>
                        <a:t>식품위생법규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1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600"/>
                        <a:t>식품위생학및실험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4295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3600"/>
                    </a:p>
                    <a:p>
                      <a:pPr algn="ctr" latinLnBrk="1"/>
                      <a:r>
                        <a:rPr lang="en-US" altLang="ko-KR" sz="3600"/>
                        <a:t>4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1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600"/>
                        <a:t>HACCP</a:t>
                      </a:r>
                      <a:r>
                        <a:rPr lang="ko-KR" altLang="en-US" sz="3600"/>
                        <a:t>및식품안전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82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2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/>
                        <a:t>전선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600"/>
                        <a:t>HACCP</a:t>
                      </a:r>
                      <a:r>
                        <a:rPr lang="ko-KR" altLang="en-US" sz="3600"/>
                        <a:t>실무</a:t>
                      </a:r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600"/>
                        <a:t>3</a:t>
                      </a:r>
                      <a:endParaRPr lang="ko-KR" altLang="en-US" sz="3600"/>
                    </a:p>
                  </a:txBody>
                  <a:tcPr marL="231632" marR="231632" marT="115816" marB="11581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직사각형 2">
            <a:extLst>
              <a:ext uri="{FF2B5EF4-FFF2-40B4-BE49-F238E27FC236}">
                <a16:creationId xmlns:a16="http://schemas.microsoft.com/office/drawing/2014/main" id="{40E03BFB-CE6D-46E0-8F19-D63AB0605C85}"/>
              </a:ext>
            </a:extLst>
          </p:cNvPr>
          <p:cNvSpPr/>
          <p:nvPr/>
        </p:nvSpPr>
        <p:spPr>
          <a:xfrm>
            <a:off x="1560988" y="9903380"/>
            <a:ext cx="18613738" cy="3028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4400" b="1">
                <a:ea typeface="맑은 고딕"/>
              </a:rPr>
              <a:t>- </a:t>
            </a:r>
            <a:r>
              <a:rPr lang="ko-KR" altLang="en-US" sz="4400" b="1">
                <a:ea typeface="맑은 고딕"/>
              </a:rPr>
              <a:t>식품 위생관련 공무원</a:t>
            </a:r>
            <a:r>
              <a:rPr lang="en-US" altLang="ko-KR" sz="4400" b="1">
                <a:ea typeface="맑은 고딕"/>
              </a:rPr>
              <a:t> </a:t>
            </a:r>
            <a:r>
              <a:rPr lang="en-US" altLang="ko-KR" sz="4400">
                <a:ea typeface="맑은 고딕"/>
              </a:rPr>
              <a:t>(</a:t>
            </a:r>
            <a:r>
              <a:rPr lang="ko-KR" altLang="en-US" sz="4000">
                <a:ea typeface="맑은 고딕"/>
              </a:rPr>
              <a:t>식약처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시도보건환경연구원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농촌진흥청</a:t>
            </a:r>
            <a:r>
              <a:rPr lang="en-US" altLang="ko-KR" sz="4000">
                <a:ea typeface="맑은 고딕"/>
              </a:rPr>
              <a:t> </a:t>
            </a:r>
            <a:r>
              <a:rPr lang="ko-KR" altLang="en-US" sz="4000">
                <a:ea typeface="맑은 고딕"/>
              </a:rPr>
              <a:t>등</a:t>
            </a:r>
            <a:r>
              <a:rPr lang="en-US" altLang="ko-KR" sz="4000">
                <a:ea typeface="맑은 고딕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4400" b="1">
                <a:ea typeface="맑은 고딕"/>
              </a:rPr>
              <a:t>- </a:t>
            </a:r>
            <a:r>
              <a:rPr lang="ko-KR" altLang="en-US" sz="4400" b="1">
                <a:ea typeface="맑은 고딕"/>
              </a:rPr>
              <a:t>식품 위생관련 공기업</a:t>
            </a:r>
            <a:r>
              <a:rPr lang="en-US" altLang="ko-KR" sz="4400" b="1">
                <a:ea typeface="맑은 고딕"/>
              </a:rPr>
              <a:t> </a:t>
            </a:r>
            <a:r>
              <a:rPr lang="en-US" altLang="ko-KR" sz="4400">
                <a:ea typeface="맑은 고딕"/>
              </a:rPr>
              <a:t>(</a:t>
            </a:r>
            <a:r>
              <a:rPr lang="ko-KR" altLang="en-US" sz="4000">
                <a:ea typeface="맑은 고딕"/>
              </a:rPr>
              <a:t>한국식품안전관리인증원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한국식품연구원 등</a:t>
            </a:r>
            <a:r>
              <a:rPr lang="en-US" altLang="ko-KR" sz="4000">
                <a:ea typeface="맑은 고딕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4400" b="1">
                <a:ea typeface="맑은 고딕"/>
              </a:rPr>
              <a:t>- </a:t>
            </a:r>
            <a:r>
              <a:rPr lang="ko-KR" altLang="en-US" sz="4400" b="1">
                <a:ea typeface="맑은 고딕"/>
              </a:rPr>
              <a:t>식품회사 안전성 연구소</a:t>
            </a:r>
            <a:r>
              <a:rPr lang="en-US" altLang="ko-KR" sz="4400" b="1">
                <a:ea typeface="맑은 고딕"/>
              </a:rPr>
              <a:t>(</a:t>
            </a:r>
            <a:r>
              <a:rPr lang="en-US" altLang="ko-KR" sz="4000">
                <a:ea typeface="맑은 고딕"/>
              </a:rPr>
              <a:t>CJ, </a:t>
            </a:r>
            <a:r>
              <a:rPr lang="ko-KR" altLang="en-US" sz="4000">
                <a:ea typeface="맑은 고딕"/>
              </a:rPr>
              <a:t>농심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대상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오뚜기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서울우유</a:t>
            </a:r>
            <a:r>
              <a:rPr lang="en-US" altLang="ko-KR" sz="4000">
                <a:ea typeface="맑은 고딕"/>
              </a:rPr>
              <a:t>, </a:t>
            </a:r>
            <a:r>
              <a:rPr lang="ko-KR" altLang="en-US" sz="4000">
                <a:ea typeface="맑은 고딕"/>
              </a:rPr>
              <a:t>남양유업 등</a:t>
            </a:r>
            <a:r>
              <a:rPr lang="en-US" altLang="ko-KR" sz="4000">
                <a:ea typeface="맑은 고딕"/>
              </a:rPr>
              <a:t>)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17FE8035-56A0-469C-B9E0-0A694206CF71}"/>
              </a:ext>
            </a:extLst>
          </p:cNvPr>
          <p:cNvGrpSpPr/>
          <p:nvPr/>
        </p:nvGrpSpPr>
        <p:grpSpPr>
          <a:xfrm>
            <a:off x="1313566" y="8720531"/>
            <a:ext cx="12774706" cy="1043407"/>
            <a:chOff x="1786768" y="1960631"/>
            <a:chExt cx="4047837" cy="345615"/>
          </a:xfrm>
        </p:grpSpPr>
        <p:sp>
          <p:nvSpPr>
            <p:cNvPr id="23" name="모서리가 둥근 직사각형 16">
              <a:extLst>
                <a:ext uri="{FF2B5EF4-FFF2-40B4-BE49-F238E27FC236}">
                  <a16:creationId xmlns:a16="http://schemas.microsoft.com/office/drawing/2014/main" id="{E8368387-18D3-4D11-A919-09423738BE44}"/>
                </a:ext>
              </a:extLst>
            </p:cNvPr>
            <p:cNvSpPr/>
            <p:nvPr/>
          </p:nvSpPr>
          <p:spPr>
            <a:xfrm>
              <a:off x="1797529" y="196063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4" name="모서리가 둥근 직사각형 15">
              <a:extLst>
                <a:ext uri="{FF2B5EF4-FFF2-40B4-BE49-F238E27FC236}">
                  <a16:creationId xmlns:a16="http://schemas.microsoft.com/office/drawing/2014/main" id="{839E7DC1-35AD-4086-9388-DFC55644F601}"/>
                </a:ext>
              </a:extLst>
            </p:cNvPr>
            <p:cNvSpPr/>
            <p:nvPr/>
          </p:nvSpPr>
          <p:spPr>
            <a:xfrm>
              <a:off x="1786768" y="1967692"/>
              <a:ext cx="1592190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62817BE-ED41-41B1-8AAB-E5D8947ADAF1}"/>
                </a:ext>
              </a:extLst>
            </p:cNvPr>
            <p:cNvSpPr txBox="1"/>
            <p:nvPr/>
          </p:nvSpPr>
          <p:spPr>
            <a:xfrm>
              <a:off x="1906496" y="2003726"/>
              <a:ext cx="1305640" cy="267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48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진  로</a:t>
              </a:r>
              <a:endParaRPr lang="ko-KR" altLang="en-US" sz="48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4FCAF44F-DE25-4DBD-8BFB-A55E0569271F}"/>
              </a:ext>
            </a:extLst>
          </p:cNvPr>
          <p:cNvGrpSpPr/>
          <p:nvPr/>
        </p:nvGrpSpPr>
        <p:grpSpPr>
          <a:xfrm>
            <a:off x="1313566" y="4398734"/>
            <a:ext cx="12740745" cy="1048010"/>
            <a:chOff x="1786766" y="1967692"/>
            <a:chExt cx="4037076" cy="342961"/>
          </a:xfrm>
        </p:grpSpPr>
        <p:sp>
          <p:nvSpPr>
            <p:cNvPr id="27" name="모서리가 둥근 직사각형 16">
              <a:extLst>
                <a:ext uri="{FF2B5EF4-FFF2-40B4-BE49-F238E27FC236}">
                  <a16:creationId xmlns:a16="http://schemas.microsoft.com/office/drawing/2014/main" id="{6EB8B022-8BA0-4551-94A9-C7E6583EA271}"/>
                </a:ext>
              </a:extLst>
            </p:cNvPr>
            <p:cNvSpPr/>
            <p:nvPr/>
          </p:nvSpPr>
          <p:spPr>
            <a:xfrm>
              <a:off x="1786766" y="1972099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8" name="모서리가 둥근 직사각형 15">
              <a:extLst>
                <a:ext uri="{FF2B5EF4-FFF2-40B4-BE49-F238E27FC236}">
                  <a16:creationId xmlns:a16="http://schemas.microsoft.com/office/drawing/2014/main" id="{A99A4C69-C8F4-4843-8A64-2BAFAC1987BD}"/>
                </a:ext>
              </a:extLst>
            </p:cNvPr>
            <p:cNvSpPr/>
            <p:nvPr/>
          </p:nvSpPr>
          <p:spPr>
            <a:xfrm>
              <a:off x="1786768" y="1967692"/>
              <a:ext cx="159218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DC9F9DD-3C81-4463-B0A1-194F81E119FA}"/>
                </a:ext>
              </a:extLst>
            </p:cNvPr>
            <p:cNvSpPr txBox="1"/>
            <p:nvPr/>
          </p:nvSpPr>
          <p:spPr>
            <a:xfrm>
              <a:off x="2083178" y="2007159"/>
              <a:ext cx="1222361" cy="2719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8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전 공 소 개</a:t>
              </a:r>
              <a:endParaRPr lang="ko-KR" altLang="en-US" sz="48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3021FF83-01D2-4907-8D63-BDC002AA811E}"/>
              </a:ext>
            </a:extLst>
          </p:cNvPr>
          <p:cNvGrpSpPr/>
          <p:nvPr/>
        </p:nvGrpSpPr>
        <p:grpSpPr>
          <a:xfrm>
            <a:off x="1313566" y="13389159"/>
            <a:ext cx="12743275" cy="1028229"/>
            <a:chOff x="1776008" y="1967692"/>
            <a:chExt cx="4037076" cy="348643"/>
          </a:xfrm>
        </p:grpSpPr>
        <p:sp>
          <p:nvSpPr>
            <p:cNvPr id="31" name="모서리가 둥근 직사각형 16">
              <a:extLst>
                <a:ext uri="{FF2B5EF4-FFF2-40B4-BE49-F238E27FC236}">
                  <a16:creationId xmlns:a16="http://schemas.microsoft.com/office/drawing/2014/main" id="{6CA4B4E0-D982-4798-ABAA-3895546B62D1}"/>
                </a:ext>
              </a:extLst>
            </p:cNvPr>
            <p:cNvSpPr/>
            <p:nvPr/>
          </p:nvSpPr>
          <p:spPr>
            <a:xfrm>
              <a:off x="1776008" y="197778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32" name="모서리가 둥근 직사각형 15">
              <a:extLst>
                <a:ext uri="{FF2B5EF4-FFF2-40B4-BE49-F238E27FC236}">
                  <a16:creationId xmlns:a16="http://schemas.microsoft.com/office/drawing/2014/main" id="{F1F812DF-FA8B-41F1-9C31-1E7BBA757F4D}"/>
                </a:ext>
              </a:extLst>
            </p:cNvPr>
            <p:cNvSpPr/>
            <p:nvPr/>
          </p:nvSpPr>
          <p:spPr>
            <a:xfrm>
              <a:off x="1786768" y="1967692"/>
              <a:ext cx="171150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 sz="456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1905905-0466-4D52-AE5A-0A6AE4D9FCD0}"/>
                </a:ext>
              </a:extLst>
            </p:cNvPr>
            <p:cNvSpPr txBox="1"/>
            <p:nvPr/>
          </p:nvSpPr>
          <p:spPr>
            <a:xfrm>
              <a:off x="2082279" y="2005956"/>
              <a:ext cx="1364836" cy="281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4800" b="1" spc="600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편성교과목</a:t>
              </a:r>
              <a:endParaRPr lang="ko-KR" altLang="en-US" sz="4800" b="1" spc="600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748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</TotalTime>
  <Words>324</Words>
  <Application>Microsoft Office PowerPoint</Application>
  <PresentationFormat>사용자 지정</PresentationFormat>
  <Paragraphs>174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3" baseType="lpstr">
      <vt:lpstr>굴림</vt:lpstr>
      <vt:lpstr>나눔스퀘어 Bold</vt:lpstr>
      <vt:lpstr>맑은 고딕</vt:lpstr>
      <vt:lpstr>코트라 볼드체</vt:lpstr>
      <vt:lpstr>함초롬돋움</vt:lpstr>
      <vt:lpstr>함초롬바탕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9</cp:revision>
  <dcterms:created xsi:type="dcterms:W3CDTF">2021-10-27T07:45:59Z</dcterms:created>
  <dcterms:modified xsi:type="dcterms:W3CDTF">2021-12-27T04:05:47Z</dcterms:modified>
</cp:coreProperties>
</file>