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4" r:id="rId4"/>
    <p:sldId id="271" r:id="rId5"/>
    <p:sldId id="269" r:id="rId6"/>
    <p:sldId id="272" r:id="rId7"/>
    <p:sldId id="258" r:id="rId8"/>
    <p:sldId id="273" r:id="rId9"/>
    <p:sldId id="261" r:id="rId10"/>
    <p:sldId id="274" r:id="rId11"/>
    <p:sldId id="262" r:id="rId12"/>
    <p:sldId id="263" r:id="rId13"/>
    <p:sldId id="270" r:id="rId14"/>
    <p:sldId id="267" r:id="rId15"/>
    <p:sldId id="268" r:id="rId16"/>
    <p:sldId id="265" r:id="rId17"/>
    <p:sldId id="266" r:id="rId18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1F6FF"/>
    <a:srgbClr val="FFFFCC"/>
    <a:srgbClr val="81D751"/>
    <a:srgbClr val="F1F5EF"/>
    <a:srgbClr val="E8FFE5"/>
    <a:srgbClr val="FFFFB9"/>
    <a:srgbClr val="CCFFCC"/>
    <a:srgbClr val="EFFFF2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5" d="100"/>
          <a:sy n="105" d="100"/>
        </p:scale>
        <p:origin x="12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565" cy="49386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7" y="2"/>
            <a:ext cx="2919565" cy="49386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77E996D-A525-4AD2-9110-7716D2579D86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0869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7" y="9370869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84ADF6C-7CEB-4D67-97B9-A2280D034E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53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6C19DEB-5022-492F-8B29-072A3329A03C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22E09ED-4934-4F89-883C-0D0AE79B0F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9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09ED-4934-4F89-883C-0D0AE79B0FA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62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CEF7A2-A73A-4107-AFBF-5B00FB14423F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yer.esviere.free.fr/" TargetMode="External"/><Relationship Id="rId7" Type="http://schemas.openxmlformats.org/officeDocument/2006/relationships/hyperlink" Target="mailto:mutabazi2001@yahoo.fr" TargetMode="External"/><Relationship Id="rId2" Type="http://schemas.openxmlformats.org/officeDocument/2006/relationships/hyperlink" Target="http://www.fjtda-anger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yersaintaubin@yahoo.fr" TargetMode="External"/><Relationship Id="rId5" Type="http://schemas.openxmlformats.org/officeDocument/2006/relationships/hyperlink" Target="http://www.foyer-marguerite-danjou.fr/" TargetMode="External"/><Relationship Id="rId4" Type="http://schemas.openxmlformats.org/officeDocument/2006/relationships/hyperlink" Target="http://foyer.merici.free.f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adorable_38/220184327063" TargetMode="External"/><Relationship Id="rId2" Type="http://schemas.openxmlformats.org/officeDocument/2006/relationships/hyperlink" Target="http://blog.naver.com/khjhj3003?Redirect=Log&amp;logNo=2201718975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vember2725.blog.me/22030037702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idef.angers/" TargetMode="External"/><Relationship Id="rId2" Type="http://schemas.openxmlformats.org/officeDocument/2006/relationships/hyperlink" Target="http://cidef.uco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1i1xtAbBq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68052" y="260648"/>
            <a:ext cx="7772400" cy="1614041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/>
              <a:t>2023</a:t>
            </a:r>
            <a:r>
              <a:rPr lang="ko-KR" altLang="en-US" sz="3200" b="1" dirty="0"/>
              <a:t>학년도 </a:t>
            </a:r>
            <a:r>
              <a:rPr lang="en-US" altLang="ko-KR" sz="3200" b="1" dirty="0"/>
              <a:t>2</a:t>
            </a:r>
            <a:r>
              <a:rPr lang="ko-KR" altLang="en-US" sz="3200" b="1" dirty="0"/>
              <a:t>학기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ko-KR" altLang="en-US" sz="4800" b="1" dirty="0">
                <a:solidFill>
                  <a:srgbClr val="00B0F0"/>
                </a:solidFill>
              </a:rPr>
              <a:t>현지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학기제</a:t>
            </a:r>
            <a:r>
              <a:rPr lang="ko-KR" altLang="en-US" sz="4800" b="1" dirty="0"/>
              <a:t> </a:t>
            </a:r>
            <a:r>
              <a:rPr lang="ko-KR" altLang="en-US" sz="4800" b="1" dirty="0">
                <a:solidFill>
                  <a:srgbClr val="FF0000"/>
                </a:solidFill>
              </a:rPr>
              <a:t>설명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085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7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070C0"/>
                </a:solidFill>
              </a:rPr>
              <a:t>Foyers </a:t>
            </a:r>
            <a:r>
              <a:rPr lang="en-US" altLang="ko-K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À angers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752600"/>
            <a:ext cx="8784976" cy="4373563"/>
          </a:xfrm>
        </p:spPr>
        <p:txBody>
          <a:bodyPr>
            <a:normAutofit/>
          </a:bodyPr>
          <a:lstStyle/>
          <a:p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Habitat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Jeune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David : </a:t>
            </a:r>
            <a:r>
              <a:rPr lang="en-US" altLang="ko-KR" dirty="0">
                <a:hlinkClick r:id="rId2"/>
              </a:rPr>
              <a:t>http://www.fjtda-angers.org/</a:t>
            </a:r>
            <a:endParaRPr lang="en-US" altLang="ko-KR" dirty="0"/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Esvi</a:t>
            </a:r>
            <a:r>
              <a:rPr lang="en-US" altLang="ko-KR" dirty="0" err="1">
                <a:solidFill>
                  <a:srgbClr val="0070C0"/>
                </a:solidFill>
                <a:latin typeface="Arial Black" panose="020B0A04020102020204" pitchFamily="34" charset="0"/>
              </a:rPr>
              <a:t>ère</a:t>
            </a:r>
            <a:r>
              <a:rPr lang="en-US" altLang="ko-KR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altLang="ko-KR" dirty="0">
                <a:solidFill>
                  <a:srgbClr val="0070C0"/>
                </a:solidFill>
                <a:latin typeface="+mj-lt"/>
                <a:hlinkClick r:id="rId3"/>
              </a:rPr>
              <a:t>http://foyer.esviere.free.fr</a:t>
            </a:r>
            <a:endParaRPr lang="en-US" altLang="ko-KR" dirty="0">
              <a:solidFill>
                <a:srgbClr val="0070C0"/>
              </a:solidFill>
              <a:latin typeface="+mj-lt"/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Merici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(filles) : </a:t>
            </a:r>
            <a:r>
              <a:rPr lang="en-US" altLang="ko-KR" dirty="0">
                <a:solidFill>
                  <a:srgbClr val="0070C0"/>
                </a:solidFill>
                <a:hlinkClick r:id="rId4"/>
              </a:rPr>
              <a:t>http://foyer.merici.free.fr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Marguerite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d’Anjou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(filles) : </a:t>
            </a:r>
            <a:r>
              <a:rPr lang="en-US" altLang="ko-KR" dirty="0">
                <a:solidFill>
                  <a:srgbClr val="0070C0"/>
                </a:solidFill>
                <a:hlinkClick r:id="rId5"/>
              </a:rPr>
              <a:t>www.foyer-marguerite-danjou.fr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Saint Aubin (garçons) : </a:t>
            </a:r>
            <a:r>
              <a:rPr lang="en-US" altLang="ko-KR" b="0" dirty="0">
                <a:hlinkClick r:id="rId6"/>
              </a:rPr>
              <a:t>foyersaintaubin@yahoo.fr</a:t>
            </a:r>
            <a:endParaRPr lang="en-US" altLang="ko-KR" b="0" dirty="0"/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d’étudiants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Catholiques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(garçons) : </a:t>
            </a:r>
            <a:r>
              <a:rPr lang="en-US" altLang="ko-KR" b="0" dirty="0">
                <a:hlinkClick r:id="rId7"/>
              </a:rPr>
              <a:t>mutabazi2001@yahoo.fr</a:t>
            </a:r>
            <a:endParaRPr lang="en-US" altLang="ko-KR" b="0" dirty="0"/>
          </a:p>
          <a:p>
            <a:endParaRPr lang="en-US" altLang="ko-KR" b="0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26768" cy="683994"/>
          </a:xfrm>
        </p:spPr>
        <p:txBody>
          <a:bodyPr/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투어 여행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ko-KR" b="0" dirty="0"/>
              <a:t>	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7483"/>
              </p:ext>
            </p:extLst>
          </p:nvPr>
        </p:nvGraphicFramePr>
        <p:xfrm>
          <a:off x="251520" y="908720"/>
          <a:ext cx="8280920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1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투어 여행 </a:t>
                      </a:r>
                      <a:r>
                        <a:rPr lang="en-US" altLang="ko-K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(EXCURSIONS)</a:t>
                      </a:r>
                      <a:endParaRPr lang="ko-KR" altLang="en-US" sz="2400" b="1" dirty="0"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가격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fr-FR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 Le Mont Saint Michel et Saint Malo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70 € </a:t>
                      </a:r>
                      <a:endParaRPr lang="ko-KR" alt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 Les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débarquement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Normandie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 </a:t>
                      </a:r>
                      <a:r>
                        <a:rPr lang="fr-FR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L’Anjou troglodytique et l’Abbaye de Fontevraud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4. </a:t>
                      </a:r>
                      <a:r>
                        <a:rPr lang="fr-FR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châteaux de la Loire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5. </a:t>
                      </a:r>
                      <a:r>
                        <a:rPr lang="fr-FR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Giverny et le peintre Monet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6. 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Versailles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 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golfe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Morbihan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8. 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Puy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0347">
                <a:tc>
                  <a:txBody>
                    <a:bodyPr/>
                    <a:lstStyle/>
                    <a:p>
                      <a:pPr algn="just" latinLnBrk="1"/>
                      <a:endParaRPr lang="en-US" altLang="ko-KR" b="1" dirty="0"/>
                    </a:p>
                    <a:p>
                      <a:pPr algn="ctr" latinLnBrk="1"/>
                      <a:r>
                        <a:rPr lang="en-US" altLang="ko-KR" sz="2000" b="1" dirty="0">
                          <a:latin typeface="+mj-ea"/>
                          <a:ea typeface="+mj-ea"/>
                        </a:rPr>
                        <a:t>※ 8</a:t>
                      </a:r>
                      <a:r>
                        <a:rPr lang="ko-KR" altLang="en-US" sz="2000" b="1" dirty="0">
                          <a:latin typeface="+mj-ea"/>
                          <a:ea typeface="+mj-ea"/>
                        </a:rPr>
                        <a:t>개 투어 중</a:t>
                      </a:r>
                      <a:r>
                        <a:rPr lang="en-US" altLang="ko-KR" sz="2000" b="1" dirty="0">
                          <a:latin typeface="+mj-ea"/>
                          <a:ea typeface="+mj-ea"/>
                        </a:rPr>
                        <a:t>, 5</a:t>
                      </a:r>
                      <a:r>
                        <a:rPr lang="ko-KR" altLang="en-US" sz="2000" b="1" dirty="0">
                          <a:latin typeface="+mj-ea"/>
                          <a:ea typeface="+mj-ea"/>
                        </a:rPr>
                        <a:t>개 투어를 참가할 경우에는 </a:t>
                      </a:r>
                      <a:r>
                        <a:rPr lang="ko-KR" altLang="en-US" sz="2000" b="1" u="sng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할인 적용 </a:t>
                      </a:r>
                      <a:r>
                        <a:rPr lang="en-US" altLang="ko-KR" sz="2000" b="1" dirty="0">
                          <a:latin typeface="+mj-ea"/>
                          <a:ea typeface="+mj-ea"/>
                        </a:rPr>
                        <a:t>※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340 € </a:t>
                      </a:r>
                      <a:r>
                        <a:rPr lang="ko-KR" alt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4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723528"/>
          </a:xfrm>
        </p:spPr>
        <p:txBody>
          <a:bodyPr/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투어 활동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19823"/>
              </p:ext>
            </p:extLst>
          </p:nvPr>
        </p:nvGraphicFramePr>
        <p:xfrm>
          <a:off x="395536" y="1340768"/>
          <a:ext cx="8136904" cy="519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활동  </a:t>
                      </a:r>
                      <a:r>
                        <a:rPr lang="en-US" altLang="ko-KR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(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Visites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activités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culturelles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dirty="0"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832">
                <a:tc>
                  <a:txBody>
                    <a:bodyPr/>
                    <a:lstStyle/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■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Atelier Gourmand,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de cuisine , </a:t>
                      </a:r>
                    </a:p>
                    <a:p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atelier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découverte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 vin et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fromage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»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■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Cointreau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Beaux-Arts,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Jean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Lurçat</a:t>
                      </a:r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Ardoisières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Cointreau.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722">
                <a:tc>
                  <a:txBody>
                    <a:bodyPr/>
                    <a:lstStyle/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■ </a:t>
                      </a:r>
                      <a:r>
                        <a:rPr lang="fr-FR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croisière en gabare sur la Loire, </a:t>
                      </a:r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■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Chocolaterie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7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7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※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참고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최소 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명 이상  예약 신청 시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가능 함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.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932">
                <a:tc>
                  <a:txBody>
                    <a:bodyPr/>
                    <a:lstStyle/>
                    <a:p>
                      <a:pPr algn="l"/>
                      <a:endParaRPr lang="en-US" altLang="ko-K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36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608512" cy="53997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활동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activités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dirty="0"/>
              <a:t>사진</a:t>
            </a:r>
          </a:p>
        </p:txBody>
      </p:sp>
      <p:pic>
        <p:nvPicPr>
          <p:cNvPr id="24" name="내용 개체 틀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456384" cy="2232249"/>
          </a:xfr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24193"/>
            <a:ext cx="4032448" cy="212874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2" y="2996952"/>
            <a:ext cx="2574689" cy="36004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3" y="2996952"/>
            <a:ext cx="2388219" cy="171645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592288" cy="171645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2" y="4797153"/>
            <a:ext cx="2504116" cy="18002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97152"/>
            <a:ext cx="2592288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99992" y="0"/>
            <a:ext cx="4330824" cy="1371600"/>
          </a:xfrm>
        </p:spPr>
        <p:txBody>
          <a:bodyPr/>
          <a:lstStyle/>
          <a:p>
            <a:pPr algn="r"/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 err="1">
                <a:solidFill>
                  <a:srgbClr val="00B0F0"/>
                </a:solidFill>
              </a:rPr>
              <a:t>현지학기제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en-US" altLang="ko-KR" dirty="0"/>
              <a:t>Q&amp;A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5184576"/>
          </a:xfrm>
        </p:spPr>
        <p:txBody>
          <a:bodyPr>
            <a:noAutofit/>
          </a:bodyPr>
          <a:lstStyle/>
          <a:p>
            <a:r>
              <a:rPr lang="en-US" altLang="ko-KR" u="sng" dirty="0">
                <a:latin typeface="+mj-ea"/>
                <a:ea typeface="+mj-ea"/>
              </a:rPr>
              <a:t>Q&amp;A 1.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학교에서  받는 지원 금액은 </a:t>
            </a:r>
            <a:r>
              <a:rPr lang="en-US" altLang="ko-KR" dirty="0">
                <a:latin typeface="+mj-ea"/>
                <a:ea typeface="+mj-ea"/>
              </a:rPr>
              <a:t>?  </a:t>
            </a:r>
          </a:p>
          <a:p>
            <a:r>
              <a:rPr lang="en-US" altLang="ko-KR" dirty="0">
                <a:latin typeface="+mj-ea"/>
                <a:ea typeface="+mj-ea"/>
              </a:rPr>
              <a:t>  - </a:t>
            </a:r>
            <a:r>
              <a:rPr lang="ko-KR" altLang="en-US" dirty="0">
                <a:latin typeface="+mj-ea"/>
                <a:ea typeface="+mj-ea"/>
              </a:rPr>
              <a:t>대략  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200</a:t>
            </a:r>
            <a:r>
              <a:rPr lang="ko-KR" altLang="en-US" dirty="0">
                <a:solidFill>
                  <a:srgbClr val="FFC000"/>
                </a:solidFill>
                <a:latin typeface="+mj-ea"/>
                <a:ea typeface="+mj-ea"/>
              </a:rPr>
              <a:t>만원  </a:t>
            </a:r>
            <a:r>
              <a:rPr lang="ko-KR" altLang="en-US" dirty="0">
                <a:latin typeface="+mj-ea"/>
                <a:ea typeface="+mj-ea"/>
              </a:rPr>
              <a:t>지원  받음</a:t>
            </a:r>
            <a:r>
              <a:rPr lang="en-US" altLang="ko-KR" dirty="0">
                <a:latin typeface="+mj-ea"/>
                <a:ea typeface="+mj-ea"/>
              </a:rPr>
              <a:t> (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약 </a:t>
            </a: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1,420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유로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u="sng" dirty="0">
                <a:latin typeface="+mj-ea"/>
                <a:ea typeface="+mj-ea"/>
              </a:rPr>
              <a:t>Q&amp;A)2.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현지학기제 총 비용은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r>
              <a:rPr lang="en-US" altLang="ko-KR" dirty="0">
                <a:latin typeface="+mj-ea"/>
                <a:ea typeface="+mj-ea"/>
              </a:rPr>
              <a:t>  -</a:t>
            </a:r>
            <a:r>
              <a:rPr lang="ko-KR" altLang="en-US" dirty="0">
                <a:latin typeface="+mj-ea"/>
                <a:ea typeface="+mj-ea"/>
              </a:rPr>
              <a:t>학비 제외 한달 생활비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방값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식비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책값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학교 체험활동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용돈</a:t>
            </a:r>
            <a:r>
              <a:rPr lang="en-US" altLang="ko-KR" dirty="0">
                <a:latin typeface="+mj-ea"/>
                <a:ea typeface="+mj-ea"/>
              </a:rPr>
              <a:t>) </a:t>
            </a:r>
          </a:p>
          <a:p>
            <a:r>
              <a:rPr lang="en-US" altLang="ko-KR" dirty="0">
                <a:latin typeface="+mj-ea"/>
                <a:ea typeface="+mj-ea"/>
              </a:rPr>
              <a:t>100</a:t>
            </a:r>
            <a:r>
              <a:rPr lang="ko-KR" altLang="en-US" dirty="0">
                <a:latin typeface="+mj-ea"/>
                <a:ea typeface="+mj-ea"/>
              </a:rPr>
              <a:t>만원 잡고 여유로 가져온 돈은 따로 모아두어 여행할 때 사용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23.10.10 ~ 24.01.27</a:t>
            </a:r>
            <a:r>
              <a:rPr lang="en-US" altLang="ko-KR" dirty="0">
                <a:latin typeface="+mj-ea"/>
                <a:ea typeface="+mj-ea"/>
              </a:rPr>
              <a:t> / 3</a:t>
            </a:r>
            <a:r>
              <a:rPr lang="ko-KR" altLang="en-US" dirty="0">
                <a:latin typeface="+mj-ea"/>
                <a:ea typeface="+mj-ea"/>
              </a:rPr>
              <a:t>개월 분을 고려하여 예산 책정</a:t>
            </a:r>
            <a:r>
              <a:rPr lang="en-US" altLang="ko-KR" dirty="0">
                <a:latin typeface="+mj-ea"/>
                <a:ea typeface="+mj-ea"/>
              </a:rPr>
              <a:t>!)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u="sng" dirty="0">
                <a:latin typeface="+mj-ea"/>
              </a:rPr>
              <a:t>Q&amp;A </a:t>
            </a:r>
            <a:r>
              <a:rPr lang="en-US" altLang="ko-KR" u="sng" dirty="0">
                <a:latin typeface="+mj-ea"/>
                <a:ea typeface="+mj-ea"/>
              </a:rPr>
              <a:t>3. </a:t>
            </a:r>
            <a:r>
              <a:rPr lang="en-US" altLang="ko-KR" dirty="0">
                <a:latin typeface="+mj-ea"/>
                <a:ea typeface="+mj-ea"/>
              </a:rPr>
              <a:t> DELF</a:t>
            </a:r>
            <a:r>
              <a:rPr lang="ko-KR" altLang="en-US" dirty="0">
                <a:latin typeface="+mj-ea"/>
                <a:ea typeface="+mj-ea"/>
              </a:rPr>
              <a:t> 자격증이  필요한가</a:t>
            </a:r>
            <a:r>
              <a:rPr lang="en-US" altLang="ko-KR" dirty="0">
                <a:latin typeface="+mj-ea"/>
                <a:ea typeface="+mj-ea"/>
              </a:rPr>
              <a:t>? : </a:t>
            </a:r>
          </a:p>
          <a:p>
            <a:r>
              <a:rPr lang="en-US" altLang="ko-KR" dirty="0">
                <a:latin typeface="+mj-ea"/>
                <a:ea typeface="+mj-ea"/>
              </a:rPr>
              <a:t>- </a:t>
            </a:r>
            <a:r>
              <a:rPr lang="ko-KR" altLang="en-US" dirty="0">
                <a:latin typeface="+mj-ea"/>
                <a:ea typeface="+mj-ea"/>
              </a:rPr>
              <a:t>자격증은 필요 없으나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최소한 </a:t>
            </a: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A1</a:t>
            </a:r>
            <a:r>
              <a:rPr lang="ko-KR" altLang="en-US" dirty="0">
                <a:latin typeface="+mj-ea"/>
                <a:ea typeface="+mj-ea"/>
              </a:rPr>
              <a:t>을 바로 칠 수 있을 정도의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기본적인 이해력을 필요함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기초적인 의사표현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전달이 가능할 정도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28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>
            <a:normAutofit/>
          </a:bodyPr>
          <a:lstStyle/>
          <a:p>
            <a:r>
              <a:rPr lang="en-US" altLang="ko-KR" u="sng" dirty="0">
                <a:latin typeface="+mj-ea"/>
                <a:ea typeface="+mj-ea"/>
              </a:rPr>
              <a:t>Q&amp;A 5. </a:t>
            </a:r>
            <a:r>
              <a:rPr lang="en-US" altLang="ko-KR" dirty="0">
                <a:latin typeface="+mj-ea"/>
                <a:ea typeface="+mj-ea"/>
              </a:rPr>
              <a:t> CIDEF </a:t>
            </a:r>
            <a:r>
              <a:rPr lang="ko-KR" altLang="en-US" dirty="0">
                <a:latin typeface="+mj-ea"/>
                <a:ea typeface="+mj-ea"/>
              </a:rPr>
              <a:t>수업 기간과  수업이  진행 되는 방식은 </a:t>
            </a:r>
            <a:r>
              <a:rPr lang="en-US" altLang="ko-KR" dirty="0">
                <a:latin typeface="+mj-ea"/>
                <a:ea typeface="+mj-ea"/>
              </a:rPr>
              <a:t>? : </a:t>
            </a:r>
          </a:p>
          <a:p>
            <a:r>
              <a:rPr lang="en-US" altLang="ko-KR" dirty="0">
                <a:latin typeface="+mj-ea"/>
                <a:ea typeface="+mj-ea"/>
              </a:rPr>
              <a:t>  -  </a:t>
            </a:r>
            <a:r>
              <a:rPr lang="ko-KR" altLang="en-US" dirty="0">
                <a:latin typeface="+mj-ea"/>
                <a:ea typeface="+mj-ea"/>
              </a:rPr>
              <a:t>반 편성을  위한  테스트를 해서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첫 주는 한국과 마찬가지로 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"</a:t>
            </a:r>
            <a:r>
              <a:rPr lang="ko-KR" altLang="en-US" dirty="0">
                <a:solidFill>
                  <a:srgbClr val="FFC000"/>
                </a:solidFill>
                <a:latin typeface="+mj-ea"/>
                <a:ea typeface="+mj-ea"/>
              </a:rPr>
              <a:t>수강정정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"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기간임</a:t>
            </a:r>
            <a:r>
              <a:rPr lang="en-US" altLang="ko-KR" dirty="0">
                <a:latin typeface="+mj-ea"/>
                <a:ea typeface="+mj-ea"/>
              </a:rPr>
              <a:t>.  </a:t>
            </a:r>
            <a:r>
              <a:rPr lang="ko-KR" altLang="en-US" dirty="0">
                <a:latin typeface="+mj-ea"/>
                <a:ea typeface="+mj-ea"/>
              </a:rPr>
              <a:t>수업방식은 반마다 과목이 달라서  조금씩은 다르겠지만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과목마다 정해진 강의실에서 이동수업을 함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r>
              <a:rPr lang="en-US" altLang="ko-KR" dirty="0">
                <a:latin typeface="+mj-ea"/>
                <a:ea typeface="+mj-ea"/>
              </a:rPr>
              <a:t>※A2 </a:t>
            </a:r>
            <a:r>
              <a:rPr lang="ko-KR" altLang="en-US" dirty="0">
                <a:latin typeface="+mj-ea"/>
                <a:ea typeface="+mj-ea"/>
              </a:rPr>
              <a:t>반 같은 경우는 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반이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개로 분반이 되어 있어서 선택 과목인 문법</a:t>
            </a:r>
            <a:r>
              <a:rPr lang="en-US" altLang="ko-KR" dirty="0">
                <a:latin typeface="+mj-ea"/>
                <a:ea typeface="+mj-ea"/>
              </a:rPr>
              <a:t>•</a:t>
            </a:r>
            <a:r>
              <a:rPr lang="ko-KR" altLang="en-US" u="sng" dirty="0" err="1">
                <a:latin typeface="+mj-ea"/>
                <a:ea typeface="+mj-ea"/>
              </a:rPr>
              <a:t>포네티크</a:t>
            </a:r>
            <a:r>
              <a:rPr lang="en-US" altLang="ko-KR" u="sng" dirty="0">
                <a:latin typeface="+mj-ea"/>
                <a:ea typeface="+mj-ea"/>
              </a:rPr>
              <a:t>(</a:t>
            </a:r>
            <a:r>
              <a:rPr lang="ko-KR" altLang="en-US" u="sng" dirty="0">
                <a:solidFill>
                  <a:srgbClr val="FF0000"/>
                </a:solidFill>
                <a:latin typeface="+mj-ea"/>
                <a:ea typeface="+mj-ea"/>
              </a:rPr>
              <a:t>발음</a:t>
            </a:r>
            <a:r>
              <a:rPr lang="en-US" altLang="ko-KR" u="sng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u="sng" dirty="0">
                <a:solidFill>
                  <a:srgbClr val="FF0000"/>
                </a:solidFill>
                <a:latin typeface="+mj-ea"/>
                <a:ea typeface="+mj-ea"/>
              </a:rPr>
              <a:t>음성학</a:t>
            </a:r>
            <a:r>
              <a:rPr lang="en-US" altLang="ko-KR" u="sng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수업은 합반으로 수업함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u="sng" dirty="0">
                <a:latin typeface="+mj-ea"/>
                <a:ea typeface="+mj-ea"/>
              </a:rPr>
              <a:t>Q&amp;A 6.</a:t>
            </a: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ko-KR" altLang="en-US" dirty="0">
                <a:latin typeface="+mj-ea"/>
                <a:ea typeface="+mj-ea"/>
              </a:rPr>
              <a:t>숙소는 어떻게 되는가</a:t>
            </a:r>
            <a:r>
              <a:rPr lang="en-US" altLang="ko-KR" dirty="0">
                <a:latin typeface="+mj-ea"/>
                <a:ea typeface="+mj-ea"/>
              </a:rPr>
              <a:t>? : </a:t>
            </a:r>
          </a:p>
          <a:p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 "CAF"</a:t>
            </a:r>
            <a:r>
              <a:rPr lang="ko-KR" altLang="en-US" dirty="0">
                <a:latin typeface="+mj-ea"/>
                <a:ea typeface="+mj-ea"/>
              </a:rPr>
              <a:t>라고  나라에서 지원해주는 주택보조금이 </a:t>
            </a:r>
            <a:r>
              <a:rPr lang="en-US" altLang="ko-KR" dirty="0">
                <a:latin typeface="+mj-ea"/>
                <a:ea typeface="+mj-ea"/>
              </a:rPr>
              <a:t> 90 </a:t>
            </a:r>
            <a:r>
              <a:rPr lang="ko-KR" altLang="en-US" dirty="0">
                <a:latin typeface="+mj-ea"/>
                <a:ea typeface="+mj-ea"/>
              </a:rPr>
              <a:t>유로 정도 되며</a:t>
            </a:r>
            <a:r>
              <a:rPr lang="en-US" altLang="ko-KR" dirty="0">
                <a:latin typeface="+mj-ea"/>
                <a:ea typeface="+mj-ea"/>
              </a:rPr>
              <a:t>,  </a:t>
            </a:r>
            <a:r>
              <a:rPr lang="ko-KR" altLang="en-US" dirty="0">
                <a:latin typeface="+mj-ea"/>
                <a:ea typeface="+mj-ea"/>
              </a:rPr>
              <a:t>방이 크면 클 수록 보조금이 </a:t>
            </a:r>
            <a:r>
              <a:rPr lang="en-US" altLang="ko-KR" dirty="0">
                <a:latin typeface="+mj-ea"/>
                <a:ea typeface="+mj-ea"/>
              </a:rPr>
              <a:t>10~30</a:t>
            </a:r>
            <a:r>
              <a:rPr lang="ko-KR" altLang="en-US" dirty="0">
                <a:latin typeface="+mj-ea"/>
                <a:ea typeface="+mj-ea"/>
              </a:rPr>
              <a:t>유로씩 차이 남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r>
              <a:rPr lang="en-US" altLang="ko-KR" dirty="0">
                <a:latin typeface="+mj-ea"/>
                <a:ea typeface="+mj-ea"/>
              </a:rPr>
              <a:t>※</a:t>
            </a:r>
            <a:r>
              <a:rPr lang="ko-KR" altLang="en-US" dirty="0">
                <a:latin typeface="+mj-ea"/>
                <a:ea typeface="+mj-ea"/>
              </a:rPr>
              <a:t>주택 보조금을 신청하는 첫 달인</a:t>
            </a:r>
            <a:r>
              <a:rPr lang="en-US" altLang="ko-KR" dirty="0">
                <a:latin typeface="+mj-ea"/>
                <a:ea typeface="+mj-ea"/>
              </a:rPr>
              <a:t>(10</a:t>
            </a:r>
            <a:r>
              <a:rPr lang="ko-KR" altLang="en-US" dirty="0">
                <a:latin typeface="+mj-ea"/>
                <a:ea typeface="+mj-ea"/>
              </a:rPr>
              <a:t>월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은 다음달</a:t>
            </a:r>
            <a:r>
              <a:rPr lang="en-US" altLang="ko-KR" dirty="0">
                <a:latin typeface="+mj-ea"/>
                <a:ea typeface="+mj-ea"/>
              </a:rPr>
              <a:t>(11</a:t>
            </a:r>
            <a:r>
              <a:rPr lang="ko-KR" altLang="en-US" dirty="0">
                <a:latin typeface="+mj-ea"/>
                <a:ea typeface="+mj-ea"/>
              </a:rPr>
              <a:t>월 혹은 그 이후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한번에  입금 되는 경우도 있음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30824" cy="1371600"/>
          </a:xfrm>
        </p:spPr>
        <p:txBody>
          <a:bodyPr/>
          <a:lstStyle/>
          <a:p>
            <a:pPr algn="r"/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 err="1">
                <a:solidFill>
                  <a:srgbClr val="00B0F0"/>
                </a:solidFill>
              </a:rPr>
              <a:t>현지학기제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en-US" altLang="ko-KR" dirty="0"/>
              <a:t>Q&amp;A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20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2384" y="620688"/>
            <a:ext cx="7355160" cy="903630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현지 </a:t>
            </a:r>
            <a:r>
              <a:rPr lang="ko-KR" altLang="en-US" dirty="0" err="1"/>
              <a:t>학기제</a:t>
            </a:r>
            <a:r>
              <a:rPr lang="ko-KR" altLang="en-US" dirty="0"/>
              <a:t> 지원금</a:t>
            </a:r>
            <a:r>
              <a:rPr lang="en-US" altLang="ko-KR" dirty="0"/>
              <a:t>’</a:t>
            </a:r>
            <a:r>
              <a:rPr lang="ko-KR" altLang="en-US" dirty="0">
                <a:solidFill>
                  <a:schemeClr val="tx1"/>
                </a:solidFill>
              </a:rPr>
              <a:t>과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00B0F0"/>
                </a:solidFill>
              </a:rPr>
              <a:t>‘</a:t>
            </a:r>
            <a:r>
              <a:rPr lang="ko-KR" altLang="en-US" dirty="0">
                <a:solidFill>
                  <a:srgbClr val="00B0F0"/>
                </a:solidFill>
              </a:rPr>
              <a:t>선발 기준</a:t>
            </a:r>
            <a:r>
              <a:rPr lang="en-US" altLang="ko-KR" dirty="0">
                <a:solidFill>
                  <a:srgbClr val="00B0F0"/>
                </a:solidFill>
              </a:rPr>
              <a:t>’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2342" y="2484437"/>
            <a:ext cx="7620000" cy="43735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>
                <a:latin typeface="+mj-ea"/>
                <a:ea typeface="+mj-ea"/>
              </a:rPr>
              <a:t>◈ 현지학기제 지원금은 학과당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명까지 지급 가능함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( ※ </a:t>
            </a:r>
            <a:r>
              <a:rPr lang="ko-KR" altLang="en-US" dirty="0">
                <a:latin typeface="+mj-ea"/>
                <a:ea typeface="+mj-ea"/>
              </a:rPr>
              <a:t>추가적으로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지원금과 상관없이 </a:t>
            </a:r>
            <a:r>
              <a:rPr lang="ko-KR" altLang="en-US" sz="2800" dirty="0">
                <a:solidFill>
                  <a:srgbClr val="0070C0"/>
                </a:solidFill>
                <a:latin typeface="+mj-ea"/>
                <a:ea typeface="+mj-ea"/>
              </a:rPr>
              <a:t>자비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로도 현지학기제 등록 가능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◈ </a:t>
            </a:r>
            <a:r>
              <a:rPr lang="en-US" altLang="ko-KR" u="sng" dirty="0">
                <a:latin typeface="+mj-ea"/>
                <a:ea typeface="+mj-ea"/>
              </a:rPr>
              <a:t>‘</a:t>
            </a:r>
            <a:r>
              <a:rPr lang="ko-KR" altLang="en-US" u="sng" dirty="0">
                <a:solidFill>
                  <a:srgbClr val="00B0F0"/>
                </a:solidFill>
                <a:latin typeface="+mj-ea"/>
                <a:ea typeface="+mj-ea"/>
              </a:rPr>
              <a:t>선발기준</a:t>
            </a:r>
            <a:r>
              <a:rPr lang="en-US" altLang="ko-KR" u="sng" dirty="0">
                <a:latin typeface="+mj-ea"/>
                <a:ea typeface="+mj-ea"/>
              </a:rPr>
              <a:t>’</a:t>
            </a:r>
            <a:r>
              <a:rPr lang="ko-KR" altLang="en-US" dirty="0">
                <a:latin typeface="+mj-ea"/>
                <a:ea typeface="+mj-ea"/>
              </a:rPr>
              <a:t>은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     1. </a:t>
            </a:r>
            <a:r>
              <a:rPr lang="ko-KR" altLang="en-US" dirty="0">
                <a:latin typeface="+mj-ea"/>
                <a:ea typeface="+mj-ea"/>
              </a:rPr>
              <a:t>성적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     2. </a:t>
            </a:r>
            <a:r>
              <a:rPr lang="ko-KR" altLang="en-US" dirty="0">
                <a:latin typeface="+mj-ea"/>
                <a:ea typeface="+mj-ea"/>
              </a:rPr>
              <a:t>성적이 같을 경우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err="1">
                <a:latin typeface="+mj-ea"/>
                <a:ea typeface="+mj-ea"/>
              </a:rPr>
              <a:t>베로니크</a:t>
            </a:r>
            <a:r>
              <a:rPr lang="ko-KR" altLang="en-US" dirty="0">
                <a:latin typeface="+mj-ea"/>
                <a:ea typeface="+mj-ea"/>
              </a:rPr>
              <a:t> 교수님을 통한 불어 테스트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     3. </a:t>
            </a:r>
            <a:r>
              <a:rPr lang="ko-KR" altLang="en-US" dirty="0">
                <a:latin typeface="+mj-ea"/>
                <a:ea typeface="+mj-ea"/>
              </a:rPr>
              <a:t>중도 </a:t>
            </a:r>
            <a:r>
              <a:rPr lang="ko-KR" altLang="en-US" dirty="0" err="1">
                <a:latin typeface="+mj-ea"/>
                <a:ea typeface="+mj-ea"/>
              </a:rPr>
              <a:t>포기자를</a:t>
            </a:r>
            <a:r>
              <a:rPr lang="ko-KR" altLang="en-US" dirty="0">
                <a:latin typeface="+mj-ea"/>
                <a:ea typeface="+mj-ea"/>
              </a:rPr>
              <a:t> 대비한 예비자 </a:t>
            </a:r>
            <a:r>
              <a:rPr lang="en-US" altLang="ko-KR" dirty="0">
                <a:latin typeface="+mj-ea"/>
                <a:ea typeface="+mj-ea"/>
              </a:rPr>
              <a:t>1~2</a:t>
            </a:r>
            <a:r>
              <a:rPr lang="ko-KR" altLang="en-US" dirty="0">
                <a:latin typeface="+mj-ea"/>
                <a:ea typeface="+mj-ea"/>
              </a:rPr>
              <a:t>명 선발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94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참고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◈ </a:t>
            </a:r>
            <a:r>
              <a:rPr lang="en-US" altLang="ko-KR" dirty="0"/>
              <a:t>Site web : </a:t>
            </a:r>
            <a:r>
              <a:rPr lang="en-US" altLang="ko-KR" dirty="0">
                <a:hlinkClick r:id="rId2"/>
              </a:rPr>
              <a:t>http://cidef.uco.fr</a:t>
            </a:r>
            <a:endParaRPr lang="en-US" altLang="ko-KR" dirty="0"/>
          </a:p>
          <a:p>
            <a:pPr>
              <a:buFont typeface="Wingdings" pitchFamily="2" charset="2"/>
              <a:buChar char="u"/>
            </a:pPr>
            <a:r>
              <a:rPr lang="en-US" altLang="ko-KR" dirty="0" err="1"/>
              <a:t>Facebook</a:t>
            </a:r>
            <a:r>
              <a:rPr lang="en-US" altLang="ko-KR" dirty="0"/>
              <a:t> : </a:t>
            </a:r>
            <a:r>
              <a:rPr lang="en-US" altLang="ko-KR" dirty="0">
                <a:hlinkClick r:id="rId3"/>
              </a:rPr>
              <a:t>https://www.facebook.com/cidef.angers/</a:t>
            </a:r>
            <a:endParaRPr lang="en-US" altLang="ko-KR" dirty="0"/>
          </a:p>
          <a:p>
            <a:pPr>
              <a:buFont typeface="Wingdings" pitchFamily="2" charset="2"/>
              <a:buChar char="u"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71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6" y="980728"/>
            <a:ext cx="6624736" cy="31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2160240" cy="1152128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rgbClr val="00B0F0"/>
                </a:solidFill>
              </a:rPr>
              <a:t>CIDEF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4149080"/>
            <a:ext cx="7620000" cy="2789387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▶프랑스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앙제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(Angers)’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서부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카톨릭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대학교 안에서 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수업을 하는 어학원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CIDEF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교류를 맺게 되었습니다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1139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>
                <a:solidFill>
                  <a:srgbClr val="0070C0"/>
                </a:solidFill>
              </a:rPr>
              <a:t>Universite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 err="1">
                <a:solidFill>
                  <a:srgbClr val="0070C0"/>
                </a:solidFill>
              </a:rPr>
              <a:t>Catholique</a:t>
            </a:r>
            <a:r>
              <a:rPr lang="en-US" altLang="ko-KR" b="1" dirty="0">
                <a:solidFill>
                  <a:srgbClr val="0070C0"/>
                </a:solidFill>
              </a:rPr>
              <a:t> de </a:t>
            </a:r>
            <a:r>
              <a:rPr lang="en-US" altLang="ko-KR" b="1" dirty="0" err="1">
                <a:solidFill>
                  <a:srgbClr val="0070C0"/>
                </a:solidFill>
              </a:rPr>
              <a:t>l’Ouest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1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6" y="980728"/>
            <a:ext cx="6624736" cy="31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691680" y="404664"/>
            <a:ext cx="216024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>
                <a:solidFill>
                  <a:srgbClr val="00B0F0"/>
                </a:solidFill>
              </a:rPr>
              <a:t>CIDEF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95536" y="4008714"/>
            <a:ext cx="8424936" cy="278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 </a:t>
            </a:r>
            <a:r>
              <a:rPr lang="en-US" altLang="ko-KR" sz="1900" dirty="0">
                <a:solidFill>
                  <a:srgbClr val="00B0F0"/>
                </a:solidFill>
                <a:latin typeface="+mj-ea"/>
                <a:ea typeface="+mj-ea"/>
              </a:rPr>
              <a:t>CIDEF</a:t>
            </a:r>
            <a:r>
              <a:rPr lang="en-US" altLang="ko-KR" sz="1900" dirty="0">
                <a:latin typeface="+mj-ea"/>
                <a:ea typeface="+mj-ea"/>
              </a:rPr>
              <a:t>(Centre International </a:t>
            </a:r>
            <a:r>
              <a:rPr lang="en-US" altLang="ko-KR" sz="1900" dirty="0" err="1">
                <a:latin typeface="+mj-ea"/>
                <a:ea typeface="+mj-ea"/>
              </a:rPr>
              <a:t>D'Etudes</a:t>
            </a:r>
            <a:r>
              <a:rPr lang="en-US" altLang="ko-KR" sz="1900" dirty="0">
                <a:latin typeface="+mj-ea"/>
                <a:ea typeface="+mj-ea"/>
              </a:rPr>
              <a:t> </a:t>
            </a:r>
            <a:r>
              <a:rPr lang="en-US" altLang="ko-KR" sz="1900" dirty="0" err="1">
                <a:latin typeface="+mj-ea"/>
                <a:ea typeface="+mj-ea"/>
              </a:rPr>
              <a:t>Francaises</a:t>
            </a:r>
            <a:r>
              <a:rPr lang="en-US" altLang="ko-KR" sz="1900" dirty="0">
                <a:latin typeface="+mj-ea"/>
                <a:ea typeface="+mj-ea"/>
              </a:rPr>
              <a:t>)</a:t>
            </a:r>
            <a:r>
              <a:rPr lang="ko-KR" altLang="en-US" sz="1900" dirty="0">
                <a:latin typeface="+mj-ea"/>
                <a:ea typeface="+mj-ea"/>
              </a:rPr>
              <a:t>는 </a:t>
            </a:r>
            <a:endParaRPr lang="en-US" altLang="ko-KR" sz="1900" dirty="0">
              <a:latin typeface="+mj-ea"/>
              <a:ea typeface="+mj-ea"/>
            </a:endParaRPr>
          </a:p>
          <a:p>
            <a:r>
              <a:rPr lang="en-US" altLang="ko-KR" sz="1900" dirty="0">
                <a:latin typeface="+mj-ea"/>
                <a:ea typeface="+mj-ea"/>
              </a:rPr>
              <a:t>      1947</a:t>
            </a:r>
            <a:r>
              <a:rPr lang="ko-KR" altLang="en-US" sz="1900" dirty="0">
                <a:latin typeface="+mj-ea"/>
                <a:ea typeface="+mj-ea"/>
              </a:rPr>
              <a:t>년에 설립되었습니다</a:t>
            </a:r>
            <a:r>
              <a:rPr lang="en-US" altLang="ko-KR" sz="1900" dirty="0">
                <a:latin typeface="+mj-ea"/>
                <a:ea typeface="+mj-ea"/>
              </a:rPr>
              <a:t>.  </a:t>
            </a:r>
            <a:r>
              <a:rPr lang="ko-KR" altLang="en-US" sz="1900" dirty="0">
                <a:latin typeface="+mj-ea"/>
                <a:ea typeface="+mj-ea"/>
              </a:rPr>
              <a:t>철저한  시험 및 출결석 관리로 유명하고</a:t>
            </a:r>
            <a:r>
              <a:rPr lang="en-US" altLang="ko-KR" sz="1900" dirty="0">
                <a:latin typeface="+mj-ea"/>
                <a:ea typeface="+mj-ea"/>
              </a:rPr>
              <a:t>, </a:t>
            </a:r>
          </a:p>
          <a:p>
            <a:r>
              <a:rPr lang="en-US" altLang="ko-KR" sz="1900" dirty="0">
                <a:latin typeface="+mj-ea"/>
                <a:ea typeface="+mj-ea"/>
              </a:rPr>
              <a:t>      </a:t>
            </a:r>
            <a:r>
              <a:rPr lang="ko-KR" altLang="en-US" sz="1900" dirty="0">
                <a:latin typeface="+mj-ea"/>
                <a:ea typeface="+mj-ea"/>
              </a:rPr>
              <a:t>학생의 어학 능력에 맞춘 프로그램으로 유명하며</a:t>
            </a:r>
            <a:r>
              <a:rPr lang="en-US" altLang="ko-KR" sz="1900" dirty="0">
                <a:latin typeface="+mj-ea"/>
                <a:ea typeface="+mj-ea"/>
              </a:rPr>
              <a:t>, </a:t>
            </a:r>
            <a:r>
              <a:rPr lang="ko-KR" altLang="en-US" sz="1900" dirty="0">
                <a:latin typeface="+mj-ea"/>
                <a:ea typeface="+mj-ea"/>
              </a:rPr>
              <a:t>매년 약 </a:t>
            </a:r>
            <a:r>
              <a:rPr lang="en-US" altLang="ko-KR" sz="1900" dirty="0">
                <a:latin typeface="+mj-ea"/>
                <a:ea typeface="+mj-ea"/>
              </a:rPr>
              <a:t>1,600</a:t>
            </a:r>
            <a:r>
              <a:rPr lang="ko-KR" altLang="en-US" sz="1900" dirty="0">
                <a:latin typeface="+mj-ea"/>
                <a:ea typeface="+mj-ea"/>
              </a:rPr>
              <a:t>명의</a:t>
            </a:r>
            <a:endParaRPr lang="en-US" altLang="ko-KR" sz="1900" dirty="0">
              <a:latin typeface="+mj-ea"/>
              <a:ea typeface="+mj-ea"/>
            </a:endParaRPr>
          </a:p>
          <a:p>
            <a:r>
              <a:rPr lang="ko-KR" altLang="en-US" sz="1900" dirty="0">
                <a:latin typeface="+mj-ea"/>
                <a:ea typeface="+mj-ea"/>
              </a:rPr>
              <a:t>      외국인학생들이 몰려드는 국제적으로 명성 높은 어학원 중 하나입니다</a:t>
            </a:r>
            <a:r>
              <a:rPr lang="en-US" altLang="ko-KR" sz="1900" dirty="0">
                <a:latin typeface="+mj-ea"/>
                <a:ea typeface="+mj-ea"/>
              </a:rPr>
              <a:t>.</a:t>
            </a:r>
            <a:endParaRPr lang="ko-KR" altLang="en-US" sz="1900" dirty="0">
              <a:latin typeface="+mj-ea"/>
              <a:ea typeface="+mj-ea"/>
            </a:endParaRPr>
          </a:p>
          <a:p>
            <a:endParaRPr lang="ko-KR" altLang="en-US" sz="19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1139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>
                <a:solidFill>
                  <a:srgbClr val="0070C0"/>
                </a:solidFill>
              </a:rPr>
              <a:t>Universite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 err="1">
                <a:solidFill>
                  <a:srgbClr val="0070C0"/>
                </a:solidFill>
              </a:rPr>
              <a:t>Catholique</a:t>
            </a:r>
            <a:r>
              <a:rPr lang="en-US" altLang="ko-KR" b="1" dirty="0">
                <a:solidFill>
                  <a:srgbClr val="0070C0"/>
                </a:solidFill>
              </a:rPr>
              <a:t> de </a:t>
            </a:r>
            <a:r>
              <a:rPr lang="en-US" altLang="ko-KR" b="1" dirty="0" err="1">
                <a:solidFill>
                  <a:srgbClr val="0070C0"/>
                </a:solidFill>
              </a:rPr>
              <a:t>l’Ouest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8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3024336" cy="219624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44327" y="116632"/>
            <a:ext cx="2952328" cy="68760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sz="4000" dirty="0" err="1">
                <a:solidFill>
                  <a:schemeClr val="bg1"/>
                </a:solidFill>
              </a:rPr>
              <a:t>Cidef</a:t>
            </a:r>
            <a:r>
              <a:rPr lang="en-US" altLang="ko-KR" sz="4000" dirty="0">
                <a:solidFill>
                  <a:schemeClr val="bg1"/>
                </a:solidFill>
              </a:rPr>
              <a:t> </a:t>
            </a:r>
            <a:r>
              <a:rPr lang="ko-KR" altLang="en-US" sz="4000" dirty="0">
                <a:solidFill>
                  <a:schemeClr val="bg1"/>
                </a:solidFill>
              </a:rPr>
              <a:t>소개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808312" cy="216024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952328" cy="22142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55173"/>
            <a:ext cx="2952328" cy="221418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2736304" cy="219624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84884"/>
            <a:ext cx="5616624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64" y="188640"/>
            <a:ext cx="5748100" cy="648072"/>
          </a:xfrm>
        </p:spPr>
        <p:txBody>
          <a:bodyPr>
            <a:normAutofit fontScale="90000"/>
          </a:bodyPr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-angers </a:t>
            </a:r>
            <a:r>
              <a:rPr lang="ko-KR" altLang="en-US" b="1" dirty="0">
                <a:solidFill>
                  <a:srgbClr val="00B0F0"/>
                </a:solidFill>
                <a:latin typeface="+mj-ea"/>
              </a:rPr>
              <a:t>소개 영상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https://www.youtube.com/watch?v=Z1i1xtAbBqY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89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B0F0"/>
                </a:solidFill>
              </a:rPr>
              <a:t>수업 기간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2023</a:t>
            </a:r>
            <a:r>
              <a:rPr lang="ko-KR" altLang="en-US" dirty="0">
                <a:solidFill>
                  <a:schemeClr val="tx2"/>
                </a:solidFill>
              </a:rPr>
              <a:t>년</a:t>
            </a:r>
            <a:r>
              <a:rPr lang="en-US" altLang="ko-KR" dirty="0">
                <a:solidFill>
                  <a:schemeClr val="tx2"/>
                </a:solidFill>
              </a:rPr>
              <a:t>10</a:t>
            </a:r>
            <a:r>
              <a:rPr lang="ko-KR" altLang="en-US" dirty="0">
                <a:solidFill>
                  <a:schemeClr val="tx2"/>
                </a:solidFill>
              </a:rPr>
              <a:t>월</a:t>
            </a:r>
            <a:r>
              <a:rPr lang="en-US" altLang="ko-KR" dirty="0">
                <a:solidFill>
                  <a:schemeClr val="tx2"/>
                </a:solidFill>
              </a:rPr>
              <a:t>04</a:t>
            </a:r>
            <a:r>
              <a:rPr lang="ko-KR" altLang="en-US" dirty="0">
                <a:solidFill>
                  <a:schemeClr val="tx2"/>
                </a:solidFill>
              </a:rPr>
              <a:t>일</a:t>
            </a:r>
            <a:r>
              <a:rPr lang="en-US" altLang="ko-KR" dirty="0">
                <a:solidFill>
                  <a:schemeClr val="tx2"/>
                </a:solidFill>
              </a:rPr>
              <a:t>~2024</a:t>
            </a:r>
            <a:r>
              <a:rPr lang="ko-KR" altLang="en-US" dirty="0">
                <a:solidFill>
                  <a:schemeClr val="tx2"/>
                </a:solidFill>
              </a:rPr>
              <a:t>년</a:t>
            </a:r>
            <a:r>
              <a:rPr lang="en-US" altLang="ko-KR" dirty="0">
                <a:solidFill>
                  <a:schemeClr val="tx2"/>
                </a:solidFill>
              </a:rPr>
              <a:t>01</a:t>
            </a:r>
            <a:r>
              <a:rPr lang="ko-KR" altLang="en-US" dirty="0">
                <a:solidFill>
                  <a:schemeClr val="tx2"/>
                </a:solidFill>
              </a:rPr>
              <a:t>월</a:t>
            </a:r>
            <a:r>
              <a:rPr lang="en-US" altLang="ko-KR" dirty="0">
                <a:solidFill>
                  <a:schemeClr val="tx2"/>
                </a:solidFill>
              </a:rPr>
              <a:t>27</a:t>
            </a:r>
            <a:r>
              <a:rPr lang="ko-KR" altLang="en-US" dirty="0">
                <a:solidFill>
                  <a:schemeClr val="tx2"/>
                </a:solidFill>
              </a:rPr>
              <a:t>일</a:t>
            </a:r>
            <a:endParaRPr lang="en-US" altLang="ko-KR" dirty="0">
              <a:solidFill>
                <a:schemeClr val="tx2"/>
              </a:solidFill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80506"/>
              </p:ext>
            </p:extLst>
          </p:nvPr>
        </p:nvGraphicFramePr>
        <p:xfrm>
          <a:off x="571472" y="2643182"/>
          <a:ext cx="7572428" cy="1500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0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미팅과 레벨테스트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수업시작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수업종료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04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01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solidFill>
            <a:srgbClr val="81D751"/>
          </a:solidFill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35688" y="0"/>
            <a:ext cx="2808312" cy="1008112"/>
          </a:xfrm>
        </p:spPr>
        <p:txBody>
          <a:bodyPr>
            <a:noAutofit/>
          </a:bodyPr>
          <a:lstStyle/>
          <a:p>
            <a:r>
              <a:rPr lang="ko-KR" altLang="en-US" sz="4400" dirty="0">
                <a:solidFill>
                  <a:srgbClr val="FFC000"/>
                </a:solidFill>
              </a:rPr>
              <a:t>수강 과목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7504" y="57458"/>
            <a:ext cx="612068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tx1"/>
                </a:solidFill>
              </a:rPr>
              <a:t>  </a:t>
            </a:r>
            <a:r>
              <a:rPr lang="en-US" altLang="ko-KR" b="1" dirty="0">
                <a:solidFill>
                  <a:schemeClr val="tx1"/>
                </a:solidFill>
              </a:rPr>
              <a:t>※</a:t>
            </a:r>
            <a:r>
              <a:rPr lang="ko-KR" altLang="en-US" b="1" u="sng" dirty="0">
                <a:solidFill>
                  <a:schemeClr val="tx1"/>
                </a:solidFill>
              </a:rPr>
              <a:t>레벨 테스트 후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    </a:t>
            </a:r>
            <a:r>
              <a:rPr lang="ko-KR" altLang="en-US" b="1" dirty="0">
                <a:solidFill>
                  <a:schemeClr val="tx1"/>
                </a:solidFill>
              </a:rPr>
              <a:t>해당 수준의 레벨로 수업을 듣게 될 것이며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가을학기</a:t>
            </a:r>
            <a:r>
              <a:rPr lang="ko-KR" altLang="en-US" b="1" dirty="0">
                <a:solidFill>
                  <a:schemeClr val="tx1"/>
                </a:solidFill>
              </a:rPr>
              <a:t>는 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     </a:t>
            </a:r>
            <a:r>
              <a:rPr lang="en-US" altLang="ko-KR" b="1" u="sng" dirty="0">
                <a:solidFill>
                  <a:srgbClr val="FF0000"/>
                </a:solidFill>
              </a:rPr>
              <a:t>15</a:t>
            </a:r>
            <a:r>
              <a:rPr lang="ko-KR" altLang="en-US" b="1" u="sng" dirty="0">
                <a:solidFill>
                  <a:srgbClr val="FF0000"/>
                </a:solidFill>
              </a:rPr>
              <a:t>주 수업</a:t>
            </a:r>
            <a:r>
              <a:rPr lang="ko-KR" altLang="en-US" b="1" dirty="0">
                <a:solidFill>
                  <a:schemeClr val="tx1"/>
                </a:solidFill>
              </a:rPr>
              <a:t>으로 </a:t>
            </a:r>
            <a:r>
              <a:rPr lang="ko-KR" altLang="en-US" b="1" u="sng" dirty="0">
                <a:solidFill>
                  <a:srgbClr val="FF0000"/>
                </a:solidFill>
              </a:rPr>
              <a:t>주당 </a:t>
            </a:r>
            <a:r>
              <a:rPr lang="en-US" altLang="ko-KR" b="1" u="sng" dirty="0">
                <a:solidFill>
                  <a:srgbClr val="FF0000"/>
                </a:solidFill>
              </a:rPr>
              <a:t>21</a:t>
            </a:r>
            <a:r>
              <a:rPr lang="ko-KR" altLang="en-US" b="1" u="sng" dirty="0">
                <a:solidFill>
                  <a:srgbClr val="FF0000"/>
                </a:solidFill>
              </a:rPr>
              <a:t>시간 수업</a:t>
            </a:r>
            <a:r>
              <a:rPr lang="ko-KR" altLang="en-US" b="1" dirty="0">
                <a:solidFill>
                  <a:schemeClr val="tx1"/>
                </a:solidFill>
              </a:rPr>
              <a:t>을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듣게 될 것입니다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0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70C0"/>
                </a:solidFill>
              </a:rPr>
              <a:t>수업료 </a:t>
            </a:r>
            <a:r>
              <a:rPr lang="en-US" altLang="ko-KR" dirty="0">
                <a:solidFill>
                  <a:srgbClr val="0070C0"/>
                </a:solidFill>
              </a:rPr>
              <a:t>2023-2024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51551"/>
              </p:ext>
            </p:extLst>
          </p:nvPr>
        </p:nvGraphicFramePr>
        <p:xfrm>
          <a:off x="457200" y="1752600"/>
          <a:ext cx="843528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640">
                  <a:extLst>
                    <a:ext uri="{9D8B030D-6E8A-4147-A177-3AD203B41FA5}">
                      <a16:colId xmlns:a16="http://schemas.microsoft.com/office/drawing/2014/main" val="3854640869"/>
                    </a:ext>
                  </a:extLst>
                </a:gridCol>
                <a:gridCol w="4217640">
                  <a:extLst>
                    <a:ext uri="{9D8B030D-6E8A-4147-A177-3AD203B41FA5}">
                      <a16:colId xmlns:a16="http://schemas.microsoft.com/office/drawing/2014/main" val="2125916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9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한 학기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3465 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계약금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350</a:t>
                      </a:r>
                      <a:r>
                        <a:rPr lang="en-US" altLang="ko-KR" baseline="0" dirty="0" smtClean="0"/>
                        <a:t> euros (3465-350=3115 </a:t>
                      </a:r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월에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학생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생활 세금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</a:t>
                      </a:r>
                      <a:r>
                        <a:rPr lang="en-US" altLang="ko-KR" baseline="0" dirty="0" smtClean="0"/>
                        <a:t>  92 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신청 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120 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7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교재비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   60</a:t>
                      </a:r>
                      <a:r>
                        <a:rPr lang="en-US" altLang="ko-KR" baseline="0" dirty="0" smtClean="0"/>
                        <a:t> 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791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736304" cy="759614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rgbClr val="00B0F0"/>
                </a:solidFill>
              </a:rPr>
              <a:t>CIDEF</a:t>
            </a:r>
            <a:r>
              <a:rPr lang="ko-KR" altLang="en-US" sz="4000" b="1" dirty="0">
                <a:solidFill>
                  <a:srgbClr val="00B0F0"/>
                </a:solidFill>
              </a:rPr>
              <a:t>숙소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186064"/>
              </p:ext>
            </p:extLst>
          </p:nvPr>
        </p:nvGraphicFramePr>
        <p:xfrm>
          <a:off x="395536" y="1412776"/>
          <a:ext cx="8280152" cy="50531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2020/2021</a:t>
                      </a:r>
                      <a:endParaRPr lang="ko-KR" alt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3</a:t>
                      </a:r>
                      <a:r>
                        <a:rPr lang="ko-KR" altLang="en-US" sz="1600" b="1" dirty="0"/>
                        <a:t>개월 학기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가을 학기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봄 학기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8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유형</a:t>
                      </a:r>
                      <a:r>
                        <a:rPr lang="en-US" altLang="ko-KR" sz="1600" b="1" dirty="0"/>
                        <a:t>1</a:t>
                      </a:r>
                    </a:p>
                    <a:p>
                      <a:pPr algn="ctr" latinLnBrk="1"/>
                      <a:endParaRPr lang="ko-KR" altLang="en-US" sz="1600" b="1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baseline="0" dirty="0"/>
                        <a:t>  </a:t>
                      </a:r>
                    </a:p>
                    <a:p>
                      <a:pPr algn="ctr" latinLnBrk="1"/>
                      <a:r>
                        <a:rPr lang="en-US" altLang="ko-KR" sz="1600" dirty="0"/>
                        <a:t> *Homestay</a:t>
                      </a:r>
                    </a:p>
                    <a:p>
                      <a:pPr algn="ctr" latinLnBrk="1"/>
                      <a:r>
                        <a:rPr lang="en-US" altLang="ko-KR" sz="1600" b="1" dirty="0"/>
                        <a:t>( + </a:t>
                      </a:r>
                      <a:r>
                        <a:rPr lang="ko-KR" altLang="en-US" sz="1600" b="1" dirty="0"/>
                        <a:t>부엌 사용 가능</a:t>
                      </a:r>
                      <a:r>
                        <a:rPr lang="en-US" altLang="ko-KR" sz="1600" b="1" dirty="0"/>
                        <a:t>)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1156€</a:t>
                      </a:r>
                      <a:endParaRPr lang="en-US" altLang="ko-KR" sz="1600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1525 €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E1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1617€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4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유형</a:t>
                      </a:r>
                      <a:r>
                        <a:rPr lang="en-US" altLang="ko-KR" sz="1600" b="1" dirty="0"/>
                        <a:t>2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*Homestay</a:t>
                      </a:r>
                      <a:r>
                        <a:rPr lang="ko-KR" altLang="en-US" sz="1600" b="1" dirty="0"/>
                        <a:t> 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200" b="1" dirty="0"/>
                        <a:t>( + </a:t>
                      </a:r>
                      <a:r>
                        <a:rPr lang="ko-KR" altLang="en-US" sz="1200" b="1" dirty="0"/>
                        <a:t>매일 아침 식사와</a:t>
                      </a:r>
                      <a:endParaRPr lang="en-US" altLang="ko-KR" sz="1200" b="1" dirty="0"/>
                    </a:p>
                    <a:p>
                      <a:pPr algn="ctr" latinLnBrk="1"/>
                      <a:r>
                        <a:rPr lang="ko-KR" altLang="en-US" sz="1200" b="1" dirty="0"/>
                        <a:t>이외에 저녁 식사 </a:t>
                      </a:r>
                      <a:r>
                        <a:rPr lang="en-US" altLang="ko-KR" sz="1200" b="1" dirty="0"/>
                        <a:t>3</a:t>
                      </a:r>
                      <a:r>
                        <a:rPr lang="ko-KR" altLang="en-US" sz="1200" b="1" dirty="0"/>
                        <a:t>번 제공</a:t>
                      </a: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/>
                    </a:p>
                    <a:p>
                      <a:pPr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1696 €</a:t>
                      </a:r>
                      <a:endParaRPr lang="ko-KR" altLang="en-US" sz="1600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b="1" dirty="0"/>
                    </a:p>
                    <a:p>
                      <a:pPr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2245 €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E1F6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b="0" dirty="0"/>
                    </a:p>
                    <a:p>
                      <a:pPr latinLnBrk="1"/>
                      <a:endParaRPr lang="en-US" altLang="ko-KR" sz="1600" b="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2382</a:t>
                      </a: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  <a:endParaRPr lang="ko-KR" altLang="en-US" sz="1600" b="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98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유형</a:t>
                      </a:r>
                      <a:r>
                        <a:rPr lang="en-US" altLang="ko-KR" sz="1600" b="1" dirty="0"/>
                        <a:t>3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r>
                        <a:rPr lang="en-US" altLang="ko-KR" sz="1800" b="1" dirty="0"/>
                        <a:t>*</a:t>
                      </a:r>
                      <a:r>
                        <a:rPr lang="ko-KR" altLang="en-US" sz="1800" b="1" dirty="0"/>
                        <a:t>기숙사</a:t>
                      </a:r>
                      <a:endParaRPr lang="en-US" altLang="ko-KR" sz="1800" b="1" dirty="0"/>
                    </a:p>
                    <a:p>
                      <a:pPr algn="ctr" latinLnBrk="1"/>
                      <a:r>
                        <a:rPr lang="ko-KR" altLang="en-US" sz="1200" b="1" dirty="0"/>
                        <a:t>단</a:t>
                      </a:r>
                      <a:r>
                        <a:rPr lang="en-US" altLang="ko-KR" sz="1200" b="1" dirty="0"/>
                        <a:t>,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예약필수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※</a:t>
                      </a:r>
                    </a:p>
                    <a:p>
                      <a:pPr algn="ctr" latinLnBrk="1"/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ko-KR" altLang="en-US" sz="12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■ 방값 </a:t>
                      </a:r>
                      <a:r>
                        <a:rPr lang="en-US" altLang="ko-KR" sz="1100" b="1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lang="ko-KR" altLang="en-US" sz="1100" b="1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대략 </a:t>
                      </a:r>
                      <a:r>
                        <a:rPr lang="en-US" altLang="ko-KR" sz="1100" b="1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349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아침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저녁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(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월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~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금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식사 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번 제공 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: 272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기숙사 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WIFI 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제공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</a:t>
                      </a:r>
                      <a:r>
                        <a:rPr lang="en-US" altLang="ko-KR" sz="1100" b="1" i="0" u="sng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ALS(</a:t>
                      </a:r>
                      <a:r>
                        <a:rPr lang="ko-KR" altLang="en-US" sz="1100" b="1" i="0" u="sng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보조금</a:t>
                      </a:r>
                      <a:r>
                        <a:rPr lang="en-US" altLang="ko-KR" sz="1100" b="1" i="0" u="sng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: 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최대 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90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까지 지원 가능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/>
                    </a:p>
                    <a:p>
                      <a:pPr algn="ctr" latinLnBrk="1"/>
                      <a:endParaRPr lang="en-US" altLang="ko-KR" sz="1600" b="0" dirty="0"/>
                    </a:p>
                    <a:p>
                      <a:pPr algn="ctr" latinLnBrk="1"/>
                      <a:r>
                        <a:rPr lang="en-US" altLang="ko-KR" sz="1600" b="0" dirty="0"/>
                        <a:t>432</a:t>
                      </a: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655 €</a:t>
                      </a:r>
                      <a:endParaRPr lang="ko-KR" altLang="en-US" sz="1600" b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유형</a:t>
                      </a:r>
                      <a:r>
                        <a:rPr lang="en-US" altLang="ko-KR" sz="1600" b="1" dirty="0"/>
                        <a:t>4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*</a:t>
                      </a:r>
                      <a:r>
                        <a:rPr lang="ko-KR" altLang="en-US" sz="1800" b="1" dirty="0"/>
                        <a:t>하숙</a:t>
                      </a: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 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추후 상의 예정 </a:t>
                      </a:r>
                      <a:endParaRPr lang="en-US" altLang="ko-KR" sz="1100" b="1" i="0" u="none" strike="noStrike" kern="1200" baseline="0" dirty="0">
                        <a:solidFill>
                          <a:srgbClr val="FF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26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1274</TotalTime>
  <Words>842</Words>
  <Application>Microsoft Office PowerPoint</Application>
  <PresentationFormat>화면 슬라이드 쇼(4:3)</PresentationFormat>
  <Paragraphs>174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HY견고딕</vt:lpstr>
      <vt:lpstr>HY수평선B</vt:lpstr>
      <vt:lpstr>HY헤드라인M</vt:lpstr>
      <vt:lpstr>돋움</vt:lpstr>
      <vt:lpstr>맑은 고딕</vt:lpstr>
      <vt:lpstr>Arial</vt:lpstr>
      <vt:lpstr>Arial Black</vt:lpstr>
      <vt:lpstr>Bell MT</vt:lpstr>
      <vt:lpstr>Verdana</vt:lpstr>
      <vt:lpstr>Wingdings</vt:lpstr>
      <vt:lpstr>필수</vt:lpstr>
      <vt:lpstr>2023학년도 2학기  현지 학기제 설명</vt:lpstr>
      <vt:lpstr>CIDEF</vt:lpstr>
      <vt:lpstr>PowerPoint 프레젠테이션</vt:lpstr>
      <vt:lpstr> Cidef 소개 </vt:lpstr>
      <vt:lpstr>Cidef-angers 소개 영상</vt:lpstr>
      <vt:lpstr>수업 기간</vt:lpstr>
      <vt:lpstr>수강 과목 </vt:lpstr>
      <vt:lpstr>수업료 2023-2024</vt:lpstr>
      <vt:lpstr>CIDEF숙소</vt:lpstr>
      <vt:lpstr>Foyers À angers</vt:lpstr>
      <vt:lpstr>Cidef 투어 여행</vt:lpstr>
      <vt:lpstr>Cidef 투어 활동</vt:lpstr>
      <vt:lpstr>활동 activités 사진</vt:lpstr>
      <vt:lpstr>Cidef 현지학기제 Q&amp;A</vt:lpstr>
      <vt:lpstr>Cidef 현지학기제 Q&amp;A</vt:lpstr>
      <vt:lpstr>‘현지 학기제 지원금’과 ‘선발 기준’ </vt:lpstr>
      <vt:lpstr>Cidef 참고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2016학년도 1학기  현지 학기제 설명회</dc:title>
  <dc:creator>user</dc:creator>
  <cp:lastModifiedBy>OWNER</cp:lastModifiedBy>
  <cp:revision>154</cp:revision>
  <cp:lastPrinted>2016-11-10T06:15:47Z</cp:lastPrinted>
  <dcterms:created xsi:type="dcterms:W3CDTF">2015-10-08T01:21:21Z</dcterms:created>
  <dcterms:modified xsi:type="dcterms:W3CDTF">2023-03-30T00:32:52Z</dcterms:modified>
</cp:coreProperties>
</file>