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75" r:id="rId4"/>
    <p:sldId id="273" r:id="rId5"/>
    <p:sldId id="283" r:id="rId6"/>
    <p:sldId id="294" r:id="rId7"/>
    <p:sldId id="302" r:id="rId8"/>
    <p:sldId id="303" r:id="rId9"/>
    <p:sldId id="304" r:id="rId10"/>
    <p:sldId id="299" r:id="rId11"/>
    <p:sldId id="267" r:id="rId12"/>
    <p:sldId id="300" r:id="rId13"/>
    <p:sldId id="291" r:id="rId14"/>
    <p:sldId id="311" r:id="rId15"/>
    <p:sldId id="276" r:id="rId16"/>
    <p:sldId id="281" r:id="rId17"/>
    <p:sldId id="310" r:id="rId18"/>
    <p:sldId id="26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9900"/>
    <a:srgbClr val="FFFFCC"/>
    <a:srgbClr val="FFCC00"/>
    <a:srgbClr val="4F81BD"/>
    <a:srgbClr val="FFFF99"/>
    <a:srgbClr val="FF3300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3" autoAdjust="0"/>
    <p:restoredTop sz="93792" autoAdjust="0"/>
  </p:normalViewPr>
  <p:slideViewPr>
    <p:cSldViewPr>
      <p:cViewPr varScale="1">
        <p:scale>
          <a:sx n="79" d="100"/>
          <a:sy n="79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4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AA34-242B-4FD1-B7B3-E7F2ABB1C3C3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1C4D4-7FF3-4CF9-B167-D8AA90E20D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33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1C4D4-7FF3-4CF9-B167-D8AA90E20DE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95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C4D4-7FF3-4CF9-B167-D8AA90E20DE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3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C4D4-7FF3-4CF9-B167-D8AA90E20DE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34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C4D4-7FF3-4CF9-B167-D8AA90E20DE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74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248400" y="155575"/>
            <a:ext cx="2895600" cy="365125"/>
          </a:xfrm>
        </p:spPr>
        <p:txBody>
          <a:bodyPr/>
          <a:lstStyle/>
          <a:p>
            <a:r>
              <a:rPr lang="ko-KR" altLang="en-US" dirty="0" err="1"/>
              <a:t>ㅇㄹㅇㄴ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49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6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58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14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6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22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0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4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69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4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39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7CD0-CC01-4D09-A133-4D3767C338D4}" type="datetimeFigureOut">
              <a:rPr lang="ko-KR" altLang="en-US" smtClean="0"/>
              <a:t>2024-04-02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0"/>
            <a:ext cx="9143999" cy="58772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" y="1772816"/>
            <a:ext cx="9144003" cy="155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+mj-lt"/>
                <a:ea typeface="HY견고딕" pitchFamily="18" charset="-127"/>
              </a:rPr>
              <a:t>한국외국어대학교 국제지역대학원</a:t>
            </a:r>
            <a:endParaRPr lang="en-US" altLang="ko-KR" sz="3200" b="1" dirty="0">
              <a:latin typeface="+mj-lt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+mj-lt"/>
                <a:ea typeface="HY견고딕" pitchFamily="18" charset="-127"/>
              </a:rPr>
              <a:t>러시아</a:t>
            </a:r>
            <a:r>
              <a:rPr lang="en-US" altLang="ko-KR" sz="3200" b="1" dirty="0">
                <a:latin typeface="+mj-lt"/>
                <a:ea typeface="HY견고딕" pitchFamily="18" charset="-127"/>
              </a:rPr>
              <a:t>•CIS</a:t>
            </a:r>
            <a:r>
              <a:rPr lang="ko-KR" altLang="en-US" sz="3200" b="1" dirty="0">
                <a:latin typeface="+mj-lt"/>
                <a:ea typeface="HY견고딕" pitchFamily="18" charset="-127"/>
              </a:rPr>
              <a:t>학과 </a:t>
            </a:r>
            <a:r>
              <a:rPr lang="en-US" altLang="ko-KR" sz="3600" b="1" dirty="0">
                <a:solidFill>
                  <a:srgbClr val="C00000"/>
                </a:solidFill>
                <a:latin typeface="+mj-lt"/>
                <a:ea typeface="HY견고딕" pitchFamily="18" charset="-127"/>
              </a:rPr>
              <a:t>2024-2</a:t>
            </a:r>
            <a:r>
              <a:rPr lang="ko-KR" altLang="en-US" sz="3600" b="1" dirty="0">
                <a:solidFill>
                  <a:srgbClr val="C00000"/>
                </a:solidFill>
                <a:latin typeface="+mj-lt"/>
                <a:ea typeface="HY견고딕" pitchFamily="18" charset="-127"/>
              </a:rPr>
              <a:t>학기 </a:t>
            </a:r>
            <a:r>
              <a:rPr lang="ko-KR" altLang="en-US" sz="3200" b="1" dirty="0">
                <a:latin typeface="+mj-lt"/>
                <a:ea typeface="HY견고딕" pitchFamily="18" charset="-127"/>
              </a:rPr>
              <a:t>신입생 모집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58" y="302572"/>
            <a:ext cx="1879884" cy="14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 rot="5400000">
            <a:off x="4067942" y="1809327"/>
            <a:ext cx="1008111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56000"/>
                </a:srgbClr>
              </a:gs>
              <a:gs pos="43000">
                <a:schemeClr val="accent1">
                  <a:alpha val="90000"/>
                  <a:lumMod val="89000"/>
                </a:schemeClr>
              </a:gs>
              <a:gs pos="76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" y="5230941"/>
            <a:ext cx="9143998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한국외대 국제지역대학원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(HUFS GSIAS) - </a:t>
            </a:r>
            <a:r>
              <a:rPr lang="en-US" altLang="ko-KR" sz="1200" b="1" u="sng" dirty="0">
                <a:solidFill>
                  <a:schemeClr val="accent1">
                    <a:lumMod val="50000"/>
                  </a:schemeClr>
                </a:solidFill>
              </a:rPr>
              <a:t>http://gsias.hufs.ac.kr</a:t>
            </a:r>
          </a:p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HUFS GSIAS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러시아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·CIS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학과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ko-KR" sz="1200" b="1" u="sng" dirty="0">
                <a:solidFill>
                  <a:schemeClr val="accent1">
                    <a:lumMod val="50000"/>
                  </a:schemeClr>
                </a:solidFill>
              </a:rPr>
              <a:t>http://ruscis.hufs.ac.kr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5" y="3645024"/>
            <a:ext cx="914400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차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전형일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– 5/11(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토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) /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 원서접수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- 2024.4.16(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화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)~4.25(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목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)</a:t>
            </a:r>
            <a:endParaRPr lang="en-US" altLang="ko-KR" sz="2000" b="1" strike="sngStrike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차 전형일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- 6/15(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토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) /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 원서접수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- 2024.5.21(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화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)~5.30(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</a:rPr>
              <a:t>목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</a:rPr>
              <a:t>)</a:t>
            </a:r>
            <a:endParaRPr lang="en-US" altLang="ko-KR" sz="2000" b="1" strike="sngStrike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482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822455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C5266-DC15-4A75-842C-44711AE80FFF}"/>
              </a:ext>
            </a:extLst>
          </p:cNvPr>
          <p:cNvSpPr txBox="1"/>
          <p:nvPr/>
        </p:nvSpPr>
        <p:spPr>
          <a:xfrm>
            <a:off x="179512" y="116632"/>
            <a:ext cx="416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4. 2024-1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재학생 현황</a:t>
            </a:r>
          </a:p>
        </p:txBody>
      </p:sp>
      <p:pic>
        <p:nvPicPr>
          <p:cNvPr id="7" name="그림 6" descr="텍스트, 번호, 스크린샷이(가) 표시된 사진&#10;&#10;자동 생성된 설명">
            <a:extLst>
              <a:ext uri="{FF2B5EF4-FFF2-40B4-BE49-F238E27FC236}">
                <a16:creationId xmlns:a16="http://schemas.microsoft.com/office/drawing/2014/main" id="{1CEF985D-907C-D9A4-2815-58CB5D314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" y="1379558"/>
            <a:ext cx="91394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56" y="2209897"/>
            <a:ext cx="22479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50" y="1530221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02" y="6090764"/>
            <a:ext cx="1666271" cy="4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1" y="2864892"/>
            <a:ext cx="1224136" cy="7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84" y="3776223"/>
            <a:ext cx="3042156" cy="69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29" y="4961475"/>
            <a:ext cx="1786909" cy="105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31" y="5877272"/>
            <a:ext cx="2319899" cy="7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59" y="2929929"/>
            <a:ext cx="1238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9" y="6114781"/>
            <a:ext cx="1453803" cy="44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4" y="1517651"/>
            <a:ext cx="3019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4" y="2209897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98" y="2109885"/>
            <a:ext cx="1247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760779"/>
            <a:ext cx="19145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71329"/>
            <a:ext cx="1571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97" y="4756688"/>
            <a:ext cx="2009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" y="3028190"/>
            <a:ext cx="3162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2" y="3671329"/>
            <a:ext cx="3600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" y="4418550"/>
            <a:ext cx="3495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7" y="5085507"/>
            <a:ext cx="1453803" cy="9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98" y="1528816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98" y="5283671"/>
            <a:ext cx="2619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79512" y="116632"/>
            <a:ext cx="416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졸업 후 진로</a:t>
            </a: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18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유라시아 전문가</a:t>
            </a:r>
            <a:endParaRPr lang="en-US" sz="1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836712"/>
            <a:ext cx="6321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 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국제지역대학원 러시아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CIS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학과 졸업생 취업 현황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7504" y="1268759"/>
            <a:ext cx="8851800" cy="5412743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49D47C-B66E-4BE8-9253-56DA72211A1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79912" y="4497908"/>
            <a:ext cx="2335620" cy="5912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E708FB3-E1C8-4468-AF73-7AB0D352A7C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02922" y="5090087"/>
            <a:ext cx="2247900" cy="66695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5AA3375-9059-4C59-8065-2E6C4CBA00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12052" y="5656726"/>
            <a:ext cx="2247900" cy="5915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684B518-9ED0-4010-9EEA-7E46C384DEB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48447" y="6251546"/>
            <a:ext cx="2342289" cy="3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5E1B-38B1-4EAE-8589-49EBD69A4FA5}"/>
              </a:ext>
            </a:extLst>
          </p:cNvPr>
          <p:cNvSpPr txBox="1"/>
          <p:nvPr/>
        </p:nvSpPr>
        <p:spPr>
          <a:xfrm>
            <a:off x="179512" y="116632"/>
            <a:ext cx="416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졸업 후 진로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504" y="836712"/>
            <a:ext cx="687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 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국제지역대학원 러시아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-CIS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학과 졸업생 취업 현황</a:t>
            </a:r>
          </a:p>
        </p:txBody>
      </p:sp>
      <p:pic>
        <p:nvPicPr>
          <p:cNvPr id="5" name="그림 4" descr="텍스트, 번호, 스크린샷, 라인이(가) 표시된 사진&#10;&#10;자동 생성된 설명">
            <a:extLst>
              <a:ext uri="{FF2B5EF4-FFF2-40B4-BE49-F238E27FC236}">
                <a16:creationId xmlns:a16="http://schemas.microsoft.com/office/drawing/2014/main" id="{6471640A-8464-1BF6-C5B3-CAFE20467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2635"/>
            <a:ext cx="7772400" cy="50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5E1B-38B1-4EAE-8589-49EBD69A4FA5}"/>
              </a:ext>
            </a:extLst>
          </p:cNvPr>
          <p:cNvSpPr txBox="1"/>
          <p:nvPr/>
        </p:nvSpPr>
        <p:spPr>
          <a:xfrm>
            <a:off x="179512" y="116632"/>
            <a:ext cx="416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졸업 후 진로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4B3A3-F593-4436-8CAF-4C5798964D09}"/>
              </a:ext>
            </a:extLst>
          </p:cNvPr>
          <p:cNvSpPr txBox="1"/>
          <p:nvPr/>
        </p:nvSpPr>
        <p:spPr>
          <a:xfrm>
            <a:off x="107504" y="836712"/>
            <a:ext cx="687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 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국제지역대학원 러시아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-CIS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학과 졸업생 취업 현황</a:t>
            </a:r>
          </a:p>
        </p:txBody>
      </p:sp>
      <p:pic>
        <p:nvPicPr>
          <p:cNvPr id="5" name="그림 4" descr="텍스트, 번호, 평행, 라인이(가) 표시된 사진&#10;&#10;자동 생성된 설명">
            <a:extLst>
              <a:ext uri="{FF2B5EF4-FFF2-40B4-BE49-F238E27FC236}">
                <a16:creationId xmlns:a16="http://schemas.microsoft.com/office/drawing/2014/main" id="{556A6C6C-3298-C629-B41D-0405DAA63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349053"/>
            <a:ext cx="7772400" cy="50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5E1B-38B1-4EAE-8589-49EBD69A4FA5}"/>
              </a:ext>
            </a:extLst>
          </p:cNvPr>
          <p:cNvSpPr txBox="1"/>
          <p:nvPr/>
        </p:nvSpPr>
        <p:spPr>
          <a:xfrm>
            <a:off x="179512" y="116632"/>
            <a:ext cx="416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졸업 후 진로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4B3A3-F593-4436-8CAF-4C5798964D09}"/>
              </a:ext>
            </a:extLst>
          </p:cNvPr>
          <p:cNvSpPr txBox="1"/>
          <p:nvPr/>
        </p:nvSpPr>
        <p:spPr>
          <a:xfrm>
            <a:off x="107504" y="836712"/>
            <a:ext cx="687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 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국제지역대학원 러시아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-CIS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학과 졸업생 취업 현황</a:t>
            </a:r>
          </a:p>
        </p:txBody>
      </p:sp>
      <p:pic>
        <p:nvPicPr>
          <p:cNvPr id="3" name="그림 2" descr="텍스트, 번호, 평행, 영수증이(가) 표시된 사진&#10;&#10;자동 생성된 설명">
            <a:extLst>
              <a:ext uri="{FF2B5EF4-FFF2-40B4-BE49-F238E27FC236}">
                <a16:creationId xmlns:a16="http://schemas.microsoft.com/office/drawing/2014/main" id="{79E42452-041A-3F1E-262F-95E8420BA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118433"/>
            <a:ext cx="7772400" cy="56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0" y="260651"/>
            <a:ext cx="9144000" cy="659735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54" name="Rectangle 21"/>
          <p:cNvSpPr/>
          <p:nvPr/>
        </p:nvSpPr>
        <p:spPr>
          <a:xfrm>
            <a:off x="517402" y="1380944"/>
            <a:ext cx="8109191" cy="5004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1.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신입생 입학장학금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2.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재학생 대상 성적 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3.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학과 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R/A, T/A (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조교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국제지역대학원 </a:t>
            </a:r>
            <a:r>
              <a:rPr lang="ko-KR" altLang="en-US" sz="1500" b="1" dirty="0" err="1">
                <a:solidFill>
                  <a:schemeClr val="accent2">
                    <a:lumMod val="50000"/>
                  </a:schemeClr>
                </a:solidFill>
                <a:latin typeface="+mn-ea"/>
              </a:rPr>
              <a:t>교학과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근로 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5.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한국외대 러시아연구소 및 기타 연구소 조교 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6.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한국외대 러시아연구소 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HK+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사업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연구보조원 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7.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한국외대 국제지역연구센터 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HK+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사업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연구보조원 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8.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학술 프로젝트 조교 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9. </a:t>
            </a:r>
            <a:r>
              <a:rPr lang="ko-KR" altLang="en-US" sz="1500" b="1" dirty="0" err="1">
                <a:solidFill>
                  <a:schemeClr val="accent2">
                    <a:lumMod val="50000"/>
                  </a:schemeClr>
                </a:solidFill>
                <a:latin typeface="+mn-ea"/>
              </a:rPr>
              <a:t>원우회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임원 장학금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500" b="1" dirty="0" err="1">
                <a:solidFill>
                  <a:schemeClr val="accent2">
                    <a:lumMod val="50000"/>
                  </a:schemeClr>
                </a:solidFill>
                <a:latin typeface="+mn-ea"/>
              </a:rPr>
              <a:t>원우회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활동 시 장학금 수혜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10. 3+1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프로그램 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대학원 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4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학기 중 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1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학기 외국대학 수학기회 부여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11.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발트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(B3) </a:t>
            </a:r>
            <a:r>
              <a:rPr lang="ko-KR" altLang="en-US" sz="15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연구사업단 연구보조원 장학금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79511" y="116632"/>
            <a:ext cx="316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장학금 제도</a:t>
            </a:r>
          </a:p>
        </p:txBody>
      </p:sp>
      <p:sp>
        <p:nvSpPr>
          <p:cNvPr id="63" name="Title 5"/>
          <p:cNvSpPr txBox="1">
            <a:spLocks/>
          </p:cNvSpPr>
          <p:nvPr/>
        </p:nvSpPr>
        <p:spPr>
          <a:xfrm>
            <a:off x="6948264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물결 1">
            <a:extLst>
              <a:ext uri="{FF2B5EF4-FFF2-40B4-BE49-F238E27FC236}">
                <a16:creationId xmlns:a16="http://schemas.microsoft.com/office/drawing/2014/main" id="{57570385-20A0-47F2-A37E-BAA4E4235B67}"/>
              </a:ext>
            </a:extLst>
          </p:cNvPr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2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물결 60"/>
          <p:cNvSpPr/>
          <p:nvPr/>
        </p:nvSpPr>
        <p:spPr>
          <a:xfrm>
            <a:off x="7656682" y="44624"/>
            <a:ext cx="1487316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79511" y="116632"/>
            <a:ext cx="316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지원 일정</a:t>
            </a:r>
          </a:p>
        </p:txBody>
      </p:sp>
      <p:grpSp>
        <p:nvGrpSpPr>
          <p:cNvPr id="41" name="Group 33"/>
          <p:cNvGrpSpPr/>
          <p:nvPr/>
        </p:nvGrpSpPr>
        <p:grpSpPr>
          <a:xfrm>
            <a:off x="405505" y="3350443"/>
            <a:ext cx="2679177" cy="2073492"/>
            <a:chOff x="734158" y="2516477"/>
            <a:chExt cx="2068921" cy="2073492"/>
          </a:xfrm>
        </p:grpSpPr>
        <p:sp>
          <p:nvSpPr>
            <p:cNvPr id="42" name="TextBox 41"/>
            <p:cNvSpPr txBox="1"/>
            <p:nvPr/>
          </p:nvSpPr>
          <p:spPr>
            <a:xfrm>
              <a:off x="734158" y="3523587"/>
              <a:ext cx="2068921" cy="106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  <a:latin typeface="맑은 고딕"/>
                  <a:ea typeface="맑은 고딕"/>
                </a:rPr>
                <a:t>◆</a:t>
              </a: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원서작성 및 서류제출</a:t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차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: 2024.4.16(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화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)~4.25(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목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차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: 2024.5.21(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화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)~5.30(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목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43" name="Group 52"/>
            <p:cNvGrpSpPr/>
            <p:nvPr/>
          </p:nvGrpSpPr>
          <p:grpSpPr>
            <a:xfrm flipV="1">
              <a:off x="1004491" y="2516477"/>
              <a:ext cx="1455176" cy="938400"/>
              <a:chOff x="2400673" y="1659331"/>
              <a:chExt cx="1787176" cy="1152487"/>
            </a:xfrm>
          </p:grpSpPr>
          <p:cxnSp>
            <p:nvCxnSpPr>
              <p:cNvPr id="44" name="Straight Connector 36"/>
              <p:cNvCxnSpPr/>
              <p:nvPr/>
            </p:nvCxnSpPr>
            <p:spPr>
              <a:xfrm flipV="1">
                <a:off x="3302464" y="1667746"/>
                <a:ext cx="1587" cy="114407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37"/>
              <p:cNvCxnSpPr/>
              <p:nvPr/>
            </p:nvCxnSpPr>
            <p:spPr>
              <a:xfrm flipH="1" flipV="1">
                <a:off x="2400673" y="1659331"/>
                <a:ext cx="1787176" cy="8415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3"/>
          <p:cNvGrpSpPr/>
          <p:nvPr/>
        </p:nvGrpSpPr>
        <p:grpSpPr>
          <a:xfrm>
            <a:off x="3110866" y="3350444"/>
            <a:ext cx="1550022" cy="2059199"/>
            <a:chOff x="3094991" y="3077371"/>
            <a:chExt cx="1550022" cy="2059199"/>
          </a:xfrm>
        </p:grpSpPr>
        <p:sp>
          <p:nvSpPr>
            <p:cNvPr id="47" name="TextBox 46"/>
            <p:cNvSpPr txBox="1"/>
            <p:nvPr/>
          </p:nvSpPr>
          <p:spPr>
            <a:xfrm>
              <a:off x="3094991" y="4070188"/>
              <a:ext cx="1550022" cy="106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◆ 면접일</a:t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202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5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11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토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202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.6.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15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ko-KR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토</a:t>
              </a:r>
              <a:r>
                <a:rPr lang="en-US" altLang="ko-KR" sz="14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8" name="Group 79"/>
            <p:cNvGrpSpPr/>
            <p:nvPr/>
          </p:nvGrpSpPr>
          <p:grpSpPr>
            <a:xfrm flipV="1">
              <a:off x="3252737" y="3077371"/>
              <a:ext cx="1254178" cy="938400"/>
              <a:chOff x="2927515" y="970475"/>
              <a:chExt cx="1540319" cy="1152488"/>
            </a:xfrm>
          </p:grpSpPr>
          <p:cxnSp>
            <p:nvCxnSpPr>
              <p:cNvPr id="50" name="Straight Connector 46"/>
              <p:cNvCxnSpPr/>
              <p:nvPr/>
            </p:nvCxnSpPr>
            <p:spPr>
              <a:xfrm flipV="1">
                <a:off x="3658128" y="978891"/>
                <a:ext cx="0" cy="114407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7"/>
              <p:cNvCxnSpPr/>
              <p:nvPr/>
            </p:nvCxnSpPr>
            <p:spPr>
              <a:xfrm flipH="1" flipV="1">
                <a:off x="2927515" y="970475"/>
                <a:ext cx="1540319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3"/>
          <p:cNvGrpSpPr/>
          <p:nvPr/>
        </p:nvGrpSpPr>
        <p:grpSpPr>
          <a:xfrm>
            <a:off x="4714588" y="3421450"/>
            <a:ext cx="1550022" cy="1862627"/>
            <a:chOff x="4675347" y="2587484"/>
            <a:chExt cx="1550022" cy="1862627"/>
          </a:xfrm>
        </p:grpSpPr>
        <p:sp>
          <p:nvSpPr>
            <p:cNvPr id="53" name="TextBox 52"/>
            <p:cNvSpPr txBox="1"/>
            <p:nvPr/>
          </p:nvSpPr>
          <p:spPr>
            <a:xfrm>
              <a:off x="4675347" y="3747162"/>
              <a:ext cx="1550022" cy="70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◆ 합격발표</a:t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1200" b="1" strike="sngStrik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55" name="Group 89"/>
            <p:cNvGrpSpPr/>
            <p:nvPr/>
          </p:nvGrpSpPr>
          <p:grpSpPr>
            <a:xfrm flipV="1">
              <a:off x="4912743" y="2587484"/>
              <a:ext cx="1044317" cy="864096"/>
              <a:chOff x="2767003" y="1663381"/>
              <a:chExt cx="1282579" cy="1061232"/>
            </a:xfrm>
          </p:grpSpPr>
          <p:cxnSp>
            <p:nvCxnSpPr>
              <p:cNvPr id="56" name="Straight Connector 56"/>
              <p:cNvCxnSpPr/>
              <p:nvPr/>
            </p:nvCxnSpPr>
            <p:spPr>
              <a:xfrm flipV="1">
                <a:off x="3428208" y="1667746"/>
                <a:ext cx="0" cy="1056867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7"/>
              <p:cNvCxnSpPr/>
              <p:nvPr/>
            </p:nvCxnSpPr>
            <p:spPr>
              <a:xfrm flipH="1" flipV="1">
                <a:off x="2767003" y="1663381"/>
                <a:ext cx="1282579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63"/>
          <p:cNvGrpSpPr/>
          <p:nvPr/>
        </p:nvGrpSpPr>
        <p:grpSpPr>
          <a:xfrm>
            <a:off x="5996301" y="3508140"/>
            <a:ext cx="2362200" cy="1782035"/>
            <a:chOff x="6598962" y="3148375"/>
            <a:chExt cx="1550022" cy="1782035"/>
          </a:xfrm>
        </p:grpSpPr>
        <p:sp>
          <p:nvSpPr>
            <p:cNvPr id="59" name="TextBox 58"/>
            <p:cNvSpPr txBox="1"/>
            <p:nvPr/>
          </p:nvSpPr>
          <p:spPr>
            <a:xfrm>
              <a:off x="6598962" y="3950462"/>
              <a:ext cx="1550022" cy="97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sz="1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◆ </a:t>
              </a: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등록예치금 납부</a:t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1200" b="1" strike="sngStrik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64" name="Group 99"/>
            <p:cNvGrpSpPr/>
            <p:nvPr/>
          </p:nvGrpSpPr>
          <p:grpSpPr>
            <a:xfrm flipV="1">
              <a:off x="6818406" y="3148375"/>
              <a:ext cx="998101" cy="813190"/>
              <a:chOff x="2838003" y="1037046"/>
              <a:chExt cx="1225818" cy="998711"/>
            </a:xfrm>
          </p:grpSpPr>
          <p:cxnSp>
            <p:nvCxnSpPr>
              <p:cNvPr id="65" name="Straight Connector 66"/>
              <p:cNvCxnSpPr/>
              <p:nvPr/>
            </p:nvCxnSpPr>
            <p:spPr>
              <a:xfrm flipV="1">
                <a:off x="3450912" y="1037046"/>
                <a:ext cx="0" cy="998711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7"/>
              <p:cNvCxnSpPr/>
              <p:nvPr/>
            </p:nvCxnSpPr>
            <p:spPr>
              <a:xfrm flipH="1" flipV="1">
                <a:off x="2838003" y="1037046"/>
                <a:ext cx="122581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직사각형 90"/>
          <p:cNvSpPr/>
          <p:nvPr/>
        </p:nvSpPr>
        <p:spPr>
          <a:xfrm>
            <a:off x="4464496" y="5815280"/>
            <a:ext cx="4572000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100" b="1" dirty="0">
                <a:latin typeface="+mn-ea"/>
              </a:rPr>
              <a:t>자세한 내용은 첨부파일과 홈페이지를 참조하세요</a:t>
            </a:r>
            <a:r>
              <a:rPr lang="en-US" altLang="ko-KR" sz="1100" b="1" dirty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한국외대 국제지역대학원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(HUFS GSIAS) - </a:t>
            </a:r>
            <a:r>
              <a:rPr lang="en-US" altLang="ko-KR" sz="1100" b="1" u="sng" dirty="0">
                <a:solidFill>
                  <a:schemeClr val="accent1">
                    <a:lumMod val="50000"/>
                  </a:schemeClr>
                </a:solidFill>
              </a:rPr>
              <a:t>http://gsias.hufs.ac.kr</a:t>
            </a:r>
          </a:p>
          <a:p>
            <a:pPr algn="r">
              <a:lnSpc>
                <a:spcPct val="150000"/>
              </a:lnSpc>
            </a:pP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HUFS GSIAS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러시아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·CIS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학과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ko-KR" sz="1100" b="1" u="sng" dirty="0">
                <a:solidFill>
                  <a:schemeClr val="accent1">
                    <a:lumMod val="50000"/>
                  </a:schemeClr>
                </a:solidFill>
              </a:rPr>
              <a:t>http://ruscis.hufs.ac.kr</a:t>
            </a:r>
          </a:p>
        </p:txBody>
      </p:sp>
      <p:sp>
        <p:nvSpPr>
          <p:cNvPr id="92" name="Title 5"/>
          <p:cNvSpPr txBox="1">
            <a:spLocks/>
          </p:cNvSpPr>
          <p:nvPr/>
        </p:nvSpPr>
        <p:spPr>
          <a:xfrm>
            <a:off x="346957" y="836712"/>
            <a:ext cx="8368364" cy="185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400" b="1" dirty="0"/>
              <a:t>21</a:t>
            </a:r>
            <a:r>
              <a:rPr lang="ko-KR" altLang="en-US" sz="2400" b="1" dirty="0"/>
              <a:t>세기 </a:t>
            </a:r>
            <a:r>
              <a:rPr lang="ko-KR" altLang="en-US" sz="2400" b="1" dirty="0">
                <a:solidFill>
                  <a:schemeClr val="accent1"/>
                </a:solidFill>
              </a:rPr>
              <a:t>유</a:t>
            </a:r>
            <a:r>
              <a:rPr lang="ko-KR" altLang="en-US" sz="2400" b="1" dirty="0">
                <a:solidFill>
                  <a:schemeClr val="accent2"/>
                </a:solidFill>
              </a:rPr>
              <a:t>라</a:t>
            </a:r>
            <a:r>
              <a:rPr lang="ko-KR" altLang="en-US" sz="2400" b="1" dirty="0">
                <a:solidFill>
                  <a:srgbClr val="00B050"/>
                </a:solidFill>
              </a:rPr>
              <a:t>시</a:t>
            </a:r>
            <a:r>
              <a:rPr lang="ko-KR" altLang="en-US" sz="2400" b="1" dirty="0">
                <a:solidFill>
                  <a:srgbClr val="7030A0"/>
                </a:solidFill>
              </a:rPr>
              <a:t>아</a:t>
            </a:r>
            <a:r>
              <a:rPr lang="ko-KR" altLang="en-US" sz="2400" b="1" dirty="0"/>
              <a:t> 시대를 개척할</a:t>
            </a:r>
            <a:br>
              <a:rPr lang="ko-KR" altLang="en-US" sz="2400" b="1" dirty="0"/>
            </a:br>
            <a:r>
              <a:rPr lang="ko-KR" altLang="en-US" sz="2400" b="1" dirty="0"/>
              <a:t>차세대 지역전문가 지망생들의</a:t>
            </a:r>
            <a:br>
              <a:rPr lang="ko-KR" altLang="en-US" sz="2400" b="1" dirty="0"/>
            </a:br>
            <a:r>
              <a:rPr lang="ko-KR" altLang="en-US" sz="2400" b="1" dirty="0"/>
              <a:t>많은 지원을 바랍니다</a:t>
            </a:r>
            <a:r>
              <a:rPr lang="en-US" altLang="ko-KR" sz="2400" b="1" dirty="0"/>
              <a:t>.</a:t>
            </a:r>
          </a:p>
        </p:txBody>
      </p:sp>
      <p:grpSp>
        <p:nvGrpSpPr>
          <p:cNvPr id="93" name="Group 3"/>
          <p:cNvGrpSpPr/>
          <p:nvPr/>
        </p:nvGrpSpPr>
        <p:grpSpPr>
          <a:xfrm>
            <a:off x="405504" y="2918838"/>
            <a:ext cx="1783828" cy="659718"/>
            <a:chOff x="323850" y="2667000"/>
            <a:chExt cx="1200150" cy="342900"/>
          </a:xfrm>
        </p:grpSpPr>
        <p:sp>
          <p:nvSpPr>
            <p:cNvPr id="94" name="Rounded Rectangle 4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6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7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"/>
          <p:cNvGrpSpPr/>
          <p:nvPr/>
        </p:nvGrpSpPr>
        <p:grpSpPr>
          <a:xfrm>
            <a:off x="1462599" y="2918838"/>
            <a:ext cx="1783828" cy="659718"/>
            <a:chOff x="323850" y="2667000"/>
            <a:chExt cx="1200150" cy="342900"/>
          </a:xfrm>
        </p:grpSpPr>
        <p:sp>
          <p:nvSpPr>
            <p:cNvPr id="98" name="Rounded Rectangle 10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1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2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2500140" y="2908644"/>
            <a:ext cx="1783828" cy="669912"/>
            <a:chOff x="323850" y="2667000"/>
            <a:chExt cx="1200150" cy="342900"/>
          </a:xfrm>
        </p:grpSpPr>
        <p:sp>
          <p:nvSpPr>
            <p:cNvPr id="114" name="Rounded Rectangle 26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27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28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21"/>
          <p:cNvGrpSpPr/>
          <p:nvPr/>
        </p:nvGrpSpPr>
        <p:grpSpPr>
          <a:xfrm>
            <a:off x="3572582" y="2918838"/>
            <a:ext cx="2193068" cy="659718"/>
            <a:chOff x="323850" y="2667000"/>
            <a:chExt cx="1200150" cy="342900"/>
          </a:xfrm>
        </p:grpSpPr>
        <p:sp>
          <p:nvSpPr>
            <p:cNvPr id="68" name="Rounded Rectangle 22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3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24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29"/>
          <p:cNvGrpSpPr/>
          <p:nvPr/>
        </p:nvGrpSpPr>
        <p:grpSpPr>
          <a:xfrm>
            <a:off x="5234767" y="2918838"/>
            <a:ext cx="1783828" cy="659718"/>
            <a:chOff x="323850" y="2667000"/>
            <a:chExt cx="1200150" cy="342900"/>
          </a:xfrm>
        </p:grpSpPr>
        <p:sp>
          <p:nvSpPr>
            <p:cNvPr id="72" name="Rounded Rectangle 30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31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32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68"/>
          <p:cNvGrpSpPr/>
          <p:nvPr/>
        </p:nvGrpSpPr>
        <p:grpSpPr>
          <a:xfrm>
            <a:off x="6750496" y="2265742"/>
            <a:ext cx="2045662" cy="1526098"/>
            <a:chOff x="7162800" y="2329598"/>
            <a:chExt cx="1265183" cy="793216"/>
          </a:xfrm>
        </p:grpSpPr>
        <p:sp>
          <p:nvSpPr>
            <p:cNvPr id="76" name="Rounded Rectangle 39"/>
            <p:cNvSpPr/>
            <p:nvPr/>
          </p:nvSpPr>
          <p:spPr>
            <a:xfrm>
              <a:off x="721995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0"/>
            <p:cNvSpPr/>
            <p:nvPr/>
          </p:nvSpPr>
          <p:spPr>
            <a:xfrm>
              <a:off x="716280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41"/>
            <p:cNvSpPr/>
            <p:nvPr/>
          </p:nvSpPr>
          <p:spPr>
            <a:xfrm>
              <a:off x="7219950" y="272415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2"/>
            <p:cNvSpPr/>
            <p:nvPr/>
          </p:nvSpPr>
          <p:spPr>
            <a:xfrm rot="2700000">
              <a:off x="7735538" y="2561521"/>
              <a:ext cx="692445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3"/>
            <p:cNvSpPr/>
            <p:nvPr/>
          </p:nvSpPr>
          <p:spPr>
            <a:xfrm rot="18900000" flipV="1">
              <a:off x="7735538" y="2894214"/>
              <a:ext cx="692445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9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71434"/>
          </a:xfrm>
        </p:spPr>
      </p:pic>
    </p:spTree>
    <p:extLst>
      <p:ext uri="{BB962C8B-B14F-4D97-AF65-F5344CB8AC3E}">
        <p14:creationId xmlns:p14="http://schemas.microsoft.com/office/powerpoint/2010/main" val="69339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0"/>
            <a:ext cx="9143999" cy="5877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5400000">
            <a:off x="4067942" y="1809327"/>
            <a:ext cx="1008111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56000"/>
                </a:srgbClr>
              </a:gs>
              <a:gs pos="43000">
                <a:schemeClr val="accent1">
                  <a:alpha val="90000"/>
                  <a:lumMod val="89000"/>
                </a:schemeClr>
              </a:gs>
              <a:gs pos="76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71292" y="290879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5400" dirty="0">
                <a:solidFill>
                  <a:schemeClr val="tx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5400" dirty="0">
              <a:solidFill>
                <a:schemeClr val="tx2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156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7" y="759674"/>
            <a:ext cx="9144000" cy="6093296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600" dirty="0">
              <a:latin typeface="+mj-lt"/>
              <a:ea typeface="HY견고딕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80000"/>
                  <a:lumMod val="66000"/>
                </a:srgbClr>
              </a:gs>
              <a:gs pos="43000">
                <a:schemeClr val="accent1">
                  <a:alpha val="80000"/>
                  <a:lumMod val="47000"/>
                </a:schemeClr>
              </a:gs>
              <a:gs pos="83000">
                <a:schemeClr val="bg1">
                  <a:alpha val="80000"/>
                  <a:lumMod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145821" y="188640"/>
            <a:ext cx="8746659" cy="57103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러시아</a:t>
            </a:r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·CIS</a:t>
            </a:r>
            <a:r>
              <a:rPr lang="ko-KR" altLang="en-US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학과 소개</a:t>
            </a:r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– </a:t>
            </a: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국내 최고의 러시아</a:t>
            </a: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-CIS </a:t>
            </a: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전문가 양성 요람</a:t>
            </a: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532" y="90368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■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국제학으로서 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지역학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HY견고딕" pitchFamily="18" charset="-127"/>
              </a:rPr>
              <a:t>(Area Studies / </a:t>
            </a:r>
            <a:r>
              <a:rPr lang="ru-RU" altLang="ko-KR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HY견고딕" pitchFamily="18" charset="-127"/>
              </a:rPr>
              <a:t>Регионоведение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HY견고딕" pitchFamily="18" charset="-127"/>
              </a:rPr>
              <a:t>)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이란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?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6533" y="1248118"/>
            <a:ext cx="7832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b="1" i="1" u="sng" dirty="0">
                <a:solidFill>
                  <a:schemeClr val="accent3">
                    <a:lumMod val="50000"/>
                  </a:schemeClr>
                </a:solidFill>
              </a:rPr>
              <a:t>언어의 해독 및 구사 능력과 지리적 사고의 함양을 토대로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특정 국가나 권역의 정치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경제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외교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안보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사회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문화 등의 다양한 분야를 전문적으로 분석하고 통합적으로 연구하는 가운데 해당 국가 및 지역의 특수성과 보편성을 총체적으로 이해하는 </a:t>
            </a:r>
            <a:r>
              <a:rPr lang="ko-KR" altLang="en-US" sz="1400" b="1" dirty="0" err="1">
                <a:solidFill>
                  <a:schemeClr val="accent1">
                    <a:lumMod val="50000"/>
                  </a:schemeClr>
                </a:solidFill>
              </a:rPr>
              <a:t>융복합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 학문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.  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0042" y="4437112"/>
            <a:ext cx="815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정치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경제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사회 문화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외교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안보 등에 대한 체계적 교육을 통해 이론과 실무를 겸비한 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러시아 〮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CIS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지역 정치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〮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외교 전문가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통상〮 투자 전문가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문화 교류 전문가</a:t>
            </a:r>
            <a:r>
              <a:rPr lang="ko-KR" altLang="en-US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양성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187624" y="2635629"/>
            <a:ext cx="6192688" cy="1802996"/>
          </a:xfrm>
          <a:prstGeom prst="downArrow">
            <a:avLst>
              <a:gd name="adj1" fmla="val 50000"/>
              <a:gd name="adj2" fmla="val 77082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  <a:alpha val="73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  <a:alpha val="3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4029" y="3066164"/>
            <a:ext cx="4878211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한국외대  국제지역대학원 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러시아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CIS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학과 </a:t>
            </a:r>
            <a:endParaRPr lang="ko-KR" altLang="en-US" sz="1600" dirty="0">
              <a:solidFill>
                <a:schemeClr val="accent2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32732" y="5445224"/>
            <a:ext cx="3384376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</a:rPr>
              <a:t>사회과학적 이론 탐구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</a:rPr>
              <a:t>이론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20981" y="5459052"/>
            <a:ext cx="3794629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</a:rPr>
              <a:t>실용적이고 정책 지향적 학문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</a:rPr>
              <a:t>실무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112" y="5373216"/>
            <a:ext cx="3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✚</a:t>
            </a:r>
            <a:endParaRPr lang="ko-KR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80000"/>
                  <a:lumMod val="66000"/>
                </a:srgbClr>
              </a:gs>
              <a:gs pos="43000">
                <a:schemeClr val="accent1">
                  <a:alpha val="80000"/>
                  <a:lumMod val="47000"/>
                </a:schemeClr>
              </a:gs>
              <a:gs pos="83000">
                <a:schemeClr val="bg1">
                  <a:alpha val="80000"/>
                  <a:lumMod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145821" y="188640"/>
            <a:ext cx="8458627" cy="57103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러시아</a:t>
            </a:r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·CIS</a:t>
            </a:r>
            <a:r>
              <a:rPr lang="ko-KR" altLang="en-US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학과 소개 </a:t>
            </a:r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–  </a:t>
            </a: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국내 최고의 러시아</a:t>
            </a: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-CIS </a:t>
            </a: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전문가 양성 요람</a:t>
            </a: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endParaRPr lang="en-US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89" y="149528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latin typeface="맑은 고딕"/>
                <a:ea typeface="맑은 고딕"/>
              </a:rPr>
              <a:t>Ⅰ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038" y="274085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Ⅱ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9042" y="406648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4">
                    <a:lumMod val="50000"/>
                  </a:schemeClr>
                </a:solidFill>
                <a:latin typeface="맑은 고딕"/>
                <a:ea typeface="맑은 고딕"/>
              </a:rPr>
              <a:t>Ⅲ</a:t>
            </a:r>
            <a:endParaRPr lang="ko-KR" alt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421010" y="1140897"/>
            <a:ext cx="864096" cy="1085666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sp>
        <p:nvSpPr>
          <p:cNvPr id="57" name="오각형 56"/>
          <p:cNvSpPr/>
          <p:nvPr/>
        </p:nvSpPr>
        <p:spPr>
          <a:xfrm>
            <a:off x="476371" y="2415342"/>
            <a:ext cx="864096" cy="1085666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sp>
        <p:nvSpPr>
          <p:cNvPr id="59" name="오각형 58"/>
          <p:cNvSpPr/>
          <p:nvPr/>
        </p:nvSpPr>
        <p:spPr>
          <a:xfrm>
            <a:off x="539552" y="3717032"/>
            <a:ext cx="864096" cy="965589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grpSp>
        <p:nvGrpSpPr>
          <p:cNvPr id="60" name="Group 31"/>
          <p:cNvGrpSpPr/>
          <p:nvPr/>
        </p:nvGrpSpPr>
        <p:grpSpPr>
          <a:xfrm rot="16200000">
            <a:off x="4608327" y="-855799"/>
            <a:ext cx="1080120" cy="7633494"/>
            <a:chOff x="381000" y="1428750"/>
            <a:chExt cx="1219200" cy="2819400"/>
          </a:xfrm>
          <a:gradFill>
            <a:gsLst>
              <a:gs pos="0">
                <a:schemeClr val="tx2">
                  <a:lumMod val="25000"/>
                  <a:lumOff val="75000"/>
                  <a:tint val="66000"/>
                  <a:satMod val="160000"/>
                  <a:alpha val="3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1" name="Pentagon 34"/>
            <p:cNvSpPr/>
            <p:nvPr/>
          </p:nvSpPr>
          <p:spPr>
            <a:xfrm rot="5400000">
              <a:off x="-419100" y="2228850"/>
              <a:ext cx="2819400" cy="1219200"/>
            </a:xfrm>
            <a:prstGeom prst="homePlate">
              <a:avLst>
                <a:gd name="adj" fmla="val 31390"/>
              </a:avLst>
            </a:prstGeom>
            <a:gradFill flip="none" rotWithShape="1">
              <a:gsLst>
                <a:gs pos="2000">
                  <a:schemeClr val="tx2">
                    <a:lumMod val="25000"/>
                    <a:lumOff val="75000"/>
                    <a:tint val="66000"/>
                    <a:satMod val="160000"/>
                    <a:alpha val="30000"/>
                  </a:schemeClr>
                </a:gs>
                <a:gs pos="1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accent5">
                    <a:lumMod val="36000"/>
                    <a:alpha val="9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evron 35"/>
            <p:cNvSpPr/>
            <p:nvPr/>
          </p:nvSpPr>
          <p:spPr>
            <a:xfrm rot="5400000">
              <a:off x="127000" y="2495549"/>
              <a:ext cx="1727199" cy="1219200"/>
            </a:xfrm>
            <a:prstGeom prst="chevron">
              <a:avLst>
                <a:gd name="adj" fmla="val 305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15"/>
          <p:cNvSpPr/>
          <p:nvPr/>
        </p:nvSpPr>
        <p:spPr>
          <a:xfrm>
            <a:off x="3923928" y="2591616"/>
            <a:ext cx="4104456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러시아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중앙아시아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동구권을 아우르는 유라시아 지역전문가  배출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59632" y="2649106"/>
            <a:ext cx="247572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j-lt"/>
              </a:rPr>
              <a:t>유라시아 전문가의 </a:t>
            </a:r>
            <a:endParaRPr lang="en-US" altLang="ko-KR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ko-KR" altLang="en-US" b="1" dirty="0">
                <a:solidFill>
                  <a:srgbClr val="FFFF00"/>
                </a:solidFill>
                <a:latin typeface="+mj-lt"/>
              </a:rPr>
              <a:t>비전과</a:t>
            </a:r>
            <a:r>
              <a:rPr lang="ko-KR" alt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b="1" dirty="0">
                <a:solidFill>
                  <a:srgbClr val="FFFF00"/>
                </a:solidFill>
                <a:latin typeface="+mj-lt"/>
              </a:rPr>
              <a:t>진로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65" name="Group 13"/>
          <p:cNvGrpSpPr/>
          <p:nvPr/>
        </p:nvGrpSpPr>
        <p:grpSpPr>
          <a:xfrm rot="16200000">
            <a:off x="4680341" y="397819"/>
            <a:ext cx="936104" cy="7633499"/>
            <a:chOff x="380997" y="1428751"/>
            <a:chExt cx="114441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6" name="Pentagon 16"/>
            <p:cNvSpPr/>
            <p:nvPr/>
          </p:nvSpPr>
          <p:spPr>
            <a:xfrm rot="5400000">
              <a:off x="-456495" y="2266245"/>
              <a:ext cx="2819400" cy="1144411"/>
            </a:xfrm>
            <a:prstGeom prst="homePlate">
              <a:avLst>
                <a:gd name="adj" fmla="val 28484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38000">
                  <a:schemeClr val="accent4">
                    <a:alpha val="46000"/>
                    <a:lumMod val="68000"/>
                    <a:lumOff val="32000"/>
                  </a:schemeClr>
                </a:gs>
                <a:gs pos="79000">
                  <a:schemeClr val="accent4">
                    <a:lumMod val="50000"/>
                    <a:alpha val="7200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Chevron 17"/>
            <p:cNvSpPr/>
            <p:nvPr/>
          </p:nvSpPr>
          <p:spPr>
            <a:xfrm rot="5400000">
              <a:off x="56122" y="2522554"/>
              <a:ext cx="1794164" cy="1144413"/>
            </a:xfrm>
            <a:prstGeom prst="chevron">
              <a:avLst>
                <a:gd name="adj" fmla="val 27582"/>
              </a:avLst>
            </a:prstGeom>
            <a:gradFill flip="none" rotWithShape="1">
              <a:gsLst>
                <a:gs pos="0">
                  <a:srgbClr val="262626">
                    <a:lumMod val="25000"/>
                    <a:lumOff val="75000"/>
                    <a:tint val="66000"/>
                    <a:satMod val="160000"/>
                  </a:srgbClr>
                </a:gs>
                <a:gs pos="50000">
                  <a:srgbClr val="262626">
                    <a:lumMod val="25000"/>
                    <a:lumOff val="75000"/>
                    <a:tint val="44500"/>
                    <a:satMod val="160000"/>
                  </a:srgbClr>
                </a:gs>
                <a:gs pos="100000">
                  <a:srgbClr val="262626">
                    <a:lumMod val="25000"/>
                    <a:lumOff val="75000"/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15"/>
          <p:cNvSpPr/>
          <p:nvPr/>
        </p:nvSpPr>
        <p:spPr>
          <a:xfrm>
            <a:off x="3779912" y="3943957"/>
            <a:ext cx="4352860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성적 장학금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외부 장학금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근로 장학금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 err="1">
                <a:solidFill>
                  <a:schemeClr val="accent1">
                    <a:lumMod val="50000"/>
                  </a:schemeClr>
                </a:solidFill>
              </a:rPr>
              <a:t>원우회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 장학금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학술 프로젝트 및 연구소 장학금 등 다양한 혜택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331640" y="4001289"/>
            <a:ext cx="2338190" cy="5078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</a:rPr>
              <a:t>다양한 </a:t>
            </a:r>
            <a:r>
              <a:rPr lang="ko-KR" altLang="en-US" b="1" dirty="0">
                <a:solidFill>
                  <a:srgbClr val="FFFF00"/>
                </a:solidFill>
              </a:rPr>
              <a:t>장학금</a:t>
            </a:r>
            <a:r>
              <a:rPr lang="ko-KR" altLang="en-US" b="1" dirty="0">
                <a:solidFill>
                  <a:schemeClr val="bg1"/>
                </a:solidFill>
              </a:rPr>
              <a:t> 혜택</a:t>
            </a:r>
          </a:p>
        </p:txBody>
      </p:sp>
      <p:grpSp>
        <p:nvGrpSpPr>
          <p:cNvPr id="70" name="Group 13"/>
          <p:cNvGrpSpPr/>
          <p:nvPr/>
        </p:nvGrpSpPr>
        <p:grpSpPr>
          <a:xfrm rot="16200000">
            <a:off x="4518007" y="-2147909"/>
            <a:ext cx="1101821" cy="7647129"/>
            <a:chOff x="380997" y="1428750"/>
            <a:chExt cx="121920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1" name="Pentagon 16"/>
            <p:cNvSpPr/>
            <p:nvPr/>
          </p:nvSpPr>
          <p:spPr>
            <a:xfrm rot="5400000">
              <a:off x="-419100" y="2228850"/>
              <a:ext cx="2819400" cy="1219200"/>
            </a:xfrm>
            <a:prstGeom prst="homePlate">
              <a:avLst>
                <a:gd name="adj" fmla="val 24922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38000">
                  <a:schemeClr val="accent2">
                    <a:alpha val="68000"/>
                    <a:lumMod val="70000"/>
                    <a:lumOff val="30000"/>
                  </a:schemeClr>
                </a:gs>
                <a:gs pos="79000">
                  <a:srgbClr val="C00000">
                    <a:lumMod val="81000"/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hevron 17"/>
            <p:cNvSpPr/>
            <p:nvPr/>
          </p:nvSpPr>
          <p:spPr>
            <a:xfrm rot="5400000">
              <a:off x="128537" y="2522943"/>
              <a:ext cx="1724120" cy="1219200"/>
            </a:xfrm>
            <a:prstGeom prst="chevron">
              <a:avLst>
                <a:gd name="adj" fmla="val 26898"/>
              </a:avLst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  <a:alpha val="3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21"/>
          <p:cNvSpPr/>
          <p:nvPr/>
        </p:nvSpPr>
        <p:spPr>
          <a:xfrm>
            <a:off x="3923928" y="1375245"/>
            <a:ext cx="4057441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정치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경제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사회문화 외 분과수업 및 지역전공 수업을 통한 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자형 인재 양성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87624" y="1231229"/>
            <a:ext cx="2544497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</a:rPr>
              <a:t>이론과 실무를 겸비한 </a:t>
            </a:r>
            <a:r>
              <a:rPr lang="ko-KR" altLang="en-US" b="1" dirty="0">
                <a:solidFill>
                  <a:srgbClr val="FFFF00"/>
                </a:solidFill>
              </a:rPr>
              <a:t>커리큘럼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042" y="547716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Ⅳ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오각형 34"/>
          <p:cNvSpPr/>
          <p:nvPr/>
        </p:nvSpPr>
        <p:spPr>
          <a:xfrm>
            <a:off x="539552" y="4924145"/>
            <a:ext cx="864096" cy="1385172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grpSp>
        <p:nvGrpSpPr>
          <p:cNvPr id="36" name="Group 13"/>
          <p:cNvGrpSpPr/>
          <p:nvPr/>
        </p:nvGrpSpPr>
        <p:grpSpPr>
          <a:xfrm rot="16200000">
            <a:off x="4464316" y="1808494"/>
            <a:ext cx="1368152" cy="7633499"/>
            <a:chOff x="380997" y="1428751"/>
            <a:chExt cx="114441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7" name="Pentagon 16"/>
            <p:cNvSpPr/>
            <p:nvPr/>
          </p:nvSpPr>
          <p:spPr>
            <a:xfrm rot="5400000">
              <a:off x="-456495" y="2266245"/>
              <a:ext cx="2819400" cy="1144411"/>
            </a:xfrm>
            <a:prstGeom prst="homePlate">
              <a:avLst>
                <a:gd name="adj" fmla="val 28484"/>
              </a:avLst>
            </a:prstGeom>
            <a:gradFill>
              <a:gsLst>
                <a:gs pos="0">
                  <a:srgbClr val="FF6600">
                    <a:lumMod val="81000"/>
                  </a:srgbClr>
                </a:gs>
                <a:gs pos="38000">
                  <a:schemeClr val="accent6">
                    <a:alpha val="44000"/>
                    <a:lumMod val="5000"/>
                    <a:lumOff val="95000"/>
                  </a:schemeClr>
                </a:gs>
                <a:gs pos="79000">
                  <a:srgbClr val="FF9933">
                    <a:lumMod val="99000"/>
                    <a:alpha val="7300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Chevron 17"/>
            <p:cNvSpPr/>
            <p:nvPr/>
          </p:nvSpPr>
          <p:spPr>
            <a:xfrm rot="5400000">
              <a:off x="56122" y="2522554"/>
              <a:ext cx="1794164" cy="1144413"/>
            </a:xfrm>
            <a:prstGeom prst="chevron">
              <a:avLst>
                <a:gd name="adj" fmla="val 27582"/>
              </a:avLst>
            </a:prstGeom>
            <a:gradFill flip="none" rotWithShape="1">
              <a:gsLst>
                <a:gs pos="0">
                  <a:srgbClr val="262626">
                    <a:lumMod val="25000"/>
                    <a:lumOff val="75000"/>
                    <a:tint val="66000"/>
                    <a:satMod val="160000"/>
                  </a:srgbClr>
                </a:gs>
                <a:gs pos="50000">
                  <a:srgbClr val="262626">
                    <a:lumMod val="25000"/>
                    <a:lumOff val="75000"/>
                    <a:tint val="44500"/>
                    <a:satMod val="160000"/>
                  </a:srgbClr>
                </a:gs>
                <a:gs pos="100000">
                  <a:srgbClr val="262626">
                    <a:lumMod val="25000"/>
                    <a:lumOff val="75000"/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482023" y="5373216"/>
            <a:ext cx="200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통합적 </a:t>
            </a:r>
            <a:r>
              <a:rPr lang="ko-KR" altLang="en-US" b="1" dirty="0">
                <a:solidFill>
                  <a:srgbClr val="FFFF00"/>
                </a:solidFill>
              </a:rPr>
              <a:t>인재양성</a:t>
            </a:r>
            <a:r>
              <a:rPr lang="ko-KR" altLang="en-US" b="1" dirty="0">
                <a:solidFill>
                  <a:schemeClr val="bg1"/>
                </a:solidFill>
              </a:rPr>
              <a:t>의 요람</a:t>
            </a:r>
          </a:p>
        </p:txBody>
      </p:sp>
      <p:sp>
        <p:nvSpPr>
          <p:cNvPr id="42" name="Rectangle 10"/>
          <p:cNvSpPr/>
          <p:nvPr/>
        </p:nvSpPr>
        <p:spPr>
          <a:xfrm>
            <a:off x="3604294" y="5175483"/>
            <a:ext cx="44960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국제지역대학원 러시아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·CIS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학과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통번역대학원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ko-KR" altLang="en-US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한노과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일반대학원 노어노문학과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러시아연구소 간 유기적 연계를 통한 통합적 인재 양성</a:t>
            </a:r>
          </a:p>
        </p:txBody>
      </p:sp>
    </p:spTree>
    <p:extLst>
      <p:ext uri="{BB962C8B-B14F-4D97-AF65-F5344CB8AC3E}">
        <p14:creationId xmlns:p14="http://schemas.microsoft.com/office/powerpoint/2010/main" val="24279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4" grpId="0"/>
      <p:bldP spid="6" grpId="0" animBg="1"/>
      <p:bldP spid="57" grpId="0" animBg="1"/>
      <p:bldP spid="59" grpId="0" animBg="1"/>
      <p:bldP spid="63" grpId="0"/>
      <p:bldP spid="64" grpId="0"/>
      <p:bldP spid="68" grpId="0"/>
      <p:bldP spid="69" grpId="0"/>
      <p:bldP spid="73" grpId="0"/>
      <p:bldP spid="74" grpId="0"/>
      <p:bldP spid="34" grpId="0"/>
      <p:bldP spid="35" grpId="0" animBg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93579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맑은 고딕"/>
                <a:ea typeface="맑은 고딕"/>
              </a:rPr>
              <a:t>2024-1</a:t>
            </a:r>
            <a:r>
              <a:rPr lang="ko-KR" altLang="en-US" sz="1800" b="1" dirty="0">
                <a:solidFill>
                  <a:schemeClr val="bg1"/>
                </a:solidFill>
                <a:latin typeface="맑은 고딕"/>
                <a:ea typeface="맑은 고딕"/>
              </a:rPr>
              <a:t>학기 강의</a:t>
            </a:r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>
            <a:off x="107504" y="100188"/>
            <a:ext cx="6870635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러시아 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CIS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 전문가 교육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_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커리큘럼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BC087E8-6601-D8E5-1C35-DFDDBCB79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" y="764703"/>
            <a:ext cx="914400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9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822455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>
            <a:off x="107504" y="100188"/>
            <a:ext cx="6870635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러시아 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CIS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 전문가 교육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_</a:t>
            </a:r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강의 교수진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3D7DBE8-2FA6-4B00-81E3-105E270B132F}"/>
              </a:ext>
            </a:extLst>
          </p:cNvPr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맑은 고딕"/>
                <a:ea typeface="맑은 고딕"/>
              </a:rPr>
              <a:t>2024-1</a:t>
            </a:r>
            <a:r>
              <a:rPr lang="ko-KR" altLang="en-US" sz="1800" b="1" dirty="0">
                <a:solidFill>
                  <a:schemeClr val="bg1"/>
                </a:solidFill>
                <a:latin typeface="맑은 고딕"/>
                <a:ea typeface="맑은 고딕"/>
              </a:rPr>
              <a:t>학기 강의</a:t>
            </a:r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BAD719-12FA-4DD9-A63C-5A0A05D37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2" y="908720"/>
            <a:ext cx="8232991" cy="58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2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822455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9BDAD13-E643-46E2-8FED-F429BC8DB969}"/>
              </a:ext>
            </a:extLst>
          </p:cNvPr>
          <p:cNvSpPr txBox="1">
            <a:spLocks/>
          </p:cNvSpPr>
          <p:nvPr/>
        </p:nvSpPr>
        <p:spPr>
          <a:xfrm>
            <a:off x="107504" y="100188"/>
            <a:ext cx="6870635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러시아 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CIS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 전문가 교육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_</a:t>
            </a:r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강의 교수진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99E41168-87DA-4B31-B428-C4E4D0893806}"/>
              </a:ext>
            </a:extLst>
          </p:cNvPr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맑은 고딕"/>
                <a:ea typeface="맑은 고딕"/>
              </a:rPr>
              <a:t>2024-1</a:t>
            </a:r>
            <a:r>
              <a:rPr lang="ko-KR" altLang="en-US" sz="1800" b="1" dirty="0">
                <a:solidFill>
                  <a:schemeClr val="bg1"/>
                </a:solidFill>
                <a:latin typeface="맑은 고딕"/>
                <a:ea typeface="맑은 고딕"/>
              </a:rPr>
              <a:t>학기 강의</a:t>
            </a:r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403D5A-981F-4C8A-87FB-81473A758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5" y="1000999"/>
            <a:ext cx="8260563" cy="57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14824" y="782350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9BDAD13-E643-46E2-8FED-F429BC8DB969}"/>
              </a:ext>
            </a:extLst>
          </p:cNvPr>
          <p:cNvSpPr txBox="1">
            <a:spLocks/>
          </p:cNvSpPr>
          <p:nvPr/>
        </p:nvSpPr>
        <p:spPr>
          <a:xfrm>
            <a:off x="107504" y="100188"/>
            <a:ext cx="6870635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러시아 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CIS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 전문가 교육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_</a:t>
            </a:r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강의 교수진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163B1681-EA14-4BC2-B58C-6FCE7E7D136D}"/>
              </a:ext>
            </a:extLst>
          </p:cNvPr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맑은 고딕"/>
                <a:ea typeface="맑은 고딕"/>
              </a:rPr>
              <a:t>2024-1</a:t>
            </a:r>
            <a:r>
              <a:rPr lang="ko-KR" altLang="en-US" sz="1800" b="1" dirty="0">
                <a:solidFill>
                  <a:schemeClr val="bg1"/>
                </a:solidFill>
                <a:latin typeface="맑은 고딕"/>
                <a:ea typeface="맑은 고딕"/>
              </a:rPr>
              <a:t>학기 강의</a:t>
            </a:r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278A27-67C6-4769-A0F7-99B8D316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1" y="880646"/>
            <a:ext cx="8175421" cy="58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822455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9BDAD13-E643-46E2-8FED-F429BC8DB969}"/>
              </a:ext>
            </a:extLst>
          </p:cNvPr>
          <p:cNvSpPr txBox="1">
            <a:spLocks/>
          </p:cNvSpPr>
          <p:nvPr/>
        </p:nvSpPr>
        <p:spPr>
          <a:xfrm>
            <a:off x="107504" y="100188"/>
            <a:ext cx="6870635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러시아 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CIS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 전문가 교육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_</a:t>
            </a:r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강의 교수진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3DD23C27-02FE-4E45-AD0E-E3D62AC705DF}"/>
              </a:ext>
            </a:extLst>
          </p:cNvPr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맑은 고딕"/>
                <a:ea typeface="맑은 고딕"/>
              </a:rPr>
              <a:t>2024-1</a:t>
            </a:r>
            <a:r>
              <a:rPr lang="ko-KR" altLang="en-US" sz="1800" b="1" dirty="0">
                <a:solidFill>
                  <a:schemeClr val="bg1"/>
                </a:solidFill>
                <a:latin typeface="맑은 고딕"/>
                <a:ea typeface="맑은 고딕"/>
              </a:rPr>
              <a:t>학기 강의</a:t>
            </a:r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7DCDE43-D13F-4B83-A4D8-89DBD73E9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7" y="891462"/>
            <a:ext cx="8139417" cy="58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822455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9BDAD13-E643-46E2-8FED-F429BC8DB969}"/>
              </a:ext>
            </a:extLst>
          </p:cNvPr>
          <p:cNvSpPr txBox="1">
            <a:spLocks/>
          </p:cNvSpPr>
          <p:nvPr/>
        </p:nvSpPr>
        <p:spPr>
          <a:xfrm>
            <a:off x="107504" y="100188"/>
            <a:ext cx="6870635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러시아 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CIS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 전문가 교육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_</a:t>
            </a:r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강의 교수진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105E7D5-2293-499D-AC7F-AB5B25101DB7}"/>
              </a:ext>
            </a:extLst>
          </p:cNvPr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800" b="1">
                <a:solidFill>
                  <a:schemeClr val="bg1"/>
                </a:solidFill>
                <a:latin typeface="맑은 고딕"/>
                <a:ea typeface="맑은 고딕"/>
              </a:rPr>
              <a:t>2024-1</a:t>
            </a:r>
            <a:r>
              <a:rPr lang="ko-KR" altLang="en-US" sz="1800" b="1">
                <a:solidFill>
                  <a:schemeClr val="bg1"/>
                </a:solidFill>
                <a:latin typeface="맑은 고딕"/>
                <a:ea typeface="맑은 고딕"/>
              </a:rPr>
              <a:t>학기 </a:t>
            </a:r>
            <a:r>
              <a:rPr lang="ko-KR" altLang="en-US" sz="1800" b="1" dirty="0">
                <a:solidFill>
                  <a:schemeClr val="bg1"/>
                </a:solidFill>
                <a:latin typeface="맑은 고딕"/>
                <a:ea typeface="맑은 고딕"/>
              </a:rPr>
              <a:t>강의</a:t>
            </a:r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446D77-BF65-40EE-88B5-E12112732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9" y="1090654"/>
            <a:ext cx="7973538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2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658</Words>
  <Application>Microsoft Office PowerPoint</Application>
  <PresentationFormat>화면 슬라이드 쇼(4:3)</PresentationFormat>
  <Paragraphs>82</Paragraphs>
  <Slides>18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Arial Unicode MS</vt:lpstr>
      <vt:lpstr>HY견고딕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hufs</cp:lastModifiedBy>
  <cp:revision>231</cp:revision>
  <dcterms:created xsi:type="dcterms:W3CDTF">2018-09-07T06:40:34Z</dcterms:created>
  <dcterms:modified xsi:type="dcterms:W3CDTF">2024-04-02T07:53:33Z</dcterms:modified>
</cp:coreProperties>
</file>