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0" d="100"/>
          <a:sy n="100" d="100"/>
        </p:scale>
        <p:origin x="-1650" y="-444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2"/>
            <a:ext cx="2919565" cy="493869"/>
          </a:xfrm>
          <a:prstGeom prst="rect">
            <a:avLst/>
          </a:prstGeom>
        </p:spPr>
        <p:txBody>
          <a:bodyPr vert="horz" lIns="90763" tIns="45382" rIns="90763" bIns="45382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7" y="2"/>
            <a:ext cx="2919565" cy="493869"/>
          </a:xfrm>
          <a:prstGeom prst="rect">
            <a:avLst/>
          </a:prstGeom>
        </p:spPr>
        <p:txBody>
          <a:bodyPr vert="horz" lIns="90763" tIns="45382" rIns="90763" bIns="45382"/>
          <a:lstStyle>
            <a:lvl1pPr algn="r">
              <a:defRPr sz="1200"/>
            </a:lvl1pPr>
          </a:lstStyle>
          <a:p>
            <a:pPr lvl="0">
              <a:defRPr/>
            </a:pPr>
            <a:fld id="{B77E996D-A525-4AD2-9110-7716D2579D86}" type="datetime1">
              <a:rPr lang="ko-KR" altLang="en-US"/>
              <a:pPr lvl="0">
                <a:defRPr/>
              </a:pPr>
              <a:t>2021-03-12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0763" tIns="45382" rIns="90763" bIns="45382" anchor="b"/>
          <a:lstStyle>
            <a:lvl1pPr algn="r">
              <a:defRPr sz="1200"/>
            </a:lvl1pPr>
          </a:lstStyle>
          <a:p>
            <a:pPr lvl="0">
              <a:defRPr/>
            </a:pPr>
            <a:fld id="{584ADF6C-7CEB-4D67-97B9-A2280D034E8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/>
          <a:lstStyle>
            <a:lvl1pPr algn="r">
              <a:defRPr sz="1200"/>
            </a:lvl1pPr>
          </a:lstStyle>
          <a:p>
            <a:pPr lvl="0">
              <a:defRPr/>
            </a:pPr>
            <a:fld id="{26C19DEB-5022-492F-8B29-072A3329A03C}" type="datetime1">
              <a:rPr lang="ko-KR" altLang="en-US"/>
              <a:pPr lvl="0">
                <a:defRPr/>
              </a:pPr>
              <a:t>2021-03-12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anchor="b"/>
          <a:lstStyle>
            <a:lvl1pPr algn="r">
              <a:defRPr sz="1200"/>
            </a:lvl1pPr>
          </a:lstStyle>
          <a:p>
            <a:pPr lvl="0">
              <a:defRPr/>
            </a:pPr>
            <a:fld id="{A22E09ED-4934-4F89-883C-0D0AE79B0FA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2E09ED-4934-4F89-883C-0D0AE79B0FA7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CEF7A2-A73A-4107-AFBF-5B00FB14423F}" type="datetimeFigureOut">
              <a:rPr lang="ko-KR" altLang="en-US" smtClean="0"/>
              <a:pPr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D9FB605-37B6-4BBE-B8EE-CF3D14EFFB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www.fjtda-angers.org/" TargetMode="External" /><Relationship Id="rId3" Type="http://schemas.openxmlformats.org/officeDocument/2006/relationships/hyperlink" Target="mailto:mutabazi2001@yahoo.fr" TargetMode="External" /><Relationship Id="rId4" Type="http://schemas.openxmlformats.org/officeDocument/2006/relationships/hyperlink" Target="http://foyer.esviere.free.fr/visiterlefoyer.html" TargetMode="External" /><Relationship Id="rId5" Type="http://schemas.openxmlformats.org/officeDocument/2006/relationships/hyperlink" Target="http://foyer.merici.free.fr/pratique/index.html" TargetMode="External"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blog.naver.com/khjhj3003?Redirect=Log&amp;logNo=220171897527" TargetMode="External" /><Relationship Id="rId3" Type="http://schemas.openxmlformats.org/officeDocument/2006/relationships/hyperlink" Target="http://blog.naver.com/adorable_38/220184327063" TargetMode="External" /><Relationship Id="rId4" Type="http://schemas.openxmlformats.org/officeDocument/2006/relationships/hyperlink" Target="http://november2725.blog.me/220300377027" TargetMode="External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Relationship Id="rId4" Type="http://schemas.openxmlformats.org/officeDocument/2006/relationships/image" Target="../media/image14.jpeg"  /><Relationship Id="rId5" Type="http://schemas.openxmlformats.org/officeDocument/2006/relationships/image" Target="../media/image15.jpeg"  /><Relationship Id="rId6" Type="http://schemas.openxmlformats.org/officeDocument/2006/relationships/image" Target="../media/image16.jpeg"  /><Relationship Id="rId7" Type="http://schemas.openxmlformats.org/officeDocument/2006/relationships/image" Target="../media/image17.jpeg"  /><Relationship Id="rId8" Type="http://schemas.openxmlformats.org/officeDocument/2006/relationships/image" Target="../media/image1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cidef.uco.fr/" TargetMode="External" /><Relationship Id="rId3" Type="http://schemas.openxmlformats.org/officeDocument/2006/relationships/hyperlink" Target="https://www.facebook.com/cidef.angers/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Relationship Id="rId6" Type="http://schemas.openxmlformats.org/officeDocument/2006/relationships/image" Target="../media/image8.jpeg"  /><Relationship Id="rId7" Type="http://schemas.openxmlformats.org/officeDocument/2006/relationships/image" Target="../media/image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Z1i1xtAbBqY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68052" y="260648"/>
            <a:ext cx="7772400" cy="1614041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 smtClean="0"/>
              <a:t>2021</a:t>
            </a:r>
            <a:r>
              <a:rPr lang="ko-KR" altLang="en-US" sz="3200" b="1" dirty="0" smtClean="0"/>
              <a:t>학년도 </a:t>
            </a:r>
            <a:r>
              <a:rPr lang="en-US" altLang="ko-KR" sz="3200" b="1" dirty="0" smtClean="0"/>
              <a:t>2</a:t>
            </a:r>
            <a:r>
              <a:rPr lang="ko-KR" altLang="en-US" sz="3200" b="1" dirty="0" smtClean="0"/>
              <a:t>학기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4800" b="1" dirty="0" smtClean="0">
                <a:solidFill>
                  <a:srgbClr val="00B0F0"/>
                </a:solidFill>
              </a:rPr>
              <a:t>현지</a:t>
            </a:r>
            <a:r>
              <a:rPr lang="ko-KR" altLang="en-US" sz="4800" b="1" dirty="0" smtClean="0"/>
              <a:t> </a:t>
            </a:r>
            <a:r>
              <a:rPr lang="ko-KR" altLang="en-US" sz="4800" b="1" dirty="0" err="1" smtClean="0"/>
              <a:t>학기제</a:t>
            </a:r>
            <a:r>
              <a:rPr lang="ko-KR" altLang="en-US" sz="4800" b="1" dirty="0" smtClean="0"/>
              <a:t>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설명회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08504" cy="3600400"/>
          </a:xfrm>
          <a:prstGeom prst="rect">
            <a:avLst/>
          </a:prstGeom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736304" cy="759614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00B0F0"/>
                </a:solidFill>
              </a:rPr>
              <a:t>CIDEF</a:t>
            </a:r>
            <a:r>
              <a:rPr lang="ko-KR" altLang="en-US" sz="4000" b="1" dirty="0" smtClean="0">
                <a:solidFill>
                  <a:srgbClr val="00B0F0"/>
                </a:solidFill>
              </a:rPr>
              <a:t>숙소</a:t>
            </a:r>
            <a:endParaRPr lang="ko-KR" altLang="en-US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30933"/>
              </p:ext>
            </p:extLst>
          </p:nvPr>
        </p:nvGraphicFramePr>
        <p:xfrm>
          <a:off x="395536" y="1412776"/>
          <a:ext cx="8280152" cy="5053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120"/>
                <a:gridCol w="2376264"/>
                <a:gridCol w="1944216"/>
                <a:gridCol w="1512168"/>
                <a:gridCol w="1367384"/>
              </a:tblGrid>
              <a:tr h="3773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2017/2018</a:t>
                      </a:r>
                      <a:endParaRPr lang="ko-KR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r>
                        <a:rPr lang="ko-KR" altLang="en-US" sz="1600" b="1" dirty="0" smtClean="0"/>
                        <a:t>개월 학기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가을 학기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봄 학기 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5587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유형</a:t>
                      </a:r>
                      <a:r>
                        <a:rPr lang="en-US" altLang="ko-KR" sz="1600" b="1" dirty="0" smtClean="0"/>
                        <a:t>1</a:t>
                      </a:r>
                    </a:p>
                    <a:p>
                      <a:pPr algn="ctr" latinLnBrk="1"/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baseline="0" dirty="0" smtClean="0"/>
                        <a:t>  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 *Homestay</a:t>
                      </a:r>
                    </a:p>
                    <a:p>
                      <a:pPr algn="ctr" latinLnBrk="1"/>
                      <a:r>
                        <a:rPr lang="en-US" altLang="ko-KR" sz="1600" b="1" dirty="0" smtClean="0"/>
                        <a:t>( + </a:t>
                      </a:r>
                      <a:r>
                        <a:rPr lang="ko-KR" altLang="en-US" sz="1600" b="1" dirty="0" smtClean="0"/>
                        <a:t>부엌 사용 가능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1137€</a:t>
                      </a:r>
                      <a:endParaRPr lang="en-US" altLang="ko-KR" sz="1600" dirty="0" smtClean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1501 €</a:t>
                      </a:r>
                      <a:endParaRPr lang="ko-KR" altLang="en-US" sz="1600" dirty="0"/>
                    </a:p>
                  </a:txBody>
                  <a:tcPr>
                    <a:solidFill>
                      <a:srgbClr val="E1F6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1592€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1594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유형</a:t>
                      </a:r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*Homestay</a:t>
                      </a:r>
                      <a:r>
                        <a:rPr lang="ko-KR" altLang="en-US" sz="1600" b="1" dirty="0" smtClean="0"/>
                        <a:t>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200" b="1" dirty="0" smtClean="0"/>
                        <a:t>( + </a:t>
                      </a:r>
                      <a:r>
                        <a:rPr lang="ko-KR" altLang="en-US" sz="1200" b="1" dirty="0" smtClean="0"/>
                        <a:t>매일 아침 식사와</a:t>
                      </a:r>
                      <a:endParaRPr lang="en-US" altLang="ko-KR" sz="1200" b="1" dirty="0" smtClean="0"/>
                    </a:p>
                    <a:p>
                      <a:pPr algn="ctr" latinLnBrk="1"/>
                      <a:r>
                        <a:rPr lang="ko-KR" altLang="en-US" sz="1200" b="1" dirty="0" smtClean="0"/>
                        <a:t>이외에 저녁 식사 </a:t>
                      </a:r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smtClean="0"/>
                        <a:t>번 제공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1710 €</a:t>
                      </a:r>
                      <a:endParaRPr lang="ko-KR" altLang="en-US" sz="1600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2264 €</a:t>
                      </a:r>
                      <a:endParaRPr lang="ko-KR" altLang="en-US" sz="1600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2403</a:t>
                      </a:r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유형</a:t>
                      </a:r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 smtClean="0"/>
                    </a:p>
                    <a:p>
                      <a:pPr algn="ctr" latinLnBrk="1"/>
                      <a:endParaRPr lang="en-US" altLang="ko-KR" sz="1200" b="1" dirty="0" smtClean="0"/>
                    </a:p>
                    <a:p>
                      <a:pPr algn="ctr" latinLnBrk="1"/>
                      <a:r>
                        <a:rPr lang="en-US" altLang="ko-KR" sz="1800" b="1" dirty="0" smtClean="0"/>
                        <a:t>*</a:t>
                      </a:r>
                      <a:r>
                        <a:rPr lang="ko-KR" altLang="en-US" sz="1800" b="1" dirty="0" smtClean="0"/>
                        <a:t>기숙사</a:t>
                      </a:r>
                      <a:endParaRPr lang="en-US" altLang="ko-KR" sz="1800" b="1" dirty="0" smtClean="0"/>
                    </a:p>
                    <a:p>
                      <a:pPr algn="ctr" latinLnBrk="1"/>
                      <a:r>
                        <a:rPr lang="ko-KR" altLang="en-US" sz="1200" b="1" dirty="0" smtClean="0"/>
                        <a:t>단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</a:rPr>
                        <a:t>예약필수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</a:p>
                    <a:p>
                      <a:pPr algn="ctr" latinLnBrk="1"/>
                      <a:endParaRPr lang="en-US" altLang="ko-KR" sz="12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ko-KR" altLang="en-US" sz="12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baseline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■ 방값 </a:t>
                      </a:r>
                      <a:r>
                        <a:rPr lang="en-US" altLang="ko-KR" sz="1100" b="1" baseline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+ 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아침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저녁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(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월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~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식사 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번 제공 </a:t>
                      </a:r>
                      <a:r>
                        <a:rPr lang="en-US" altLang="ko-KR" sz="1100" b="1" baseline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100" b="1" baseline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대략 </a:t>
                      </a:r>
                      <a:r>
                        <a:rPr lang="en-US" altLang="ko-KR" sz="1100" b="1" baseline="0" dirty="0" smtClean="0">
                          <a:latin typeface="+mj-ea"/>
                          <a:ea typeface="+mj-ea"/>
                        </a:rPr>
                        <a:t>450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€~630€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기숙사 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WIFI 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제공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</a:t>
                      </a:r>
                      <a:r>
                        <a:rPr lang="en-US" altLang="ko-KR" sz="1100" b="1" i="0" u="sng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ALS(</a:t>
                      </a:r>
                      <a:r>
                        <a:rPr lang="ko-KR" altLang="en-US" sz="1100" b="1" i="0" u="sng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보조금</a:t>
                      </a:r>
                      <a:r>
                        <a:rPr lang="en-US" altLang="ko-KR" sz="1100" b="1" i="0" u="sng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 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최대 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90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HY견고딕" panose="02030600000101010101" pitchFamily="18" charset="-127"/>
                          <a:cs typeface="+mn-cs"/>
                        </a:rPr>
                        <a:t>€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까지 지원 가능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  <a:endParaRPr lang="en-US" altLang="ko-KR" sz="1100" b="1" i="0" u="none" strike="noStrike" kern="1200" baseline="0" dirty="0">
                        <a:solidFill>
                          <a:schemeClr val="dk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450</a:t>
                      </a:r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630 €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453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유형</a:t>
                      </a:r>
                      <a:r>
                        <a:rPr lang="en-US" altLang="ko-KR" sz="1600" b="1" dirty="0" smtClean="0"/>
                        <a:t>4</a:t>
                      </a:r>
                      <a:endParaRPr lang="ko-KR" altLang="en-US" sz="16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*</a:t>
                      </a:r>
                      <a:r>
                        <a:rPr lang="ko-KR" altLang="en-US" sz="1800" b="1" dirty="0" smtClean="0"/>
                        <a:t>하숙</a:t>
                      </a:r>
                      <a:endParaRPr lang="ko-KR" altLang="en-US" sz="1800" b="1" dirty="0"/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just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■  여름에</a:t>
                      </a:r>
                      <a:endParaRPr lang="en-US" altLang="ko-KR" sz="1100" b="1" i="0" u="none" strike="noStrike" kern="1200" baseline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>
                    <a:solidFill>
                      <a:srgbClr val="AFE6FF">
                        <a:alpha val="2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052736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Foyers </a:t>
            </a:r>
            <a:r>
              <a:rPr lang="en-US" altLang="ko-KR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À angers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smtClean="0">
                <a:solidFill>
                  <a:srgbClr val="0070C0"/>
                </a:solidFill>
                <a:latin typeface="+mj-lt"/>
              </a:rPr>
              <a:t>Foyer Habitat </a:t>
            </a:r>
            <a:r>
              <a:rPr lang="en-US" altLang="ko-KR" dirty="0" err="1" smtClean="0">
                <a:solidFill>
                  <a:srgbClr val="0070C0"/>
                </a:solidFill>
                <a:latin typeface="+mj-lt"/>
              </a:rPr>
              <a:t>Jeune</a:t>
            </a:r>
            <a:r>
              <a:rPr lang="en-US" altLang="ko-KR" dirty="0" smtClean="0">
                <a:solidFill>
                  <a:srgbClr val="0070C0"/>
                </a:solidFill>
                <a:latin typeface="+mj-lt"/>
              </a:rPr>
              <a:t> David</a:t>
            </a:r>
          </a:p>
          <a:p>
            <a:r>
              <a:rPr lang="en-US" altLang="ko-KR" dirty="0">
                <a:hlinkClick r:id="rId2"/>
              </a:rPr>
              <a:t>http://www.fjtda-angers.org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Pour les </a:t>
            </a:r>
            <a:r>
              <a:rPr lang="en-US" altLang="ko-KR" dirty="0" err="1" smtClean="0"/>
              <a:t>garçons</a:t>
            </a:r>
            <a:r>
              <a:rPr lang="en-US" altLang="ko-KR" dirty="0" smtClean="0"/>
              <a:t>: </a:t>
            </a:r>
          </a:p>
          <a:p>
            <a:r>
              <a:rPr lang="fr-FR" altLang="ko-KR" b="0" dirty="0" smtClean="0">
                <a:solidFill>
                  <a:schemeClr val="accent3"/>
                </a:solidFill>
              </a:rPr>
              <a:t>Foyer </a:t>
            </a:r>
            <a:r>
              <a:rPr lang="fr-FR" altLang="ko-KR" b="0" dirty="0">
                <a:solidFill>
                  <a:schemeClr val="accent3"/>
                </a:solidFill>
              </a:rPr>
              <a:t>Saint Aubin </a:t>
            </a:r>
            <a:r>
              <a:rPr lang="fr-FR" altLang="ko-KR" b="0" dirty="0"/>
              <a:t>: 22 rue Donadieu de Puycharic : 09 81 35 25 25</a:t>
            </a:r>
          </a:p>
          <a:p>
            <a:r>
              <a:rPr lang="en-US" altLang="ko-KR" b="0" dirty="0"/>
              <a:t>foyersaintaubin@yahoo.fr</a:t>
            </a:r>
          </a:p>
          <a:p>
            <a:r>
              <a:rPr lang="fr-FR" altLang="ko-KR" b="0" dirty="0">
                <a:solidFill>
                  <a:schemeClr val="accent3"/>
                </a:solidFill>
              </a:rPr>
              <a:t>Foyer d'étudiants Catholiques </a:t>
            </a:r>
            <a:r>
              <a:rPr lang="fr-FR" altLang="ko-KR" b="0" dirty="0"/>
              <a:t>: 47 rue Volney - 02 41 88 75 22</a:t>
            </a:r>
          </a:p>
          <a:p>
            <a:r>
              <a:rPr lang="en-US" altLang="ko-KR" b="0" dirty="0" smtClean="0">
                <a:hlinkClick r:id="rId3"/>
              </a:rPr>
              <a:t>mutabazi2001@yahoo.fr</a:t>
            </a:r>
            <a:endParaRPr lang="en-US" altLang="ko-KR" b="0" dirty="0" smtClean="0"/>
          </a:p>
          <a:p>
            <a:endParaRPr lang="en-US" altLang="ko-KR" b="0" dirty="0" smtClean="0"/>
          </a:p>
          <a:p>
            <a:r>
              <a:rPr lang="en-US" altLang="ko-KR" dirty="0" smtClean="0"/>
              <a:t>Pour les </a:t>
            </a:r>
            <a:r>
              <a:rPr lang="en-US" altLang="ko-KR" dirty="0" err="1" smtClean="0"/>
              <a:t>filles</a:t>
            </a:r>
            <a:r>
              <a:rPr lang="en-US" altLang="ko-KR" dirty="0" smtClean="0"/>
              <a:t>: </a:t>
            </a:r>
          </a:p>
          <a:p>
            <a:r>
              <a:rPr lang="en-US" altLang="ko-KR" dirty="0">
                <a:solidFill>
                  <a:srgbClr val="0070C0"/>
                </a:solidFill>
              </a:rPr>
              <a:t>Foyer de </a:t>
            </a:r>
            <a:r>
              <a:rPr lang="en-US" altLang="ko-KR" dirty="0" err="1">
                <a:solidFill>
                  <a:srgbClr val="0070C0"/>
                </a:solidFill>
              </a:rPr>
              <a:t>l’Esvi</a:t>
            </a:r>
            <a:r>
              <a:rPr lang="en-US" altLang="ko-KR" dirty="0" err="1">
                <a:solidFill>
                  <a:srgbClr val="0070C0"/>
                </a:solidFill>
                <a:cs typeface="Verdana"/>
              </a:rPr>
              <a:t>è</a:t>
            </a:r>
            <a:r>
              <a:rPr lang="en-US" altLang="ko-KR" dirty="0" err="1">
                <a:solidFill>
                  <a:srgbClr val="0070C0"/>
                </a:solidFill>
              </a:rPr>
              <a:t>re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hlinkClick r:id="rId4"/>
              </a:rPr>
              <a:t>http://foyer.esviere.free.fr/visiterlefoyer.html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</a:rPr>
              <a:t>Foyer </a:t>
            </a:r>
            <a:r>
              <a:rPr lang="en-US" altLang="ko-KR" dirty="0" err="1">
                <a:solidFill>
                  <a:srgbClr val="0070C0"/>
                </a:solidFill>
              </a:rPr>
              <a:t>Merici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hlinkClick r:id="rId5"/>
              </a:rPr>
              <a:t>http://foyer.merici.free.fr/pratique/index.html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683994"/>
          </a:xfrm>
        </p:spPr>
        <p:txBody>
          <a:bodyPr/>
          <a:lstStyle/>
          <a:p>
            <a:r>
              <a:rPr lang="en-US" altLang="ko-KR" dirty="0" err="1" smtClean="0">
                <a:solidFill>
                  <a:srgbClr val="00B0F0"/>
                </a:solidFill>
              </a:rPr>
              <a:t>Cidef</a:t>
            </a:r>
            <a:r>
              <a:rPr lang="en-US" altLang="ko-KR" dirty="0" smtClean="0">
                <a:solidFill>
                  <a:srgbClr val="00B0F0"/>
                </a:solidFill>
              </a:rPr>
              <a:t> </a:t>
            </a:r>
            <a:r>
              <a:rPr lang="ko-KR" altLang="en-US" dirty="0" smtClean="0">
                <a:solidFill>
                  <a:srgbClr val="00B0F0"/>
                </a:solidFill>
              </a:rPr>
              <a:t>투어 여행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ko-KR" b="0" dirty="0"/>
              <a:t>	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7483"/>
              </p:ext>
            </p:extLst>
          </p:nvPr>
        </p:nvGraphicFramePr>
        <p:xfrm>
          <a:off x="251520" y="908720"/>
          <a:ext cx="8280920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368152"/>
              </a:tblGrid>
              <a:tr h="6051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투어 여행 </a:t>
                      </a:r>
                      <a:r>
                        <a:rPr lang="en-US" altLang="ko-K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(EXCURSIONS)</a:t>
                      </a:r>
                      <a:endParaRPr lang="ko-KR" altLang="en-US" sz="2400" b="1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가격</a:t>
                      </a:r>
                      <a:endParaRPr lang="ko-KR" altLang="en-US" sz="2400" b="1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fr-FR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Le Mont Saint Michel et Saint Malo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70 € 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 Les 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plages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débarquement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Normandie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r>
                        <a:rPr lang="fr-FR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L’Anjou troglodytique et l’Abbaye de Fontevraud</a:t>
                      </a:r>
                      <a:endParaRPr lang="en-US" altLang="ko-K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 </a:t>
                      </a:r>
                      <a:r>
                        <a:rPr lang="fr-FR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châteaux de la Loire</a:t>
                      </a:r>
                      <a:endParaRPr lang="en-US" altLang="ko-K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r>
                        <a:rPr lang="fr-FR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Giverny et le peintre Monet</a:t>
                      </a:r>
                      <a:endParaRPr lang="en-US" altLang="ko-K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6. 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Versailles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 	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 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golfe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Morbihan</a:t>
                      </a:r>
                      <a:endParaRPr lang="en-US" altLang="ko-K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8. 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altLang="ko-K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Puy</a:t>
                      </a:r>
                      <a:r>
                        <a:rPr lang="en-US" altLang="ko-K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altLang="ko-K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</a:t>
                      </a:r>
                      <a:endParaRPr lang="en-US" altLang="ko-K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>
                    <a:solidFill>
                      <a:srgbClr val="CDFFE4"/>
                    </a:solidFill>
                  </a:tcPr>
                </a:tc>
              </a:tr>
              <a:tr h="1210347">
                <a:tc>
                  <a:txBody>
                    <a:bodyPr/>
                    <a:lstStyle/>
                    <a:p>
                      <a:pPr algn="just"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en-US" altLang="ko-KR" sz="2000" b="1" dirty="0" smtClean="0">
                          <a:latin typeface="+mj-ea"/>
                          <a:ea typeface="+mj-ea"/>
                        </a:rPr>
                        <a:t>※ 8</a:t>
                      </a:r>
                      <a:r>
                        <a:rPr lang="ko-KR" altLang="en-US" sz="2000" b="1" dirty="0" smtClean="0">
                          <a:latin typeface="+mj-ea"/>
                          <a:ea typeface="+mj-ea"/>
                        </a:rPr>
                        <a:t>개 투어 중</a:t>
                      </a:r>
                      <a:r>
                        <a:rPr lang="en-US" altLang="ko-KR" sz="2000" b="1" dirty="0" smtClean="0">
                          <a:latin typeface="+mj-ea"/>
                          <a:ea typeface="+mj-ea"/>
                        </a:rPr>
                        <a:t>, 5</a:t>
                      </a:r>
                      <a:r>
                        <a:rPr lang="ko-KR" altLang="en-US" sz="2000" b="1" dirty="0" smtClean="0">
                          <a:latin typeface="+mj-ea"/>
                          <a:ea typeface="+mj-ea"/>
                        </a:rPr>
                        <a:t>개 투어를 참가할 경우에는 </a:t>
                      </a:r>
                      <a:r>
                        <a:rPr lang="ko-KR" altLang="en-US" sz="2000" b="1" u="sng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할인 적용 </a:t>
                      </a:r>
                      <a:r>
                        <a:rPr lang="en-US" altLang="ko-KR" sz="2000" b="1" dirty="0" smtClean="0">
                          <a:latin typeface="+mj-ea"/>
                          <a:ea typeface="+mj-ea"/>
                        </a:rPr>
                        <a:t>※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340 € </a:t>
                      </a:r>
                      <a:r>
                        <a:rPr lang="ko-KR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723528"/>
          </a:xfrm>
        </p:spPr>
        <p:txBody>
          <a:bodyPr/>
          <a:lstStyle/>
          <a:p>
            <a:r>
              <a:rPr lang="en-US" altLang="ko-KR" dirty="0" err="1">
                <a:solidFill>
                  <a:srgbClr val="00B0F0"/>
                </a:solidFill>
              </a:rPr>
              <a:t>Cidef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투어 </a:t>
            </a:r>
            <a:r>
              <a:rPr lang="ko-KR" altLang="en-US" dirty="0" smtClean="0">
                <a:solidFill>
                  <a:srgbClr val="00B0F0"/>
                </a:solidFill>
              </a:rPr>
              <a:t>활동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19823"/>
              </p:ext>
            </p:extLst>
          </p:nvPr>
        </p:nvGraphicFramePr>
        <p:xfrm>
          <a:off x="395536" y="1340768"/>
          <a:ext cx="8136904" cy="519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6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활동  </a:t>
                      </a:r>
                      <a:r>
                        <a:rPr lang="en-US" altLang="ko-KR" dirty="0" smtClean="0"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(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Visites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culturelles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dirty="0"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383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ko-KR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■ 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Atelier Gourmand, 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de cuisine , </a:t>
                      </a:r>
                    </a:p>
                    <a:p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atelier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découverte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 vin et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fromage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»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  <a:tr h="863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ko-KR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■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Musée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Cointreau 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Beaux-Arts,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Jean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Lurçat</a:t>
                      </a:r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Ardoisières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Cointreau.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  <a:tr h="1430722">
                <a:tc>
                  <a:txBody>
                    <a:bodyPr/>
                    <a:lstStyle/>
                    <a:p>
                      <a:pPr algn="l"/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■ </a:t>
                      </a:r>
                      <a:r>
                        <a:rPr lang="fr-FR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croisière en gabare sur la Loire, </a:t>
                      </a:r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o-KR" alt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■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Chocolaterie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  <a:tr h="40067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참고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최소 </a:t>
                      </a:r>
                      <a:r>
                        <a:rPr lang="en-US" altLang="ko-KR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명 이상  예약 신청 시</a:t>
                      </a:r>
                      <a:r>
                        <a:rPr lang="en-US" altLang="ko-KR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가능 함</a:t>
                      </a:r>
                      <a:r>
                        <a:rPr lang="en-US" altLang="ko-KR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.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932">
                <a:tc>
                  <a:txBody>
                    <a:bodyPr/>
                    <a:lstStyle/>
                    <a:p>
                      <a:pPr algn="l"/>
                      <a:endParaRPr lang="en-US" altLang="ko-KR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F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3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608512" cy="53997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활동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activités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4" name="내용 개체 틀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456384" cy="2232249"/>
          </a:xfr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24193"/>
            <a:ext cx="4032448" cy="212874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" y="2996952"/>
            <a:ext cx="2574689" cy="36004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3" y="2996952"/>
            <a:ext cx="2388219" cy="171645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592288" cy="171645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2" y="4797153"/>
            <a:ext cx="2504116" cy="18002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97152"/>
            <a:ext cx="2592288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9992" y="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 smtClean="0">
                <a:solidFill>
                  <a:srgbClr val="00B0F0"/>
                </a:solidFill>
              </a:rPr>
              <a:t>Cidef</a:t>
            </a:r>
            <a:r>
              <a:rPr lang="en-US" altLang="ko-KR" dirty="0" smtClean="0">
                <a:solidFill>
                  <a:srgbClr val="00B0F0"/>
                </a:solidFill>
              </a:rPr>
              <a:t> </a:t>
            </a:r>
            <a:r>
              <a:rPr lang="ko-KR" altLang="en-US" dirty="0" err="1" smtClean="0">
                <a:solidFill>
                  <a:srgbClr val="00B0F0"/>
                </a:solidFill>
              </a:rPr>
              <a:t>현지학기제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5184576"/>
          </a:xfrm>
        </p:spPr>
        <p:txBody>
          <a:bodyPr>
            <a:noAutofit/>
          </a:bodyPr>
          <a:lstStyle/>
          <a:p>
            <a:r>
              <a:rPr lang="en-US" altLang="ko-KR" u="sng" dirty="0" smtClean="0">
                <a:latin typeface="+mj-ea"/>
                <a:ea typeface="+mj-ea"/>
              </a:rPr>
              <a:t>Q&amp;A 1.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학교에서  받는 지원 금액은 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en-US" altLang="ko-KR" dirty="0">
                <a:latin typeface="+mj-ea"/>
                <a:ea typeface="+mj-ea"/>
              </a:rPr>
              <a:t> </a:t>
            </a:r>
          </a:p>
          <a:p>
            <a:r>
              <a:rPr lang="en-US" altLang="ko-KR" dirty="0" smtClean="0">
                <a:latin typeface="+mj-ea"/>
                <a:ea typeface="+mj-ea"/>
              </a:rPr>
              <a:t>  - </a:t>
            </a:r>
            <a:r>
              <a:rPr lang="ko-KR" altLang="en-US" dirty="0" smtClean="0">
                <a:latin typeface="+mj-ea"/>
                <a:ea typeface="+mj-ea"/>
              </a:rPr>
              <a:t>대략  </a:t>
            </a:r>
            <a:r>
              <a:rPr lang="en-US" altLang="ko-KR" dirty="0" smtClean="0">
                <a:solidFill>
                  <a:srgbClr val="FFC000"/>
                </a:solidFill>
                <a:latin typeface="+mj-ea"/>
                <a:ea typeface="+mj-ea"/>
              </a:rPr>
              <a:t>200</a:t>
            </a: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만원  </a:t>
            </a:r>
            <a:r>
              <a:rPr lang="ko-KR" altLang="en-US" dirty="0" smtClean="0">
                <a:latin typeface="+mj-ea"/>
                <a:ea typeface="+mj-ea"/>
              </a:rPr>
              <a:t>지원  받음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u="sng" dirty="0" smtClean="0">
                <a:latin typeface="+mj-ea"/>
              </a:rPr>
              <a:t>Q&amp;A) </a:t>
            </a:r>
            <a:r>
              <a:rPr lang="en-US" altLang="ko-KR" u="sng" dirty="0" smtClean="0">
                <a:latin typeface="+mj-ea"/>
                <a:ea typeface="+mj-ea"/>
              </a:rPr>
              <a:t>2</a:t>
            </a:r>
            <a:r>
              <a:rPr lang="en-US" altLang="ko-KR" u="sng" dirty="0">
                <a:latin typeface="+mj-ea"/>
                <a:ea typeface="+mj-ea"/>
              </a:rPr>
              <a:t>.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현지학기제</a:t>
            </a:r>
            <a:r>
              <a:rPr lang="ko-KR" altLang="en-US" dirty="0" smtClean="0">
                <a:latin typeface="+mj-ea"/>
                <a:ea typeface="+mj-ea"/>
              </a:rPr>
              <a:t>  총 비용 금액은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- </a:t>
            </a:r>
            <a:r>
              <a:rPr lang="ko-KR" altLang="en-US" dirty="0" smtClean="0">
                <a:latin typeface="+mj-ea"/>
                <a:ea typeface="+mj-ea"/>
              </a:rPr>
              <a:t>학비 </a:t>
            </a:r>
            <a:r>
              <a:rPr lang="ko-KR" altLang="en-US" dirty="0">
                <a:latin typeface="+mj-ea"/>
                <a:ea typeface="+mj-ea"/>
              </a:rPr>
              <a:t>제외 한달 생활비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방값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식비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책값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학교 체험활동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식비</a:t>
            </a:r>
            <a:r>
              <a:rPr lang="en-US" altLang="ko-KR" dirty="0">
                <a:latin typeface="+mj-ea"/>
                <a:ea typeface="+mj-ea"/>
              </a:rPr>
              <a:t>,</a:t>
            </a:r>
            <a:r>
              <a:rPr lang="ko-KR" altLang="en-US" dirty="0">
                <a:latin typeface="+mj-ea"/>
                <a:ea typeface="+mj-ea"/>
              </a:rPr>
              <a:t>용돈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100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만원 </a:t>
            </a:r>
            <a:r>
              <a:rPr lang="ko-KR" altLang="en-US" dirty="0">
                <a:latin typeface="+mj-ea"/>
                <a:ea typeface="+mj-ea"/>
              </a:rPr>
              <a:t>잡고 </a:t>
            </a:r>
            <a:r>
              <a:rPr lang="ko-KR" altLang="en-US" dirty="0" smtClean="0">
                <a:latin typeface="+mj-ea"/>
                <a:ea typeface="+mj-ea"/>
              </a:rPr>
              <a:t>남은 돈은  따로  빼두고  여행 </a:t>
            </a:r>
            <a:r>
              <a:rPr lang="ko-KR" altLang="en-US" dirty="0">
                <a:latin typeface="+mj-ea"/>
                <a:ea typeface="+mj-ea"/>
              </a:rPr>
              <a:t>때 씀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u="sng" dirty="0" smtClean="0">
                <a:latin typeface="+mj-ea"/>
              </a:rPr>
              <a:t>Q&amp;A </a:t>
            </a:r>
            <a:r>
              <a:rPr lang="en-US" altLang="ko-KR" u="sng" dirty="0" smtClean="0">
                <a:latin typeface="+mj-ea"/>
                <a:ea typeface="+mj-ea"/>
              </a:rPr>
              <a:t>3</a:t>
            </a:r>
            <a:r>
              <a:rPr lang="en-US" altLang="ko-KR" u="sng" dirty="0">
                <a:latin typeface="+mj-ea"/>
                <a:ea typeface="+mj-ea"/>
              </a:rPr>
              <a:t>.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학점 제한은 있는가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- </a:t>
            </a:r>
            <a:r>
              <a:rPr lang="ko-KR" altLang="en-US" dirty="0" smtClean="0">
                <a:latin typeface="+mj-ea"/>
                <a:ea typeface="+mj-ea"/>
              </a:rPr>
              <a:t>학점 </a:t>
            </a:r>
            <a:r>
              <a:rPr lang="ko-KR" altLang="en-US" dirty="0">
                <a:latin typeface="+mj-ea"/>
                <a:ea typeface="+mj-ea"/>
              </a:rPr>
              <a:t>제한은 따로 </a:t>
            </a: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없었음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u="sng" dirty="0" smtClean="0">
                <a:latin typeface="+mj-ea"/>
              </a:rPr>
              <a:t>Q&amp;A </a:t>
            </a:r>
            <a:r>
              <a:rPr lang="en-US" altLang="ko-KR" u="sng" dirty="0" smtClean="0">
                <a:latin typeface="+mj-ea"/>
                <a:ea typeface="+mj-ea"/>
              </a:rPr>
              <a:t>4</a:t>
            </a:r>
            <a:r>
              <a:rPr lang="en-US" altLang="ko-KR" u="sng" dirty="0">
                <a:latin typeface="+mj-ea"/>
                <a:ea typeface="+mj-ea"/>
              </a:rPr>
              <a:t>. </a:t>
            </a:r>
            <a:r>
              <a:rPr lang="en-US" altLang="ko-KR" dirty="0" smtClean="0">
                <a:latin typeface="+mj-ea"/>
                <a:ea typeface="+mj-ea"/>
              </a:rPr>
              <a:t> DELF</a:t>
            </a:r>
            <a:r>
              <a:rPr lang="ko-KR" altLang="en-US" dirty="0" smtClean="0">
                <a:latin typeface="+mj-ea"/>
                <a:ea typeface="+mj-ea"/>
              </a:rPr>
              <a:t> 자격증이  </a:t>
            </a:r>
            <a:r>
              <a:rPr lang="ko-KR" altLang="en-US" dirty="0">
                <a:latin typeface="+mj-ea"/>
                <a:ea typeface="+mj-ea"/>
              </a:rPr>
              <a:t>필요한가</a:t>
            </a:r>
            <a:r>
              <a:rPr lang="en-US" altLang="ko-KR" dirty="0">
                <a:latin typeface="+mj-ea"/>
                <a:ea typeface="+mj-ea"/>
              </a:rPr>
              <a:t>? :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- </a:t>
            </a:r>
            <a:r>
              <a:rPr lang="ko-KR" altLang="en-US" dirty="0" smtClean="0">
                <a:latin typeface="+mj-ea"/>
                <a:ea typeface="+mj-ea"/>
              </a:rPr>
              <a:t>자격증은 </a:t>
            </a:r>
            <a:r>
              <a:rPr lang="ko-KR" altLang="en-US" dirty="0">
                <a:latin typeface="+mj-ea"/>
                <a:ea typeface="+mj-ea"/>
              </a:rPr>
              <a:t>필요 없지만 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최소한 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A1</a:t>
            </a:r>
            <a:r>
              <a:rPr lang="ko-KR" altLang="en-US" dirty="0">
                <a:latin typeface="+mj-ea"/>
                <a:ea typeface="+mj-ea"/>
              </a:rPr>
              <a:t>을 </a:t>
            </a:r>
            <a:r>
              <a:rPr lang="ko-KR" altLang="en-US" dirty="0" smtClean="0">
                <a:latin typeface="+mj-ea"/>
                <a:ea typeface="+mj-ea"/>
              </a:rPr>
              <a:t> 바로 </a:t>
            </a:r>
            <a:r>
              <a:rPr lang="ko-KR" altLang="en-US" dirty="0">
                <a:latin typeface="+mj-ea"/>
                <a:ea typeface="+mj-ea"/>
              </a:rPr>
              <a:t>칠 수 있을 정도의 이해력은 필요하다고 </a:t>
            </a:r>
            <a:r>
              <a:rPr lang="ko-KR" altLang="en-US" dirty="0" smtClean="0">
                <a:latin typeface="+mj-ea"/>
                <a:ea typeface="+mj-ea"/>
              </a:rPr>
              <a:t>생각</a:t>
            </a:r>
            <a:r>
              <a:rPr lang="ko-KR" altLang="en-US" dirty="0">
                <a:latin typeface="+mj-ea"/>
                <a:ea typeface="+mj-ea"/>
              </a:rPr>
              <a:t>함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2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/>
          </a:bodyPr>
          <a:lstStyle/>
          <a:p>
            <a:r>
              <a:rPr lang="en-US" altLang="ko-KR" u="sng" dirty="0" smtClean="0">
                <a:latin typeface="+mj-ea"/>
                <a:ea typeface="+mj-ea"/>
              </a:rPr>
              <a:t>Q&amp;A 5</a:t>
            </a:r>
            <a:r>
              <a:rPr lang="en-US" altLang="ko-KR" u="sng" dirty="0">
                <a:latin typeface="+mj-ea"/>
                <a:ea typeface="+mj-ea"/>
              </a:rPr>
              <a:t>. </a:t>
            </a:r>
            <a:r>
              <a:rPr lang="en-US" altLang="ko-KR" dirty="0" smtClean="0">
                <a:latin typeface="+mj-ea"/>
                <a:ea typeface="+mj-ea"/>
              </a:rPr>
              <a:t> CIDEF </a:t>
            </a:r>
            <a:r>
              <a:rPr lang="ko-KR" altLang="en-US" dirty="0" smtClean="0">
                <a:latin typeface="+mj-ea"/>
                <a:ea typeface="+mj-ea"/>
              </a:rPr>
              <a:t>수업 기간과  수업이  진행 되는 방식은 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en-US" altLang="ko-KR" dirty="0">
                <a:latin typeface="+mj-ea"/>
                <a:ea typeface="+mj-ea"/>
              </a:rPr>
              <a:t>: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-  </a:t>
            </a:r>
            <a:r>
              <a:rPr lang="ko-KR" altLang="en-US" dirty="0" smtClean="0">
                <a:latin typeface="+mj-ea"/>
                <a:ea typeface="+mj-ea"/>
              </a:rPr>
              <a:t>반 편성을  </a:t>
            </a:r>
            <a:r>
              <a:rPr lang="ko-KR" altLang="en-US" dirty="0">
                <a:latin typeface="+mj-ea"/>
                <a:ea typeface="+mj-ea"/>
              </a:rPr>
              <a:t>위한 </a:t>
            </a:r>
            <a:r>
              <a:rPr lang="ko-KR" altLang="en-US" dirty="0" smtClean="0">
                <a:latin typeface="+mj-ea"/>
                <a:ea typeface="+mj-ea"/>
              </a:rPr>
              <a:t> 테스트를 </a:t>
            </a:r>
            <a:r>
              <a:rPr lang="ko-KR" altLang="en-US" dirty="0">
                <a:latin typeface="+mj-ea"/>
                <a:ea typeface="+mj-ea"/>
              </a:rPr>
              <a:t>해서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첫 주는 한국과 마찬가지로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ko-KR" altLang="en-US" dirty="0">
                <a:solidFill>
                  <a:srgbClr val="FFC000"/>
                </a:solidFill>
                <a:latin typeface="+mj-ea"/>
                <a:ea typeface="+mj-ea"/>
              </a:rPr>
              <a:t>수강정정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"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기간임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수업방식은 </a:t>
            </a:r>
            <a:r>
              <a:rPr lang="ko-KR" altLang="en-US" dirty="0">
                <a:latin typeface="+mj-ea"/>
                <a:ea typeface="+mj-ea"/>
              </a:rPr>
              <a:t>반마다 과목이 달라서  </a:t>
            </a:r>
            <a:r>
              <a:rPr lang="ko-KR" altLang="en-US" dirty="0" smtClean="0">
                <a:latin typeface="+mj-ea"/>
                <a:ea typeface="+mj-ea"/>
              </a:rPr>
              <a:t>조금씩은 다르겠지만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과목마다 </a:t>
            </a:r>
            <a:r>
              <a:rPr lang="ko-KR" altLang="en-US" dirty="0">
                <a:latin typeface="+mj-ea"/>
                <a:ea typeface="+mj-ea"/>
              </a:rPr>
              <a:t>정해진 강의실에서 이동수업을 함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r>
              <a:rPr lang="en-US" altLang="ko-KR" dirty="0" smtClean="0">
                <a:latin typeface="+mj-ea"/>
                <a:ea typeface="+mj-ea"/>
              </a:rPr>
              <a:t>※A2 </a:t>
            </a:r>
            <a:r>
              <a:rPr lang="ko-KR" altLang="en-US" dirty="0">
                <a:latin typeface="+mj-ea"/>
                <a:ea typeface="+mj-ea"/>
              </a:rPr>
              <a:t>반 같은 경우는 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반이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개로 분반이 되어 있어서 선택 과목인 문법</a:t>
            </a:r>
            <a:r>
              <a:rPr lang="en-US" altLang="ko-KR" dirty="0">
                <a:latin typeface="+mj-ea"/>
                <a:ea typeface="+mj-ea"/>
              </a:rPr>
              <a:t>•</a:t>
            </a:r>
            <a:r>
              <a:rPr lang="ko-KR" altLang="en-US" dirty="0" err="1">
                <a:latin typeface="+mj-ea"/>
                <a:ea typeface="+mj-ea"/>
              </a:rPr>
              <a:t>포네티크</a:t>
            </a:r>
            <a:r>
              <a:rPr lang="ko-KR" altLang="en-US" dirty="0">
                <a:latin typeface="+mj-ea"/>
                <a:ea typeface="+mj-ea"/>
              </a:rPr>
              <a:t> 수업은 합반으로 수업함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u="sng" dirty="0" smtClean="0">
                <a:latin typeface="+mj-ea"/>
                <a:ea typeface="+mj-ea"/>
              </a:rPr>
              <a:t>Q&amp;A 6.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숙소는 어떻게 되는가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en-US" altLang="ko-KR" dirty="0">
                <a:latin typeface="+mj-ea"/>
                <a:ea typeface="+mj-ea"/>
              </a:rPr>
              <a:t>: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en-US" altLang="ko-KR" dirty="0" smtClean="0">
                <a:solidFill>
                  <a:srgbClr val="FFC000"/>
                </a:solidFill>
                <a:latin typeface="+mj-ea"/>
                <a:ea typeface="+mj-ea"/>
              </a:rPr>
              <a:t> "</a:t>
            </a:r>
            <a:r>
              <a:rPr lang="en-US" altLang="ko-KR" dirty="0">
                <a:solidFill>
                  <a:srgbClr val="FFC000"/>
                </a:solidFill>
                <a:latin typeface="+mj-ea"/>
                <a:ea typeface="+mj-ea"/>
              </a:rPr>
              <a:t>CAF"</a:t>
            </a:r>
            <a:r>
              <a:rPr lang="ko-KR" altLang="en-US" dirty="0">
                <a:latin typeface="+mj-ea"/>
                <a:ea typeface="+mj-ea"/>
              </a:rPr>
              <a:t>라고 </a:t>
            </a:r>
            <a:r>
              <a:rPr lang="ko-KR" altLang="en-US" dirty="0" smtClean="0">
                <a:latin typeface="+mj-ea"/>
                <a:ea typeface="+mj-ea"/>
              </a:rPr>
              <a:t> 나라에서 </a:t>
            </a:r>
            <a:r>
              <a:rPr lang="ko-KR" altLang="en-US" dirty="0">
                <a:latin typeface="+mj-ea"/>
                <a:ea typeface="+mj-ea"/>
              </a:rPr>
              <a:t>지원해주는 주택보조금이 </a:t>
            </a:r>
            <a:r>
              <a:rPr lang="en-US" altLang="ko-KR" dirty="0" smtClean="0">
                <a:latin typeface="+mj-ea"/>
                <a:ea typeface="+mj-ea"/>
              </a:rPr>
              <a:t> 90 </a:t>
            </a:r>
            <a:r>
              <a:rPr lang="ko-KR" altLang="en-US" dirty="0">
                <a:latin typeface="+mj-ea"/>
                <a:ea typeface="+mj-ea"/>
              </a:rPr>
              <a:t>유로 정도 </a:t>
            </a:r>
            <a:r>
              <a:rPr lang="ko-KR" altLang="en-US" dirty="0" smtClean="0">
                <a:latin typeface="+mj-ea"/>
                <a:ea typeface="+mj-ea"/>
              </a:rPr>
              <a:t>되며</a:t>
            </a:r>
            <a:r>
              <a:rPr lang="en-US" altLang="ko-KR" dirty="0" smtClean="0">
                <a:latin typeface="+mj-ea"/>
                <a:ea typeface="+mj-ea"/>
              </a:rPr>
              <a:t>,  </a:t>
            </a:r>
            <a:r>
              <a:rPr lang="ko-KR" altLang="en-US" dirty="0" smtClean="0">
                <a:latin typeface="+mj-ea"/>
                <a:ea typeface="+mj-ea"/>
              </a:rPr>
              <a:t>방이 </a:t>
            </a:r>
            <a:r>
              <a:rPr lang="ko-KR" altLang="en-US" dirty="0">
                <a:latin typeface="+mj-ea"/>
                <a:ea typeface="+mj-ea"/>
              </a:rPr>
              <a:t>크면 클 수록 보조금이 </a:t>
            </a:r>
            <a:r>
              <a:rPr lang="en-US" altLang="ko-KR" dirty="0">
                <a:latin typeface="+mj-ea"/>
                <a:ea typeface="+mj-ea"/>
              </a:rPr>
              <a:t>10~30</a:t>
            </a:r>
            <a:r>
              <a:rPr lang="ko-KR" altLang="en-US" dirty="0">
                <a:latin typeface="+mj-ea"/>
                <a:ea typeface="+mj-ea"/>
              </a:rPr>
              <a:t>유로씩 </a:t>
            </a:r>
            <a:r>
              <a:rPr lang="ko-KR" altLang="en-US" dirty="0" smtClean="0">
                <a:latin typeface="+mj-ea"/>
                <a:ea typeface="+mj-ea"/>
              </a:rPr>
              <a:t>차이 남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※</a:t>
            </a:r>
            <a:r>
              <a:rPr lang="ko-KR" altLang="en-US" dirty="0" smtClean="0">
                <a:latin typeface="+mj-ea"/>
                <a:ea typeface="+mj-ea"/>
              </a:rPr>
              <a:t>주택 </a:t>
            </a:r>
            <a:r>
              <a:rPr lang="ko-KR" altLang="en-US" dirty="0">
                <a:latin typeface="+mj-ea"/>
                <a:ea typeface="+mj-ea"/>
              </a:rPr>
              <a:t>보조금을 신청하는 첫 달인</a:t>
            </a:r>
            <a:r>
              <a:rPr lang="en-US" altLang="ko-KR" dirty="0">
                <a:latin typeface="+mj-ea"/>
                <a:ea typeface="+mj-ea"/>
              </a:rPr>
              <a:t>(2</a:t>
            </a:r>
            <a:r>
              <a:rPr lang="ko-KR" altLang="en-US" dirty="0">
                <a:latin typeface="+mj-ea"/>
                <a:ea typeface="+mj-ea"/>
              </a:rPr>
              <a:t>월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은 다음달</a:t>
            </a:r>
            <a:r>
              <a:rPr lang="en-US" altLang="ko-KR" dirty="0">
                <a:latin typeface="+mj-ea"/>
                <a:ea typeface="+mj-ea"/>
              </a:rPr>
              <a:t>(3</a:t>
            </a:r>
            <a:r>
              <a:rPr lang="ko-KR" altLang="en-US" dirty="0">
                <a:latin typeface="+mj-ea"/>
                <a:ea typeface="+mj-ea"/>
              </a:rPr>
              <a:t>월 혹은 그 이후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한번에  입금 되는 경우도 </a:t>
            </a:r>
            <a:r>
              <a:rPr lang="ko-KR" altLang="en-US" dirty="0">
                <a:latin typeface="+mj-ea"/>
                <a:ea typeface="+mj-ea"/>
              </a:rPr>
              <a:t>있음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30824" cy="1371600"/>
          </a:xfrm>
        </p:spPr>
        <p:txBody>
          <a:bodyPr/>
          <a:lstStyle/>
          <a:p>
            <a:pPr algn="r"/>
            <a:r>
              <a:rPr lang="en-US" altLang="ko-KR" dirty="0" err="1" smtClean="0">
                <a:solidFill>
                  <a:srgbClr val="00B0F0"/>
                </a:solidFill>
              </a:rPr>
              <a:t>Cidef</a:t>
            </a:r>
            <a:r>
              <a:rPr lang="en-US" altLang="ko-KR" dirty="0" smtClean="0">
                <a:solidFill>
                  <a:srgbClr val="00B0F0"/>
                </a:solidFill>
              </a:rPr>
              <a:t> </a:t>
            </a:r>
            <a:r>
              <a:rPr lang="ko-KR" altLang="en-US" dirty="0" err="1" smtClean="0">
                <a:solidFill>
                  <a:srgbClr val="00B0F0"/>
                </a:solidFill>
              </a:rPr>
              <a:t>현지학기제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r>
              <a:rPr lang="en-US" altLang="ko-KR" dirty="0" smtClean="0"/>
              <a:t>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355160" cy="903630"/>
          </a:xfrm>
        </p:spPr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현지 </a:t>
            </a:r>
            <a:r>
              <a:rPr lang="ko-KR" altLang="en-US" dirty="0" err="1" smtClean="0"/>
              <a:t>학기제</a:t>
            </a:r>
            <a:r>
              <a:rPr lang="ko-KR" altLang="en-US" dirty="0" smtClean="0"/>
              <a:t> 지원금</a:t>
            </a:r>
            <a:r>
              <a:rPr lang="en-US" altLang="ko-KR" dirty="0" smtClean="0"/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과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00B0F0"/>
                </a:solidFill>
              </a:rPr>
              <a:t>‘</a:t>
            </a:r>
            <a:r>
              <a:rPr lang="ko-KR" altLang="en-US" dirty="0" smtClean="0">
                <a:solidFill>
                  <a:srgbClr val="00B0F0"/>
                </a:solidFill>
              </a:rPr>
              <a:t>선발 기준</a:t>
            </a:r>
            <a:r>
              <a:rPr lang="en-US" altLang="ko-KR" dirty="0" smtClean="0">
                <a:solidFill>
                  <a:srgbClr val="00B0F0"/>
                </a:solidFill>
              </a:rPr>
              <a:t>’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420888"/>
            <a:ext cx="7620000" cy="43735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◈ 현지 </a:t>
            </a:r>
            <a:r>
              <a:rPr lang="ko-KR" altLang="en-US" dirty="0" err="1" smtClean="0">
                <a:latin typeface="+mj-ea"/>
                <a:ea typeface="+mj-ea"/>
              </a:rPr>
              <a:t>학기제</a:t>
            </a:r>
            <a:r>
              <a:rPr lang="ko-KR" altLang="en-US" dirty="0" smtClean="0">
                <a:latin typeface="+mj-ea"/>
                <a:ea typeface="+mj-ea"/>
              </a:rPr>
              <a:t> 지원금은 학과당 </a:t>
            </a:r>
            <a:r>
              <a:rPr lang="en-US" altLang="ko-KR" u="sng" dirty="0" smtClean="0">
                <a:latin typeface="+mj-ea"/>
                <a:ea typeface="+mj-ea"/>
              </a:rPr>
              <a:t>3</a:t>
            </a:r>
            <a:r>
              <a:rPr lang="ko-KR" altLang="en-US" u="sng" dirty="0" smtClean="0">
                <a:latin typeface="+mj-ea"/>
                <a:ea typeface="+mj-ea"/>
              </a:rPr>
              <a:t>명까지 가능함</a:t>
            </a:r>
            <a:r>
              <a:rPr lang="en-US" altLang="ko-KR" u="sng" dirty="0" smtClean="0">
                <a:latin typeface="+mj-ea"/>
                <a:ea typeface="+mj-ea"/>
              </a:rPr>
              <a:t>. </a:t>
            </a:r>
          </a:p>
          <a:p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  </a:t>
            </a:r>
            <a:r>
              <a:rPr lang="en-US" altLang="ko-KR" dirty="0" smtClean="0">
                <a:latin typeface="+mj-ea"/>
                <a:ea typeface="+mj-ea"/>
              </a:rPr>
              <a:t> ( ※ </a:t>
            </a:r>
            <a:r>
              <a:rPr lang="ko-KR" altLang="en-US" dirty="0" smtClean="0">
                <a:latin typeface="+mj-ea"/>
                <a:ea typeface="+mj-ea"/>
              </a:rPr>
              <a:t>추가적으로 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현지 </a:t>
            </a:r>
            <a:r>
              <a:rPr lang="ko-KR" altLang="en-US" dirty="0" err="1" smtClean="0">
                <a:latin typeface="+mj-ea"/>
                <a:ea typeface="+mj-ea"/>
              </a:rPr>
              <a:t>학기제</a:t>
            </a:r>
            <a:r>
              <a:rPr lang="ko-KR" altLang="en-US" dirty="0" smtClean="0">
                <a:latin typeface="+mj-ea"/>
                <a:ea typeface="+mj-ea"/>
              </a:rPr>
              <a:t> 지원금과 상관 없이 자비로도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</a:t>
            </a:r>
            <a:r>
              <a:rPr lang="ko-KR" altLang="en-US" dirty="0" smtClean="0">
                <a:latin typeface="+mj-ea"/>
                <a:ea typeface="+mj-ea"/>
              </a:rPr>
              <a:t>현지 </a:t>
            </a:r>
            <a:r>
              <a:rPr lang="ko-KR" altLang="en-US" dirty="0" err="1" smtClean="0">
                <a:latin typeface="+mj-ea"/>
                <a:ea typeface="+mj-ea"/>
              </a:rPr>
              <a:t>학기제</a:t>
            </a:r>
            <a:r>
              <a:rPr lang="ko-KR" altLang="en-US" dirty="0" smtClean="0">
                <a:latin typeface="+mj-ea"/>
                <a:ea typeface="+mj-ea"/>
              </a:rPr>
              <a:t> 등록 가능</a:t>
            </a:r>
            <a:r>
              <a:rPr lang="en-US" altLang="ko-KR" dirty="0" smtClean="0">
                <a:latin typeface="+mj-ea"/>
                <a:ea typeface="+mj-ea"/>
              </a:rPr>
              <a:t>.)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◈ </a:t>
            </a:r>
            <a:r>
              <a:rPr lang="en-US" altLang="ko-KR" u="sng" dirty="0" smtClean="0">
                <a:latin typeface="+mj-ea"/>
                <a:ea typeface="+mj-ea"/>
              </a:rPr>
              <a:t>‘</a:t>
            </a:r>
            <a:r>
              <a:rPr lang="ko-KR" altLang="en-US" u="sng" dirty="0" smtClean="0">
                <a:latin typeface="+mj-ea"/>
                <a:ea typeface="+mj-ea"/>
              </a:rPr>
              <a:t>선발기준</a:t>
            </a:r>
            <a:r>
              <a:rPr lang="en-US" altLang="ko-KR" u="sng" dirty="0" smtClean="0">
                <a:latin typeface="+mj-ea"/>
                <a:ea typeface="+mj-ea"/>
              </a:rPr>
              <a:t>’</a:t>
            </a:r>
            <a:r>
              <a:rPr lang="ko-KR" altLang="en-US" dirty="0" smtClean="0">
                <a:latin typeface="+mj-ea"/>
                <a:ea typeface="+mj-ea"/>
              </a:rPr>
              <a:t>은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      1. </a:t>
            </a:r>
            <a:r>
              <a:rPr lang="ko-KR" altLang="en-US" dirty="0" smtClean="0">
                <a:latin typeface="+mj-ea"/>
                <a:ea typeface="+mj-ea"/>
              </a:rPr>
              <a:t>성적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2. </a:t>
            </a:r>
            <a:r>
              <a:rPr lang="ko-KR" altLang="en-US" dirty="0" smtClean="0">
                <a:latin typeface="+mj-ea"/>
                <a:ea typeface="+mj-ea"/>
              </a:rPr>
              <a:t>성적이 같을 경우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베로니크</a:t>
            </a:r>
            <a:r>
              <a:rPr lang="ko-KR" altLang="en-US" dirty="0" smtClean="0">
                <a:latin typeface="+mj-ea"/>
                <a:ea typeface="+mj-ea"/>
              </a:rPr>
              <a:t> 교수님을 통한 불어 테스트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3. </a:t>
            </a:r>
            <a:r>
              <a:rPr lang="ko-KR" altLang="en-US" dirty="0" smtClean="0">
                <a:latin typeface="+mj-ea"/>
                <a:ea typeface="+mj-ea"/>
              </a:rPr>
              <a:t>중도 </a:t>
            </a:r>
            <a:r>
              <a:rPr lang="ko-KR" altLang="en-US" dirty="0" err="1" smtClean="0">
                <a:latin typeface="+mj-ea"/>
                <a:ea typeface="+mj-ea"/>
              </a:rPr>
              <a:t>포기자를</a:t>
            </a:r>
            <a:r>
              <a:rPr lang="ko-KR" altLang="en-US" dirty="0" smtClean="0">
                <a:latin typeface="+mj-ea"/>
                <a:ea typeface="+mj-ea"/>
              </a:rPr>
              <a:t> 대비한 예비자 </a:t>
            </a:r>
            <a:r>
              <a:rPr lang="en-US" altLang="ko-KR" dirty="0" smtClean="0">
                <a:latin typeface="+mj-ea"/>
                <a:ea typeface="+mj-ea"/>
              </a:rPr>
              <a:t>1~2</a:t>
            </a:r>
            <a:r>
              <a:rPr lang="ko-KR" altLang="en-US" dirty="0" smtClean="0">
                <a:latin typeface="+mj-ea"/>
                <a:ea typeface="+mj-ea"/>
              </a:rPr>
              <a:t>명 선발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※ </a:t>
            </a:r>
            <a:r>
              <a:rPr lang="ko-KR" altLang="en-US" b="0" u="sng" dirty="0" err="1" smtClean="0">
                <a:solidFill>
                  <a:srgbClr val="FF0000"/>
                </a:solidFill>
                <a:latin typeface="+mj-ea"/>
                <a:ea typeface="+mj-ea"/>
              </a:rPr>
              <a:t>학기제</a:t>
            </a:r>
            <a:r>
              <a:rPr lang="ko-KR" altLang="en-US" b="0" u="sng" dirty="0" smtClean="0">
                <a:solidFill>
                  <a:srgbClr val="FF0000"/>
                </a:solidFill>
                <a:latin typeface="+mj-ea"/>
                <a:ea typeface="+mj-ea"/>
              </a:rPr>
              <a:t> 신청 기간 </a:t>
            </a:r>
            <a:r>
              <a:rPr lang="en-US" altLang="ko-KR" dirty="0" smtClean="0">
                <a:latin typeface="+mj-ea"/>
                <a:ea typeface="+mj-ea"/>
              </a:rPr>
              <a:t>: ….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en-US" altLang="ko-KR" dirty="0" smtClean="0">
                <a:latin typeface="+mj-ea"/>
                <a:ea typeface="+mj-ea"/>
              </a:rPr>
              <a:t>….</a:t>
            </a:r>
            <a:r>
              <a:rPr lang="ko-KR" altLang="en-US" dirty="0" smtClean="0">
                <a:latin typeface="+mj-ea"/>
                <a:ea typeface="+mj-ea"/>
              </a:rPr>
              <a:t>일 화요일 </a:t>
            </a:r>
            <a:r>
              <a:rPr lang="en-US" altLang="ko-KR" dirty="0" smtClean="0">
                <a:latin typeface="+mj-ea"/>
                <a:ea typeface="+mj-ea"/>
              </a:rPr>
              <a:t>~ ….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en-US" altLang="ko-KR" dirty="0" smtClean="0">
                <a:latin typeface="+mj-ea"/>
                <a:ea typeface="+mj-ea"/>
              </a:rPr>
              <a:t>….</a:t>
            </a:r>
            <a:r>
              <a:rPr lang="ko-KR" altLang="en-US" dirty="0" smtClean="0">
                <a:latin typeface="+mj-ea"/>
                <a:ea typeface="+mj-ea"/>
              </a:rPr>
              <a:t>일 월요일 까</a:t>
            </a:r>
            <a:r>
              <a:rPr lang="ko-KR" altLang="en-US" dirty="0">
                <a:latin typeface="+mj-ea"/>
                <a:ea typeface="+mj-ea"/>
              </a:rPr>
              <a:t>지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9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rgbClr val="00B0F0"/>
                </a:solidFill>
              </a:rPr>
              <a:t>Cidef</a:t>
            </a:r>
            <a:r>
              <a:rPr lang="en-US" altLang="ko-KR" dirty="0" smtClean="0">
                <a:solidFill>
                  <a:srgbClr val="00B0F0"/>
                </a:solidFill>
              </a:rPr>
              <a:t> </a:t>
            </a:r>
            <a:r>
              <a:rPr lang="ko-KR" altLang="en-US" dirty="0" smtClean="0">
                <a:solidFill>
                  <a:srgbClr val="00B0F0"/>
                </a:solidFill>
              </a:rPr>
              <a:t>참고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◈ </a:t>
            </a:r>
            <a:r>
              <a:rPr lang="en-US" altLang="ko-KR" dirty="0" smtClean="0"/>
              <a:t>Site web : </a:t>
            </a:r>
            <a:r>
              <a:rPr lang="en-US" altLang="ko-KR" dirty="0" smtClean="0">
                <a:hlinkClick r:id="rId2"/>
              </a:rPr>
              <a:t>http://cidef.uco.fr</a:t>
            </a:r>
            <a:endParaRPr lang="en-US" altLang="ko-KR" dirty="0"/>
          </a:p>
          <a:p>
            <a:pPr>
              <a:buFont typeface="Wingdings" pitchFamily="2" charset="2"/>
              <a:buChar char="u"/>
            </a:pPr>
            <a:r>
              <a:rPr lang="en-US" altLang="ko-KR" dirty="0" err="1" smtClean="0"/>
              <a:t>Facebook</a:t>
            </a:r>
            <a:r>
              <a:rPr lang="en-US" altLang="ko-KR" dirty="0" smtClean="0"/>
              <a:t> : </a:t>
            </a:r>
            <a:r>
              <a:rPr lang="en-US" altLang="ko-KR" dirty="0" smtClean="0">
                <a:hlinkClick r:id="rId3"/>
              </a:rPr>
              <a:t>https://www.facebook.com/cidef.angers/</a:t>
            </a:r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7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2160240" cy="1152128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4149080"/>
            <a:ext cx="7620000" cy="2789387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▶프랑스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앙제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(Angers)’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서부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카톨릭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대학교 안에서 </a:t>
            </a:r>
            <a:endParaRPr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수업을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하는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어학원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CIDEF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교류를 맺게 되었습니다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solidFill>
                  <a:srgbClr val="0070C0"/>
                </a:solidFill>
              </a:rPr>
              <a:t>Universite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Catholique</a:t>
            </a:r>
            <a:r>
              <a:rPr lang="en-US" altLang="ko-KR" b="1" dirty="0" smtClean="0">
                <a:solidFill>
                  <a:srgbClr val="0070C0"/>
                </a:solidFill>
              </a:rPr>
              <a:t> de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6" y="980728"/>
            <a:ext cx="6624736" cy="31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691680" y="404664"/>
            <a:ext cx="216024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smtClean="0">
                <a:solidFill>
                  <a:srgbClr val="00B0F0"/>
                </a:solidFill>
              </a:rPr>
              <a:t>CIDEF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95536" y="4008714"/>
            <a:ext cx="8424936" cy="278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 smtClean="0"/>
          </a:p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</a:t>
            </a:r>
            <a:r>
              <a:rPr lang="en-US" altLang="ko-KR" sz="1900" dirty="0" smtClean="0">
                <a:solidFill>
                  <a:srgbClr val="00B0F0"/>
                </a:solidFill>
                <a:latin typeface="+mj-ea"/>
                <a:ea typeface="+mj-ea"/>
              </a:rPr>
              <a:t>CIDEF</a:t>
            </a:r>
            <a:r>
              <a:rPr lang="en-US" altLang="ko-KR" sz="1900" dirty="0" smtClean="0">
                <a:latin typeface="+mj-ea"/>
                <a:ea typeface="+mj-ea"/>
              </a:rPr>
              <a:t>(Centre </a:t>
            </a:r>
            <a:r>
              <a:rPr lang="en-US" altLang="ko-KR" sz="1900" dirty="0">
                <a:latin typeface="+mj-ea"/>
                <a:ea typeface="+mj-ea"/>
              </a:rPr>
              <a:t>International </a:t>
            </a:r>
            <a:r>
              <a:rPr lang="en-US" altLang="ko-KR" sz="1900" dirty="0" err="1">
                <a:latin typeface="+mj-ea"/>
                <a:ea typeface="+mj-ea"/>
              </a:rPr>
              <a:t>D'Etudes</a:t>
            </a:r>
            <a:r>
              <a:rPr lang="en-US" altLang="ko-KR" sz="1900" dirty="0">
                <a:latin typeface="+mj-ea"/>
                <a:ea typeface="+mj-ea"/>
              </a:rPr>
              <a:t> </a:t>
            </a:r>
            <a:r>
              <a:rPr lang="en-US" altLang="ko-KR" sz="1900" dirty="0" err="1">
                <a:latin typeface="+mj-ea"/>
                <a:ea typeface="+mj-ea"/>
              </a:rPr>
              <a:t>Francaises</a:t>
            </a:r>
            <a:r>
              <a:rPr lang="en-US" altLang="ko-KR" sz="1900" dirty="0">
                <a:latin typeface="+mj-ea"/>
                <a:ea typeface="+mj-ea"/>
              </a:rPr>
              <a:t>)</a:t>
            </a:r>
            <a:r>
              <a:rPr lang="ko-KR" altLang="en-US" sz="1900" dirty="0">
                <a:latin typeface="+mj-ea"/>
                <a:ea typeface="+mj-ea"/>
              </a:rPr>
              <a:t>는 </a:t>
            </a:r>
            <a:endParaRPr lang="en-US" altLang="ko-KR" sz="1900" dirty="0">
              <a:latin typeface="+mj-ea"/>
              <a:ea typeface="+mj-ea"/>
            </a:endParaRPr>
          </a:p>
          <a:p>
            <a:r>
              <a:rPr lang="en-US" altLang="ko-KR" sz="1900" dirty="0" smtClean="0">
                <a:latin typeface="+mj-ea"/>
                <a:ea typeface="+mj-ea"/>
              </a:rPr>
              <a:t>      1947</a:t>
            </a:r>
            <a:r>
              <a:rPr lang="ko-KR" altLang="en-US" sz="1900" dirty="0">
                <a:latin typeface="+mj-ea"/>
                <a:ea typeface="+mj-ea"/>
              </a:rPr>
              <a:t>년에 </a:t>
            </a:r>
            <a:r>
              <a:rPr lang="ko-KR" altLang="en-US" sz="1900" dirty="0" smtClean="0">
                <a:latin typeface="+mj-ea"/>
                <a:ea typeface="+mj-ea"/>
              </a:rPr>
              <a:t>설립되었습니다</a:t>
            </a:r>
            <a:r>
              <a:rPr lang="en-US" altLang="ko-KR" sz="1900" dirty="0" smtClean="0">
                <a:latin typeface="+mj-ea"/>
                <a:ea typeface="+mj-ea"/>
              </a:rPr>
              <a:t>.  </a:t>
            </a:r>
            <a:r>
              <a:rPr lang="ko-KR" altLang="en-US" sz="1900" dirty="0" smtClean="0">
                <a:latin typeface="+mj-ea"/>
                <a:ea typeface="+mj-ea"/>
              </a:rPr>
              <a:t>철저한  </a:t>
            </a:r>
            <a:r>
              <a:rPr lang="ko-KR" altLang="en-US" sz="1900" dirty="0">
                <a:latin typeface="+mj-ea"/>
                <a:ea typeface="+mj-ea"/>
              </a:rPr>
              <a:t>시험 및 출결석 </a:t>
            </a:r>
            <a:r>
              <a:rPr lang="ko-KR" altLang="en-US" sz="1900" dirty="0" smtClean="0">
                <a:latin typeface="+mj-ea"/>
                <a:ea typeface="+mj-ea"/>
              </a:rPr>
              <a:t>관리로 </a:t>
            </a:r>
            <a:r>
              <a:rPr lang="ko-KR" altLang="en-US" sz="1900" dirty="0">
                <a:latin typeface="+mj-ea"/>
                <a:ea typeface="+mj-ea"/>
              </a:rPr>
              <a:t>유명하고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  <a:endParaRPr lang="en-US" altLang="ko-KR" sz="1900" dirty="0" smtClean="0">
              <a:latin typeface="+mj-ea"/>
              <a:ea typeface="+mj-ea"/>
            </a:endParaRPr>
          </a:p>
          <a:p>
            <a:r>
              <a:rPr lang="en-US" altLang="ko-KR" sz="1900" dirty="0">
                <a:latin typeface="+mj-ea"/>
                <a:ea typeface="+mj-ea"/>
              </a:rPr>
              <a:t> </a:t>
            </a:r>
            <a:r>
              <a:rPr lang="en-US" altLang="ko-KR" sz="1900" dirty="0" smtClean="0">
                <a:latin typeface="+mj-ea"/>
                <a:ea typeface="+mj-ea"/>
              </a:rPr>
              <a:t>     </a:t>
            </a:r>
            <a:r>
              <a:rPr lang="ko-KR" altLang="en-US" sz="1900" dirty="0" smtClean="0">
                <a:latin typeface="+mj-ea"/>
                <a:ea typeface="+mj-ea"/>
              </a:rPr>
              <a:t>학생의 어학 능력에 </a:t>
            </a:r>
            <a:r>
              <a:rPr lang="ko-KR" altLang="en-US" sz="1900" dirty="0">
                <a:latin typeface="+mj-ea"/>
                <a:ea typeface="+mj-ea"/>
              </a:rPr>
              <a:t>맞춘 프로그램으로 유명하며</a:t>
            </a:r>
            <a:r>
              <a:rPr lang="en-US" altLang="ko-KR" sz="1900" dirty="0">
                <a:latin typeface="+mj-ea"/>
                <a:ea typeface="+mj-ea"/>
              </a:rPr>
              <a:t>, </a:t>
            </a:r>
            <a:r>
              <a:rPr lang="ko-KR" altLang="en-US" sz="1900" dirty="0" smtClean="0">
                <a:latin typeface="+mj-ea"/>
                <a:ea typeface="+mj-ea"/>
              </a:rPr>
              <a:t>매년 </a:t>
            </a:r>
            <a:r>
              <a:rPr lang="ko-KR" altLang="en-US" sz="1900" dirty="0">
                <a:latin typeface="+mj-ea"/>
                <a:ea typeface="+mj-ea"/>
              </a:rPr>
              <a:t>약 </a:t>
            </a:r>
            <a:r>
              <a:rPr lang="en-US" altLang="ko-KR" sz="1900" dirty="0">
                <a:latin typeface="+mj-ea"/>
                <a:ea typeface="+mj-ea"/>
              </a:rPr>
              <a:t>1,600</a:t>
            </a:r>
            <a:r>
              <a:rPr lang="ko-KR" altLang="en-US" sz="1900" dirty="0" smtClean="0">
                <a:latin typeface="+mj-ea"/>
                <a:ea typeface="+mj-ea"/>
              </a:rPr>
              <a:t>명의</a:t>
            </a:r>
            <a:endParaRPr lang="en-US" altLang="ko-KR" sz="1900" dirty="0" smtClean="0">
              <a:latin typeface="+mj-ea"/>
              <a:ea typeface="+mj-ea"/>
            </a:endParaRPr>
          </a:p>
          <a:p>
            <a:r>
              <a:rPr lang="ko-KR" altLang="en-US" sz="1900" dirty="0" smtClean="0">
                <a:latin typeface="+mj-ea"/>
                <a:ea typeface="+mj-ea"/>
              </a:rPr>
              <a:t>      외국인학생들이 </a:t>
            </a:r>
            <a:r>
              <a:rPr lang="ko-KR" altLang="en-US" sz="1900" dirty="0">
                <a:latin typeface="+mj-ea"/>
                <a:ea typeface="+mj-ea"/>
              </a:rPr>
              <a:t>몰려드는 국제적으로 명성 </a:t>
            </a:r>
            <a:r>
              <a:rPr lang="ko-KR" altLang="en-US" sz="1900" dirty="0" smtClean="0">
                <a:latin typeface="+mj-ea"/>
                <a:ea typeface="+mj-ea"/>
              </a:rPr>
              <a:t>높은 </a:t>
            </a:r>
            <a:r>
              <a:rPr lang="ko-KR" altLang="en-US" sz="1900" dirty="0">
                <a:latin typeface="+mj-ea"/>
                <a:ea typeface="+mj-ea"/>
              </a:rPr>
              <a:t>어학원 중 </a:t>
            </a:r>
            <a:r>
              <a:rPr lang="ko-KR" altLang="en-US" sz="1900" dirty="0" smtClean="0">
                <a:latin typeface="+mj-ea"/>
                <a:ea typeface="+mj-ea"/>
              </a:rPr>
              <a:t>하나입니다</a:t>
            </a:r>
            <a:r>
              <a:rPr lang="en-US" altLang="ko-KR" sz="1900" dirty="0" smtClean="0">
                <a:latin typeface="+mj-ea"/>
                <a:ea typeface="+mj-ea"/>
              </a:rPr>
              <a:t>.</a:t>
            </a:r>
            <a:endParaRPr lang="ko-KR" altLang="en-US" sz="1900" dirty="0">
              <a:latin typeface="+mj-ea"/>
              <a:ea typeface="+mj-ea"/>
            </a:endParaRPr>
          </a:p>
          <a:p>
            <a:endParaRPr lang="ko-KR" altLang="en-US" sz="19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113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solidFill>
                  <a:srgbClr val="0070C0"/>
                </a:solidFill>
              </a:rPr>
              <a:t>Universite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Catholique</a:t>
            </a:r>
            <a:r>
              <a:rPr lang="en-US" altLang="ko-KR" b="1" dirty="0" smtClean="0">
                <a:solidFill>
                  <a:srgbClr val="0070C0"/>
                </a:solidFill>
              </a:rPr>
              <a:t> de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l’Ouest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024336" cy="21962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44327" y="116632"/>
            <a:ext cx="2952328" cy="68760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Cidef</a:t>
            </a:r>
            <a:r>
              <a:rPr lang="en-US" altLang="ko-KR" sz="4000" dirty="0" smtClean="0">
                <a:solidFill>
                  <a:schemeClr val="bg1"/>
                </a:solidFill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</a:rPr>
              <a:t>소개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08312" cy="216024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952328" cy="22142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55173"/>
            <a:ext cx="2952328" cy="221418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2736304" cy="219624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84884"/>
            <a:ext cx="5616624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64" y="188640"/>
            <a:ext cx="5748100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>
                <a:solidFill>
                  <a:srgbClr val="00B0F0"/>
                </a:solidFill>
              </a:rPr>
              <a:t>Cidef</a:t>
            </a:r>
            <a:r>
              <a:rPr lang="en-US" altLang="ko-KR" dirty="0" smtClean="0">
                <a:solidFill>
                  <a:srgbClr val="00B0F0"/>
                </a:solidFill>
              </a:rPr>
              <a:t>-angers </a:t>
            </a:r>
            <a:r>
              <a:rPr lang="ko-KR" altLang="en-US" b="1" dirty="0" smtClean="0">
                <a:solidFill>
                  <a:srgbClr val="00B0F0"/>
                </a:solidFill>
                <a:latin typeface="+mj-ea"/>
              </a:rPr>
              <a:t>소개 영상</a:t>
            </a:r>
            <a:endParaRPr lang="ko-KR" altLang="en-US" b="1" dirty="0">
              <a:solidFill>
                <a:srgbClr val="00B0F0"/>
              </a:solidFill>
              <a:latin typeface="+mj-ea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https://www.youtube.com/watch?v=Z1i1xtAbBqY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8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solidFill>
                  <a:srgbClr val="00b0f0"/>
                </a:solidFill>
              </a:rPr>
              <a:t>수업 기간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solidFill>
                  <a:schemeClr val="tx2"/>
                </a:solidFill>
              </a:rPr>
              <a:t>2021</a:t>
            </a:r>
            <a:r>
              <a:rPr lang="ko-KR" altLang="en-US">
                <a:solidFill>
                  <a:schemeClr val="tx2"/>
                </a:solidFill>
              </a:rPr>
              <a:t>년</a:t>
            </a:r>
            <a:r>
              <a:rPr lang="en-US" altLang="ko-KR">
                <a:solidFill>
                  <a:schemeClr val="tx2"/>
                </a:solidFill>
              </a:rPr>
              <a:t>9</a:t>
            </a:r>
            <a:r>
              <a:rPr lang="ko-KR" altLang="en-US">
                <a:solidFill>
                  <a:schemeClr val="tx2"/>
                </a:solidFill>
              </a:rPr>
              <a:t>월</a:t>
            </a:r>
            <a:r>
              <a:rPr lang="en-US" altLang="ko-KR">
                <a:solidFill>
                  <a:schemeClr val="tx2"/>
                </a:solidFill>
              </a:rPr>
              <a:t>30</a:t>
            </a:r>
            <a:r>
              <a:rPr lang="ko-KR" altLang="en-US">
                <a:solidFill>
                  <a:schemeClr val="tx2"/>
                </a:solidFill>
              </a:rPr>
              <a:t>일</a:t>
            </a:r>
            <a:r>
              <a:rPr lang="en-US" altLang="ko-KR">
                <a:solidFill>
                  <a:schemeClr val="tx2"/>
                </a:solidFill>
              </a:rPr>
              <a:t>~2022</a:t>
            </a:r>
            <a:r>
              <a:rPr lang="ko-KR" altLang="en-US">
                <a:solidFill>
                  <a:schemeClr val="tx2"/>
                </a:solidFill>
              </a:rPr>
              <a:t>년</a:t>
            </a:r>
            <a:r>
              <a:rPr lang="en-US" altLang="ko-KR">
                <a:solidFill>
                  <a:schemeClr val="tx2"/>
                </a:solidFill>
              </a:rPr>
              <a:t>01</a:t>
            </a:r>
            <a:r>
              <a:rPr lang="ko-KR" altLang="en-US">
                <a:solidFill>
                  <a:schemeClr val="tx2"/>
                </a:solidFill>
              </a:rPr>
              <a:t>월</a:t>
            </a:r>
            <a:r>
              <a:rPr lang="en-US" altLang="ko-KR">
                <a:solidFill>
                  <a:schemeClr val="tx2"/>
                </a:solidFill>
              </a:rPr>
              <a:t>30</a:t>
            </a:r>
            <a:r>
              <a:rPr lang="ko-KR" altLang="en-US">
                <a:solidFill>
                  <a:schemeClr val="tx2"/>
                </a:solidFill>
              </a:rPr>
              <a:t>일</a:t>
            </a:r>
            <a:endParaRPr lang="ko-KR" altLang="en-US">
              <a:solidFill>
                <a:schemeClr val="tx2"/>
              </a:solidFill>
            </a:endParaRP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472" y="2643182"/>
          <a:ext cx="7572428" cy="1500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0304"/>
                <a:gridCol w="2496062"/>
                <a:gridCol w="2496062"/>
              </a:tblGrid>
              <a:tr h="750099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mc:Ignorable="hp" hp:hslEmbossed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미팅과 레벨테스트</a:t>
                      </a:r>
                      <a:endParaRPr xmlns:mc="http://schemas.openxmlformats.org/markup-compatibility/2006" xmlns:hp="http://schemas.haansoft.com/office/presentation/8.0" lang="ko-KR" altLang="en-US" mc:Ignorable="hp" hp:hslEmbossed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mc:Ignorable="hp" hp:hslEmbossed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수업시작</a:t>
                      </a:r>
                      <a:endParaRPr xmlns:mc="http://schemas.openxmlformats.org/markup-compatibility/2006" xmlns:hp="http://schemas.haansoft.com/office/presentation/8.0" lang="ko-KR" altLang="en-US" mc:Ignorable="hp" hp:hslEmbossed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mc:Ignorable="hp" hp:hslEmbossed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수업종료</a:t>
                      </a:r>
                      <a:endParaRPr xmlns:mc="http://schemas.openxmlformats.org/markup-compatibility/2006" xmlns:hp="http://schemas.haansoft.com/office/presentation/8.0" lang="ko-KR" altLang="en-US" mc:Ignorable="hp" hp:hslEmbossed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91440" marR="91440"/>
                </a:tc>
              </a:tr>
              <a:tr h="750099"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09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04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01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월</a:t>
                      </a:r>
                      <a:r>
                        <a:rPr lang="en-US" altLang="ko-KR" baseline="0">
                          <a:solidFill>
                            <a:sysClr val="windowText" lastClr="000000"/>
                          </a:solidFill>
                        </a:rPr>
                        <a:t> 29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일</a:t>
                      </a:r>
                      <a:endParaRPr lang="ko-KR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39552" y="3140968"/>
            <a:ext cx="2808312" cy="10081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ffc000"/>
                </a:solidFill>
              </a:rPr>
              <a:t>수강 과목 </a:t>
            </a:r>
            <a:endParaRPr lang="ko-KR" altLang="en-US" sz="4400">
              <a:solidFill>
                <a:srgbClr val="ffc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57458"/>
            <a:ext cx="4464496" cy="1499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b="1">
                <a:solidFill>
                  <a:schemeClr val="tx1"/>
                </a:solidFill>
              </a:rPr>
              <a:t>  </a:t>
            </a:r>
            <a:r>
              <a:rPr lang="en-US" altLang="ko-KR" b="1">
                <a:solidFill>
                  <a:schemeClr val="tx1"/>
                </a:solidFill>
              </a:rPr>
              <a:t>※</a:t>
            </a:r>
            <a:r>
              <a:rPr lang="ko-KR" altLang="en-US" b="1" u="sng">
                <a:solidFill>
                  <a:schemeClr val="tx1"/>
                </a:solidFill>
              </a:rPr>
              <a:t>레벨 테스트 후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endParaRPr lang="en-US" altLang="ko-KR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b="1">
                <a:solidFill>
                  <a:schemeClr val="tx1"/>
                </a:solidFill>
              </a:rPr>
              <a:t>     </a:t>
            </a:r>
            <a:r>
              <a:rPr lang="ko-KR" altLang="en-US" b="1">
                <a:solidFill>
                  <a:schemeClr val="tx1"/>
                </a:solidFill>
              </a:rPr>
              <a:t>해당 수준의 레벨로 수업을 듣게 될 것이며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r>
              <a:rPr lang="ko-KR" altLang="en-US" b="1">
                <a:solidFill>
                  <a:schemeClr val="accent5"/>
                </a:solidFill>
              </a:rPr>
              <a:t>봄학기</a:t>
            </a:r>
            <a:r>
              <a:rPr lang="ko-KR" altLang="en-US" b="1">
                <a:solidFill>
                  <a:schemeClr val="tx1"/>
                </a:solidFill>
              </a:rPr>
              <a:t>는 </a:t>
            </a:r>
            <a:endParaRPr lang="ko-KR" altLang="en-US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b="1">
                <a:solidFill>
                  <a:schemeClr val="tx1"/>
                </a:solidFill>
              </a:rPr>
              <a:t>     </a:t>
            </a:r>
            <a:r>
              <a:rPr lang="en-US" altLang="ko-KR" b="1" u="sng">
                <a:solidFill>
                  <a:schemeClr val="tx1"/>
                </a:solidFill>
              </a:rPr>
              <a:t>15</a:t>
            </a:r>
            <a:r>
              <a:rPr lang="ko-KR" altLang="en-US" b="1" u="sng">
                <a:solidFill>
                  <a:schemeClr val="tx1"/>
                </a:solidFill>
              </a:rPr>
              <a:t>주 수업</a:t>
            </a:r>
            <a:r>
              <a:rPr lang="ko-KR" altLang="en-US" b="1">
                <a:solidFill>
                  <a:schemeClr val="tx1"/>
                </a:solidFill>
              </a:rPr>
              <a:t>으로 </a:t>
            </a:r>
            <a:r>
              <a:rPr lang="ko-KR" altLang="en-US" b="1" u="sng">
                <a:solidFill>
                  <a:schemeClr val="tx1"/>
                </a:solidFill>
              </a:rPr>
              <a:t>주당 </a:t>
            </a:r>
            <a:r>
              <a:rPr lang="en-US" altLang="ko-KR" b="1" u="sng">
                <a:solidFill>
                  <a:schemeClr val="tx1"/>
                </a:solidFill>
              </a:rPr>
              <a:t>18~21</a:t>
            </a:r>
            <a:r>
              <a:rPr lang="ko-KR" altLang="en-US" b="1" u="sng">
                <a:solidFill>
                  <a:schemeClr val="tx1"/>
                </a:solidFill>
              </a:rPr>
              <a:t>시간 수업</a:t>
            </a:r>
            <a:r>
              <a:rPr lang="ko-KR" altLang="en-US" b="1">
                <a:solidFill>
                  <a:schemeClr val="tx1"/>
                </a:solidFill>
              </a:rPr>
              <a:t>을</a:t>
            </a:r>
            <a:r>
              <a:rPr lang="en-US" altLang="ko-KR" b="1">
                <a:solidFill>
                  <a:schemeClr val="tx1"/>
                </a:solidFill>
              </a:rPr>
              <a:t> </a:t>
            </a:r>
            <a:r>
              <a:rPr lang="ko-KR" altLang="en-US" b="1">
                <a:solidFill>
                  <a:schemeClr val="tx1"/>
                </a:solidFill>
              </a:rPr>
              <a:t>듣게 될 것입니다</a:t>
            </a:r>
            <a:r>
              <a:rPr lang="en-US" altLang="ko-KR" b="1">
                <a:solidFill>
                  <a:schemeClr val="tx1"/>
                </a:solidFill>
              </a:rPr>
              <a:t>. </a:t>
            </a:r>
            <a:endParaRPr lang="ko-KR" altLang="en-US" b="1">
              <a:solidFill>
                <a:schemeClr val="tx1"/>
              </a:solidFill>
            </a:endParaRPr>
          </a:p>
        </p:txBody>
      </p:sp>
      <p:pic>
        <p:nvPicPr>
          <p:cNvPr id="1033" name="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10000"/>
          </a:blip>
          <a:stretch>
            <a:fillRect/>
          </a:stretch>
        </p:blipFill>
        <p:spPr>
          <a:xfrm>
            <a:off x="4572000" y="52833"/>
            <a:ext cx="4352153" cy="6752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39552" y="3140968"/>
            <a:ext cx="2808312" cy="10081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ffc000"/>
                </a:solidFill>
              </a:rPr>
              <a:t>수강 과목 </a:t>
            </a:r>
            <a:endParaRPr lang="ko-KR" altLang="en-US" sz="4400">
              <a:solidFill>
                <a:srgbClr val="ffc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57458"/>
            <a:ext cx="4464496" cy="1499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b="1">
                <a:solidFill>
                  <a:schemeClr val="tx1"/>
                </a:solidFill>
              </a:rPr>
              <a:t>  </a:t>
            </a:r>
            <a:r>
              <a:rPr lang="en-US" altLang="ko-KR" b="1">
                <a:solidFill>
                  <a:schemeClr val="tx1"/>
                </a:solidFill>
              </a:rPr>
              <a:t>※</a:t>
            </a:r>
            <a:r>
              <a:rPr lang="ko-KR" altLang="en-US" b="1" u="sng">
                <a:solidFill>
                  <a:schemeClr val="tx1"/>
                </a:solidFill>
              </a:rPr>
              <a:t>레벨 테스트 후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endParaRPr lang="en-US" altLang="ko-KR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b="1">
                <a:solidFill>
                  <a:schemeClr val="tx1"/>
                </a:solidFill>
              </a:rPr>
              <a:t>     </a:t>
            </a:r>
            <a:r>
              <a:rPr lang="ko-KR" altLang="en-US" b="1">
                <a:solidFill>
                  <a:schemeClr val="tx1"/>
                </a:solidFill>
              </a:rPr>
              <a:t>해당 수준의 레벨로 수업을 듣게 될 것이며</a:t>
            </a:r>
            <a:r>
              <a:rPr lang="en-US" altLang="ko-KR" b="1">
                <a:solidFill>
                  <a:schemeClr val="tx1"/>
                </a:solidFill>
              </a:rPr>
              <a:t>, </a:t>
            </a:r>
            <a:r>
              <a:rPr lang="ko-KR" altLang="en-US" b="1">
                <a:solidFill>
                  <a:schemeClr val="accent5"/>
                </a:solidFill>
              </a:rPr>
              <a:t>봄학기</a:t>
            </a:r>
            <a:r>
              <a:rPr lang="ko-KR" altLang="en-US" b="1">
                <a:solidFill>
                  <a:schemeClr val="tx1"/>
                </a:solidFill>
              </a:rPr>
              <a:t>는 </a:t>
            </a:r>
            <a:endParaRPr lang="ko-KR" altLang="en-US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b="1">
                <a:solidFill>
                  <a:schemeClr val="tx1"/>
                </a:solidFill>
              </a:rPr>
              <a:t>     </a:t>
            </a:r>
            <a:r>
              <a:rPr lang="en-US" altLang="ko-KR" b="1" u="sng">
                <a:solidFill>
                  <a:schemeClr val="tx1"/>
                </a:solidFill>
              </a:rPr>
              <a:t>15</a:t>
            </a:r>
            <a:r>
              <a:rPr lang="ko-KR" altLang="en-US" b="1" u="sng">
                <a:solidFill>
                  <a:schemeClr val="tx1"/>
                </a:solidFill>
              </a:rPr>
              <a:t>주 수업</a:t>
            </a:r>
            <a:r>
              <a:rPr lang="ko-KR" altLang="en-US" b="1">
                <a:solidFill>
                  <a:schemeClr val="tx1"/>
                </a:solidFill>
              </a:rPr>
              <a:t>으로 </a:t>
            </a:r>
            <a:r>
              <a:rPr lang="ko-KR" altLang="en-US" b="1" u="sng">
                <a:solidFill>
                  <a:schemeClr val="tx1"/>
                </a:solidFill>
              </a:rPr>
              <a:t>주당 </a:t>
            </a:r>
            <a:r>
              <a:rPr lang="en-US" altLang="ko-KR" b="1" u="sng">
                <a:solidFill>
                  <a:schemeClr val="tx1"/>
                </a:solidFill>
              </a:rPr>
              <a:t>18~21</a:t>
            </a:r>
            <a:r>
              <a:rPr lang="ko-KR" altLang="en-US" b="1" u="sng">
                <a:solidFill>
                  <a:schemeClr val="tx1"/>
                </a:solidFill>
              </a:rPr>
              <a:t>시간 수업</a:t>
            </a:r>
            <a:r>
              <a:rPr lang="ko-KR" altLang="en-US" b="1">
                <a:solidFill>
                  <a:schemeClr val="tx1"/>
                </a:solidFill>
              </a:rPr>
              <a:t>을</a:t>
            </a:r>
            <a:r>
              <a:rPr lang="en-US" altLang="ko-KR" b="1">
                <a:solidFill>
                  <a:schemeClr val="tx1"/>
                </a:solidFill>
              </a:rPr>
              <a:t> </a:t>
            </a:r>
            <a:r>
              <a:rPr lang="ko-KR" altLang="en-US" b="1">
                <a:solidFill>
                  <a:schemeClr val="tx1"/>
                </a:solidFill>
              </a:rPr>
              <a:t>듣게 될 것입니다</a:t>
            </a:r>
            <a:r>
              <a:rPr lang="en-US" altLang="ko-KR" b="1">
                <a:solidFill>
                  <a:schemeClr val="tx1"/>
                </a:solidFill>
              </a:rPr>
              <a:t>. </a:t>
            </a:r>
            <a:endParaRPr lang="ko-KR" altLang="en-US" b="1">
              <a:solidFill>
                <a:schemeClr val="tx1"/>
              </a:solidFill>
            </a:endParaRPr>
          </a:p>
        </p:txBody>
      </p:sp>
      <p:pic>
        <p:nvPicPr>
          <p:cNvPr id="1032" name="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20000"/>
          </a:blip>
          <a:stretch>
            <a:fillRect/>
          </a:stretch>
        </p:blipFill>
        <p:spPr>
          <a:xfrm>
            <a:off x="4572001" y="0"/>
            <a:ext cx="4392487" cy="687947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solidFill>
                  <a:srgbClr val="0070c0"/>
                </a:solidFill>
              </a:rPr>
              <a:t>수업료 </a:t>
            </a:r>
            <a:r>
              <a:rPr lang="en-US" altLang="ko-KR">
                <a:solidFill>
                  <a:srgbClr val="0070c0"/>
                </a:solidFill>
              </a:rPr>
              <a:t>2021-2022</a:t>
            </a:r>
            <a:endParaRPr lang="en-US" altLang="ko-KR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34" y="2357430"/>
          <a:ext cx="74295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362"/>
                <a:gridCol w="4390190"/>
              </a:tblGrid>
              <a:tr h="370840"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ko-KR" altLang="en-US"/>
                        <a:t>한 학기 </a:t>
                      </a:r>
                      <a:r>
                        <a:rPr lang="en-US" altLang="ko-KR"/>
                        <a:t>	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en-US" altLang="ko-KR"/>
                        <a:t>  3299euros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ko-KR" altLang="en-US"/>
                        <a:t>계약금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en-US" altLang="ko-KR"/>
                        <a:t>     350 euros (3219-350</a:t>
                      </a:r>
                      <a:r>
                        <a:rPr lang="en-US" altLang="ko-KR" baseline="0"/>
                        <a:t>=28949</a:t>
                      </a:r>
                      <a:r>
                        <a:rPr lang="ko-KR" alt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en-US" altLang="ko-KR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r>
                        <a:rPr lang="ko-KR" alt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월에</a:t>
                      </a:r>
                      <a:r>
                        <a:rPr lang="en-US" altLang="ko-KR" baseline="0"/>
                        <a:t>)</a:t>
                      </a:r>
                      <a:endParaRPr lang="en-US" altLang="ko-KR" baseline="0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ko-KR" altLang="en-US"/>
                        <a:t>신청</a:t>
                      </a:r>
                      <a:r>
                        <a:rPr lang="en-US" altLang="ko-KR"/>
                        <a:t> </a:t>
                      </a:r>
                      <a:r>
                        <a:rPr lang="ko-KR" altLang="en-US"/>
                        <a:t>수수료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en-US" altLang="ko-KR"/>
                        <a:t>   </a:t>
                      </a:r>
                      <a:r>
                        <a:rPr lang="en-US" altLang="ko-KR" baseline="0"/>
                        <a:t>    </a:t>
                      </a:r>
                      <a:r>
                        <a:rPr lang="en-US" altLang="ko-KR"/>
                        <a:t>60 euros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ko-KR" altLang="en-US"/>
                        <a:t>교재비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latinLnBrk="1">
                        <a:defRPr/>
                      </a:pPr>
                      <a:r>
                        <a:rPr lang="en-US" altLang="ko-KR"/>
                        <a:t>      60 euros</a:t>
                      </a:r>
                      <a:endParaRPr lang="en-US" altLang="ko-KR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MS PGothic"/>
        <a:font script="Hang" typeface="HY견고딕"/>
        <a:font script="Hans" typeface="Microsoft YaHei"/>
        <a:font script="Hant" typeface="Microsoft JhengHei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돋움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880</ep:Words>
  <ep:PresentationFormat>화면 슬라이드 쇼(4:3)</ep:PresentationFormat>
  <ep:Paragraphs>185</ep:Paragraphs>
  <ep:Slides>18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필수</vt:lpstr>
      <vt:lpstr>2021학년도 2학기  현지 학기제 설명회</vt:lpstr>
      <vt:lpstr>CIDEF</vt:lpstr>
      <vt:lpstr>PowerPoint 프레젠테이션</vt:lpstr>
      <vt:lpstr xml:space="preserve"> Cidef 소개 </vt:lpstr>
      <vt:lpstr>Cidef-angers 소개 영상</vt:lpstr>
      <vt:lpstr>수업 기간</vt:lpstr>
      <vt:lpstr>수강 과목</vt:lpstr>
      <vt:lpstr>수강 과목</vt:lpstr>
      <vt:lpstr>수업료 2021-2022</vt:lpstr>
      <vt:lpstr>Foyers À angers</vt:lpstr>
      <vt:lpstr>Cidef 투어 여행</vt:lpstr>
      <vt:lpstr>Cidef 투어 활동</vt:lpstr>
      <vt:lpstr>활동 activités 사진</vt:lpstr>
      <vt:lpstr>Cidef 현지학기제 Q&amp;A</vt:lpstr>
      <vt:lpstr>Cidef 현지학기제 Q&amp;A</vt:lpstr>
      <vt:lpstr xml:space="preserve">‘현지 학기제 지원금’과 ‘선발 기준’ </vt:lpstr>
      <vt:lpstr>Cidef 참고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2015-10-08T01:21:21.000</dcterms:created>
  <dc:creator>user</dc:creator>
  <cp:lastModifiedBy>veron</cp:lastModifiedBy>
  <dcterms:modified xsi:type="dcterms:W3CDTF">2021-03-12T05:33:46.801</dcterms:modified>
  <cp:revision>143</cp:revision>
  <dc:title>2016학년도 1학기  현지 학기제 설명회</dc:title>
  <cp:version>1000.0000.01</cp:version>
</cp:coreProperties>
</file>