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71" r:id="rId3"/>
    <p:sldId id="261" r:id="rId4"/>
    <p:sldId id="269" r:id="rId5"/>
    <p:sldId id="276" r:id="rId6"/>
    <p:sldId id="257" r:id="rId7"/>
    <p:sldId id="259" r:id="rId8"/>
    <p:sldId id="260" r:id="rId9"/>
    <p:sldId id="283" r:id="rId10"/>
    <p:sldId id="277" r:id="rId11"/>
    <p:sldId id="278" r:id="rId12"/>
    <p:sldId id="279" r:id="rId13"/>
    <p:sldId id="280" r:id="rId14"/>
    <p:sldId id="281" r:id="rId15"/>
    <p:sldId id="282" r:id="rId16"/>
    <p:sldId id="273" r:id="rId17"/>
    <p:sldId id="274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pus@hanmail.net" initials="t" lastIdx="39" clrIdx="0">
    <p:extLst>
      <p:ext uri="{19B8F6BF-5375-455C-9EA6-DF929625EA0E}">
        <p15:presenceInfo xmlns:p15="http://schemas.microsoft.com/office/powerpoint/2012/main" userId="d2681d1bf808b8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11:02:22.099" idx="4">
    <p:pos x="10" y="10"/>
    <p:text>1페이지에는 학과의 국문명칭, 영어 명칭, 그 아래에 세 나라의 인사말을 적었습니다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11:13:20.842" idx="18">
    <p:pos x="10" y="10"/>
    <p:text>유럽문화학과의 운영방향에 대해서 서술형으로 기술했습니다. 학생들을 유럽문화전문가 및 세계시민으로 양성합니다.</p:text>
    <p:extLst>
      <p:ext uri="{C676402C-5697-4E1C-873F-D02D1690AC5C}">
        <p15:threadingInfo xmlns:p15="http://schemas.microsoft.com/office/powerpoint/2012/main" timeZoneBias="-540"/>
      </p:ext>
    </p:extLst>
  </p:cm>
  <p:cm authorId="1" dt="2020-03-08T11:14:51.224" idx="19">
    <p:pos x="10" y="146"/>
    <p:text>학생들의 관점에서 목표를 써보았습니다.</p:text>
    <p:extLst>
      <p:ext uri="{C676402C-5697-4E1C-873F-D02D1690AC5C}">
        <p15:threadingInfo xmlns:p15="http://schemas.microsoft.com/office/powerpoint/2012/main" timeZoneBias="-540">
          <p15:parentCm authorId="1" idx="18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11:20:34.733" idx="28">
    <p:pos x="10" y="10"/>
    <p:text>앞 페이지 내용을 그림으로 만들어서 다시 한번 반복해주시면 되겠습니다. 서연용 선생님이 케어 앤드 리딩 시스템에 대해서 한번 강의해주실 겁니다.</p:text>
    <p:extLst>
      <p:ext uri="{C676402C-5697-4E1C-873F-D02D1690AC5C}">
        <p15:threadingInfo xmlns:p15="http://schemas.microsoft.com/office/powerpoint/2012/main" timeZoneBias="-540"/>
      </p:ext>
    </p:extLst>
  </p:cm>
  <p:cm authorId="1" dt="2020-03-08T11:21:43.225" idx="29">
    <p:pos x="10" y="146"/>
    <p:text>APLO 트랙은 2학년부터 본격적으로 시행된다고 이야기해주시면 되겠습니다</p:text>
    <p:extLst>
      <p:ext uri="{C676402C-5697-4E1C-873F-D02D1690AC5C}">
        <p15:threadingInfo xmlns:p15="http://schemas.microsoft.com/office/powerpoint/2012/main" timeZoneBias="-540">
          <p15:parentCm authorId="1" idx="28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11:22:34.936" idx="30">
    <p:pos x="10" y="10"/>
    <p:text>동아리 운영 계획입니다</p:text>
    <p:extLst>
      <p:ext uri="{C676402C-5697-4E1C-873F-D02D1690AC5C}">
        <p15:threadingInfo xmlns:p15="http://schemas.microsoft.com/office/powerpoint/2012/main" timeZoneBias="-540"/>
      </p:ext>
    </p:extLst>
  </p:cm>
  <p:cm authorId="1" dt="2020-03-08T11:23:06.224" idx="31">
    <p:pos x="10" y="146"/>
    <p:text>저는 연극워크숍반을 운영할 생각입니다.</p:text>
    <p:extLst>
      <p:ext uri="{C676402C-5697-4E1C-873F-D02D1690AC5C}">
        <p15:threadingInfo xmlns:p15="http://schemas.microsoft.com/office/powerpoint/2012/main" timeZoneBias="-540">
          <p15:parentCm authorId="1" idx="30"/>
        </p15:threadingInfo>
      </p:ext>
    </p:extLst>
  </p:cm>
  <p:cm authorId="1" dt="2020-03-08T11:23:29.268" idx="32">
    <p:pos x="10" y="282"/>
    <p:text>두 분의 외국인 교수님께는 해당외국어 회화반을 부탁드릴 예정입니다</p:text>
    <p:extLst>
      <p:ext uri="{C676402C-5697-4E1C-873F-D02D1690AC5C}">
        <p15:threadingInfo xmlns:p15="http://schemas.microsoft.com/office/powerpoint/2012/main" timeZoneBias="-540">
          <p15:parentCm authorId="1" idx="30"/>
        </p15:threadingInfo>
      </p:ext>
    </p:extLst>
  </p:cm>
  <p:cm authorId="1" dt="2020-03-08T11:23:49.393" idx="33">
    <p:pos x="10" y="418"/>
    <p:text>서연용 교수님께는 진로상담반을 부탁드릴 예정입니다</p:text>
    <p:extLst>
      <p:ext uri="{C676402C-5697-4E1C-873F-D02D1690AC5C}">
        <p15:threadingInfo xmlns:p15="http://schemas.microsoft.com/office/powerpoint/2012/main" timeZoneBias="-540">
          <p15:parentCm authorId="1" idx="30"/>
        </p15:threadingInfo>
      </p:ext>
    </p:extLst>
  </p:cm>
  <p:cm authorId="1" dt="2020-03-08T11:24:03.660" idx="34">
    <p:pos x="10" y="554"/>
    <p:text>선생님도 한 반 정도 운영해주시면 좋겠습니다!!!</p:text>
    <p:extLst>
      <p:ext uri="{C676402C-5697-4E1C-873F-D02D1690AC5C}">
        <p15:threadingInfo xmlns:p15="http://schemas.microsoft.com/office/powerpoint/2012/main" timeZoneBias="-540">
          <p15:parentCm authorId="1" idx="30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11:06:56.900" idx="9">
    <p:pos x="10" y="10"/>
    <p:text>유럽문화 및 프랑스, 러시아, 독일문화와 언어를 전달하는 전임교수를 소개합니다</p:text>
    <p:extLst>
      <p:ext uri="{C676402C-5697-4E1C-873F-D02D1690AC5C}">
        <p15:threadingInfo xmlns:p15="http://schemas.microsoft.com/office/powerpoint/2012/main" timeZoneBias="-540"/>
      </p:ext>
    </p:extLst>
  </p:cm>
  <p:cm authorId="1" dt="2020-03-08T11:08:11.447" idx="10">
    <p:pos x="10" y="146"/>
    <p:text>사진 밑에는 연구실과 전화번호를 넣었으니 소개해주시면 좋겠습니다.</p:text>
    <p:extLst>
      <p:ext uri="{C676402C-5697-4E1C-873F-D02D1690AC5C}">
        <p15:threadingInfo xmlns:p15="http://schemas.microsoft.com/office/powerpoint/2012/main" timeZoneBias="-540">
          <p15:parentCm authorId="1" idx="9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8T11:10:45.215" idx="15">
    <p:pos x="10" y="10"/>
    <p:text>조교 오휘정 양은 학생들의 행정업무 및 그밖의 활동을 지원합니다.</p:text>
    <p:extLst>
      <p:ext uri="{C676402C-5697-4E1C-873F-D02D1690AC5C}">
        <p15:threadingInfo xmlns:p15="http://schemas.microsoft.com/office/powerpoint/2012/main" timeZoneBias="-540"/>
      </p:ext>
    </p:extLst>
  </p:cm>
  <p:cm authorId="1" dt="2020-03-08T11:11:42.997" idx="16">
    <p:pos x="10" y="146"/>
    <p:text>사무실 위치, 전화, 팩스, 주소를 알려주시길 바랍니다</p:text>
    <p:extLst>
      <p:ext uri="{C676402C-5697-4E1C-873F-D02D1690AC5C}">
        <p15:threadingInfo xmlns:p15="http://schemas.microsoft.com/office/powerpoint/2012/main" timeZoneBias="-540">
          <p15:parentCm authorId="1" idx="15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8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67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32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21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49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2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74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80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96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8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21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AD14-53BA-46B0-9905-7A908092E50B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1CF-4265-43E0-8394-CC7CFA0928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8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comments" Target="../comments/comment3.xm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omments" Target="../comments/comment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925669" y="1653158"/>
            <a:ext cx="10375392" cy="1469010"/>
          </a:xfrm>
        </p:spPr>
        <p:txBody>
          <a:bodyPr>
            <a:normAutofit/>
          </a:bodyPr>
          <a:lstStyle/>
          <a:p>
            <a:r>
              <a:rPr lang="ko-KR" altLang="en-US" sz="7200" dirty="0"/>
              <a:t>유럽문화학과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241808" y="4267200"/>
            <a:ext cx="10948416" cy="2087418"/>
          </a:xfrm>
        </p:spPr>
        <p:txBody>
          <a:bodyPr>
            <a:noAutofit/>
          </a:bodyPr>
          <a:lstStyle/>
          <a:p>
            <a:endParaRPr lang="en-US" altLang="ko-KR" sz="2800" dirty="0">
              <a:solidFill>
                <a:srgbClr val="C00000"/>
              </a:solidFill>
            </a:endParaRPr>
          </a:p>
          <a:p>
            <a:r>
              <a:rPr lang="ko-KR" altLang="en-US" sz="2800" dirty="0">
                <a:solidFill>
                  <a:srgbClr val="C00000"/>
                </a:solidFill>
              </a:rPr>
              <a:t>안녕하세요</a:t>
            </a:r>
            <a:r>
              <a:rPr lang="en-US" altLang="ko-KR" sz="2800" dirty="0">
                <a:solidFill>
                  <a:srgbClr val="C00000"/>
                </a:solidFill>
              </a:rPr>
              <a:t>!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Bonjour!(</a:t>
            </a:r>
            <a:r>
              <a:rPr lang="ko-KR" altLang="en-US" sz="2800" dirty="0" err="1">
                <a:solidFill>
                  <a:srgbClr val="C00000"/>
                </a:solidFill>
              </a:rPr>
              <a:t>봉주르</a:t>
            </a:r>
            <a:r>
              <a:rPr lang="en-US" altLang="ko-KR" sz="2800" dirty="0">
                <a:solidFill>
                  <a:srgbClr val="C00000"/>
                </a:solidFill>
              </a:rPr>
              <a:t>!) </a:t>
            </a:r>
          </a:p>
          <a:p>
            <a:r>
              <a:rPr lang="en-US" altLang="ko-KR" sz="2800" dirty="0">
                <a:solidFill>
                  <a:srgbClr val="C00000"/>
                </a:solidFill>
              </a:rPr>
              <a:t>  </a:t>
            </a:r>
            <a:r>
              <a:rPr lang="en-US" altLang="ko-KR" sz="2800" dirty="0" err="1">
                <a:solidFill>
                  <a:srgbClr val="C00000"/>
                </a:solidFill>
              </a:rPr>
              <a:t>Guten</a:t>
            </a:r>
            <a:r>
              <a:rPr lang="en-US" altLang="ko-KR" sz="2800" dirty="0">
                <a:solidFill>
                  <a:srgbClr val="C00000"/>
                </a:solidFill>
              </a:rPr>
              <a:t> Tag!(</a:t>
            </a:r>
            <a:r>
              <a:rPr lang="ko-KR" altLang="en-US" sz="2800" dirty="0" err="1">
                <a:solidFill>
                  <a:srgbClr val="C00000"/>
                </a:solidFill>
              </a:rPr>
              <a:t>구텐</a:t>
            </a:r>
            <a:r>
              <a:rPr lang="ko-KR" altLang="en-US" sz="2800" dirty="0">
                <a:solidFill>
                  <a:srgbClr val="C00000"/>
                </a:solidFill>
              </a:rPr>
              <a:t> 탁</a:t>
            </a:r>
            <a:r>
              <a:rPr lang="en-US" altLang="ko-KR" sz="2800" dirty="0">
                <a:solidFill>
                  <a:srgbClr val="C00000"/>
                </a:solidFill>
              </a:rPr>
              <a:t>!) </a:t>
            </a:r>
          </a:p>
          <a:p>
            <a:r>
              <a:rPr lang="en-US" altLang="ko-KR" sz="2800" dirty="0" err="1">
                <a:solidFill>
                  <a:srgbClr val="C00000"/>
                </a:solidFill>
              </a:rPr>
              <a:t>здравствуйте</a:t>
            </a:r>
            <a:r>
              <a:rPr lang="en-US" altLang="ko-KR" sz="2800" dirty="0">
                <a:solidFill>
                  <a:srgbClr val="C00000"/>
                </a:solidFill>
              </a:rPr>
              <a:t>!(</a:t>
            </a:r>
            <a:r>
              <a:rPr lang="ko-KR" altLang="en-US" sz="2800" dirty="0" err="1">
                <a:solidFill>
                  <a:srgbClr val="C00000"/>
                </a:solidFill>
              </a:rPr>
              <a:t>즈드라스트부이쩨</a:t>
            </a:r>
            <a:r>
              <a:rPr lang="en-US" altLang="ko-KR" sz="2800" dirty="0">
                <a:solidFill>
                  <a:srgbClr val="C00000"/>
                </a:solidFill>
              </a:rPr>
              <a:t>!)</a:t>
            </a:r>
            <a:endParaRPr lang="ko-KR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텍스트 개체 틀 1"/>
          <p:cNvSpPr txBox="1">
            <a:spLocks/>
          </p:cNvSpPr>
          <p:nvPr/>
        </p:nvSpPr>
        <p:spPr>
          <a:xfrm>
            <a:off x="4935728" y="3372197"/>
            <a:ext cx="6254496" cy="4226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/>
              <a:t>Department of European Cultural Studies</a:t>
            </a:r>
          </a:p>
        </p:txBody>
      </p:sp>
    </p:spTree>
    <p:extLst>
      <p:ext uri="{BB962C8B-B14F-4D97-AF65-F5344CB8AC3E}">
        <p14:creationId xmlns:p14="http://schemas.microsoft.com/office/powerpoint/2010/main" val="419913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86" y="438149"/>
            <a:ext cx="7455876" cy="61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62" y="438149"/>
            <a:ext cx="7359161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2" y="431799"/>
            <a:ext cx="8466993" cy="59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69" y="438149"/>
            <a:ext cx="8080131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93" y="476249"/>
            <a:ext cx="6989884" cy="59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5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54" y="438149"/>
            <a:ext cx="7825153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3385" y="231765"/>
            <a:ext cx="10972800" cy="43645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입학</a:t>
            </a:r>
            <a:r>
              <a:rPr lang="en-US" altLang="ko-KR" dirty="0"/>
              <a:t>(3</a:t>
            </a:r>
            <a:r>
              <a:rPr lang="ko-KR" altLang="en-US" dirty="0"/>
              <a:t>월</a:t>
            </a:r>
            <a:r>
              <a:rPr lang="en-US" altLang="ko-KR" dirty="0"/>
              <a:t>2</a:t>
            </a:r>
            <a:r>
              <a:rPr lang="ko-KR" altLang="en-US" dirty="0"/>
              <a:t>일</a:t>
            </a:r>
            <a:r>
              <a:rPr lang="en-US" altLang="ko-KR" dirty="0"/>
              <a:t>) </a:t>
            </a:r>
            <a:r>
              <a:rPr lang="ko-KR" altLang="en-US" dirty="0"/>
              <a:t>까지 독서 및 </a:t>
            </a:r>
            <a:r>
              <a:rPr lang="ko-KR" altLang="en-US" dirty="0" err="1"/>
              <a:t>유럽언어</a:t>
            </a:r>
            <a:r>
              <a:rPr lang="en-US" altLang="ko-KR" dirty="0"/>
              <a:t>/</a:t>
            </a:r>
            <a:r>
              <a:rPr lang="ko-KR" altLang="en-US" dirty="0"/>
              <a:t>지역 공부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5" y="949570"/>
            <a:ext cx="11122269" cy="5644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dirty="0"/>
              <a:t>1. </a:t>
            </a:r>
            <a:r>
              <a:rPr lang="ko-KR" altLang="en-US" sz="1800" dirty="0"/>
              <a:t>독서 목록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600" dirty="0"/>
              <a:t>1) </a:t>
            </a:r>
            <a:r>
              <a:rPr lang="ko-KR" altLang="en-US" sz="1600" dirty="0"/>
              <a:t>작가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에리히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프롬</a:t>
            </a:r>
            <a:r>
              <a:rPr lang="ko-KR" altLang="en-US" sz="1600" dirty="0"/>
              <a:t> </a:t>
            </a:r>
            <a:r>
              <a:rPr lang="en-US" altLang="ko-KR" sz="1600" dirty="0"/>
              <a:t>Erich Fromm</a:t>
            </a:r>
            <a:br>
              <a:rPr lang="en-US" altLang="ko-KR" sz="1600" dirty="0"/>
            </a:br>
            <a:r>
              <a:rPr lang="ko-KR" altLang="en-US" sz="1600" dirty="0"/>
              <a:t>책 이름</a:t>
            </a:r>
            <a:r>
              <a:rPr lang="en-US" altLang="ko-KR" sz="1600" dirty="0"/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자유로부터의 도피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김석희</a:t>
            </a:r>
            <a:r>
              <a:rPr lang="ko-KR" altLang="en-US" sz="1600" dirty="0"/>
              <a:t> 옮김</a:t>
            </a:r>
            <a:r>
              <a:rPr lang="en-US" altLang="ko-KR" sz="1600" dirty="0"/>
              <a:t>, </a:t>
            </a:r>
            <a:r>
              <a:rPr lang="ko-KR" altLang="en-US" sz="1600" dirty="0"/>
              <a:t>휴머니스트 출판사</a:t>
            </a:r>
            <a:r>
              <a:rPr lang="en-US" altLang="ko-KR" sz="1600" dirty="0"/>
              <a:t>)</a:t>
            </a:r>
          </a:p>
          <a:p>
            <a:pPr marL="0" indent="0">
              <a:buNone/>
            </a:pPr>
            <a:r>
              <a:rPr lang="ko-KR" altLang="en-US" sz="1600" dirty="0" err="1"/>
              <a:t>추천이유</a:t>
            </a:r>
            <a:r>
              <a:rPr lang="en-US" altLang="ko-KR" sz="1600" dirty="0"/>
              <a:t>: </a:t>
            </a:r>
            <a:r>
              <a:rPr lang="ko-KR" altLang="en-US" sz="1600" dirty="0"/>
              <a:t>자아 찾기 </a:t>
            </a:r>
            <a:r>
              <a:rPr lang="en-US" altLang="ko-KR" sz="1600" dirty="0"/>
              <a:t>I</a:t>
            </a:r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2) </a:t>
            </a:r>
            <a:r>
              <a:rPr lang="ko-KR" altLang="en-US" sz="1600" dirty="0"/>
              <a:t>작가</a:t>
            </a:r>
            <a:r>
              <a:rPr lang="en-US" altLang="ko-KR" sz="1600" dirty="0"/>
              <a:t>: </a:t>
            </a:r>
            <a:r>
              <a:rPr lang="ko-KR" altLang="en-US" sz="1600" dirty="0"/>
              <a:t>호메로스 </a:t>
            </a:r>
            <a:r>
              <a:rPr lang="en-US" altLang="ko-KR" sz="1600" dirty="0" err="1"/>
              <a:t>Homeros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600" dirty="0"/>
              <a:t>책 이름</a:t>
            </a:r>
            <a:r>
              <a:rPr lang="en-US" altLang="ko-KR" sz="1600" dirty="0"/>
              <a:t>: </a:t>
            </a:r>
            <a:r>
              <a:rPr lang="ko-KR" altLang="en-US" sz="1600" dirty="0" err="1">
                <a:solidFill>
                  <a:srgbClr val="FF0000"/>
                </a:solidFill>
              </a:rPr>
              <a:t>오뒷세이아</a:t>
            </a:r>
            <a:r>
              <a:rPr lang="en-US" altLang="ko-KR" sz="1600" dirty="0"/>
              <a:t>(</a:t>
            </a:r>
            <a:r>
              <a:rPr lang="ko-KR" altLang="en-US" sz="1600" dirty="0"/>
              <a:t>천병희 옮김</a:t>
            </a:r>
            <a:r>
              <a:rPr lang="en-US" altLang="ko-KR" sz="1600" dirty="0"/>
              <a:t>, </a:t>
            </a:r>
            <a:r>
              <a:rPr lang="ko-KR" altLang="en-US" sz="1600" dirty="0"/>
              <a:t>숲 출판사</a:t>
            </a:r>
            <a:r>
              <a:rPr lang="en-US" altLang="ko-KR" sz="1600" dirty="0"/>
              <a:t>)</a:t>
            </a:r>
          </a:p>
          <a:p>
            <a:pPr marL="0" indent="0">
              <a:buNone/>
            </a:pPr>
            <a:r>
              <a:rPr lang="ko-KR" altLang="en-US" sz="1600" dirty="0" err="1"/>
              <a:t>추천이유</a:t>
            </a:r>
            <a:r>
              <a:rPr lang="en-US" altLang="ko-KR" sz="1600" dirty="0"/>
              <a:t>: </a:t>
            </a:r>
            <a:r>
              <a:rPr lang="ko-KR" altLang="en-US" sz="1600" dirty="0"/>
              <a:t>자아 찾기 </a:t>
            </a:r>
            <a:r>
              <a:rPr lang="en-US" altLang="ko-KR" sz="1600" dirty="0"/>
              <a:t>II</a:t>
            </a:r>
            <a:br>
              <a:rPr lang="en-US" altLang="ko-KR" sz="1600" dirty="0"/>
            </a:b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3) </a:t>
            </a:r>
            <a:r>
              <a:rPr lang="ko-KR" altLang="en-US" sz="1600" dirty="0"/>
              <a:t>작가</a:t>
            </a:r>
            <a:r>
              <a:rPr lang="en-US" altLang="ko-KR" sz="1600" dirty="0"/>
              <a:t>: </a:t>
            </a:r>
            <a:r>
              <a:rPr lang="ko-KR" altLang="en-US" sz="1600" dirty="0"/>
              <a:t>아리스토텔레스 </a:t>
            </a:r>
            <a:r>
              <a:rPr lang="en-US" altLang="ko-KR" sz="1600" dirty="0"/>
              <a:t>Aristoteles</a:t>
            </a:r>
            <a:br>
              <a:rPr lang="en-US" altLang="ko-KR" sz="1600" dirty="0"/>
            </a:br>
            <a:r>
              <a:rPr lang="ko-KR" altLang="en-US" sz="1600" dirty="0"/>
              <a:t>책 이름</a:t>
            </a:r>
            <a:r>
              <a:rPr lang="en-US" altLang="ko-KR" sz="1600" dirty="0"/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시학</a:t>
            </a:r>
            <a:r>
              <a:rPr lang="en-US" altLang="ko-KR" sz="1600" dirty="0"/>
              <a:t>(</a:t>
            </a:r>
            <a:r>
              <a:rPr lang="ko-KR" altLang="en-US" sz="1600" dirty="0"/>
              <a:t>천병희 옮김</a:t>
            </a:r>
            <a:r>
              <a:rPr lang="en-US" altLang="ko-KR" sz="1600" dirty="0"/>
              <a:t>, </a:t>
            </a:r>
            <a:r>
              <a:rPr lang="ko-KR" altLang="en-US" sz="1600" dirty="0"/>
              <a:t>문예 출판사</a:t>
            </a:r>
            <a:r>
              <a:rPr lang="en-US" altLang="ko-KR" sz="1600" dirty="0"/>
              <a:t>)</a:t>
            </a:r>
          </a:p>
          <a:p>
            <a:pPr marL="0" indent="0">
              <a:buNone/>
            </a:pPr>
            <a:r>
              <a:rPr lang="ko-KR" altLang="en-US" sz="1600" dirty="0" err="1"/>
              <a:t>추천이유</a:t>
            </a:r>
            <a:r>
              <a:rPr lang="en-US" altLang="ko-KR" sz="1600" dirty="0"/>
              <a:t>: </a:t>
            </a:r>
            <a:r>
              <a:rPr lang="ko-KR" altLang="en-US" sz="1600" dirty="0"/>
              <a:t>좋은 글쓰기 매뉴얼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4) </a:t>
            </a:r>
            <a:r>
              <a:rPr lang="ko-KR" altLang="en-US" sz="1600" dirty="0"/>
              <a:t>작가</a:t>
            </a:r>
            <a:r>
              <a:rPr lang="en-US" altLang="ko-KR" sz="1600" dirty="0"/>
              <a:t>:  </a:t>
            </a:r>
            <a:r>
              <a:rPr lang="ko-KR" altLang="en-US" sz="1600" dirty="0"/>
              <a:t>이대식</a:t>
            </a:r>
            <a:endParaRPr lang="en-US" altLang="ko-KR" sz="1600" dirty="0"/>
          </a:p>
          <a:p>
            <a:pPr marL="0" indent="0">
              <a:buNone/>
            </a:pPr>
            <a:r>
              <a:rPr lang="ko-KR" altLang="en-US" sz="1600" dirty="0"/>
              <a:t>책 이름</a:t>
            </a:r>
            <a:r>
              <a:rPr lang="en-US" altLang="ko-KR" sz="1600" dirty="0"/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줌 인 러시아 </a:t>
            </a: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br>
              <a:rPr lang="en-US" altLang="ko-KR" sz="1600" dirty="0">
                <a:solidFill>
                  <a:srgbClr val="FF0000"/>
                </a:solidFill>
              </a:rPr>
            </a:br>
            <a:r>
              <a:rPr lang="ko-KR" altLang="en-US" sz="1600" dirty="0" err="1"/>
              <a:t>추천이유</a:t>
            </a:r>
            <a:r>
              <a:rPr lang="en-US" altLang="ko-KR" sz="1600" dirty="0"/>
              <a:t>: </a:t>
            </a:r>
            <a:r>
              <a:rPr lang="ko-KR" altLang="en-US" sz="1600" dirty="0"/>
              <a:t>러시아의 역사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5) </a:t>
            </a:r>
            <a:r>
              <a:rPr lang="ko-KR" altLang="en-US" sz="1600" dirty="0"/>
              <a:t>작가</a:t>
            </a:r>
            <a:r>
              <a:rPr lang="en-US" altLang="ko-KR" sz="1600" dirty="0"/>
              <a:t>: </a:t>
            </a:r>
            <a:r>
              <a:rPr lang="ko-KR" altLang="en-US" sz="1600" dirty="0"/>
              <a:t>이대식</a:t>
            </a:r>
            <a:endParaRPr lang="en-US" altLang="ko-KR" sz="1600" dirty="0"/>
          </a:p>
          <a:p>
            <a:pPr marL="0" indent="0">
              <a:buNone/>
            </a:pPr>
            <a:r>
              <a:rPr lang="ko-KR" altLang="en-US" sz="1600" dirty="0"/>
              <a:t>책 이름</a:t>
            </a:r>
            <a:r>
              <a:rPr lang="en-US" altLang="ko-KR" sz="1600" dirty="0"/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줌 인 러시아 </a:t>
            </a:r>
            <a:r>
              <a:rPr lang="en-US" altLang="ko-KR" sz="16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ko-KR" altLang="en-US" sz="1600" dirty="0" err="1"/>
              <a:t>추천이유</a:t>
            </a:r>
            <a:r>
              <a:rPr lang="en-US" altLang="ko-KR" sz="1600" dirty="0"/>
              <a:t>: </a:t>
            </a:r>
            <a:r>
              <a:rPr lang="ko-KR" altLang="en-US" sz="1600" dirty="0"/>
              <a:t>러시아의 도시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034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유럽 언어와 문화를 미리 공부할 수 있는 사이트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1) </a:t>
            </a:r>
            <a:r>
              <a:rPr lang="ko-KR" altLang="en-US" dirty="0"/>
              <a:t>프랑스어와 문화</a:t>
            </a:r>
            <a:r>
              <a:rPr lang="en-US" altLang="ko-KR" dirty="0"/>
              <a:t>: https://tv.naver.com/frenchcast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독일어와 문화</a:t>
            </a:r>
            <a:r>
              <a:rPr lang="en-US" altLang="ko-KR" dirty="0"/>
              <a:t>: </a:t>
            </a:r>
            <a:r>
              <a:rPr lang="ko-KR" altLang="en-US" dirty="0" err="1"/>
              <a:t>시원스쿨</a:t>
            </a:r>
            <a:r>
              <a:rPr lang="ko-KR" altLang="en-US" dirty="0"/>
              <a:t> 독일어 시리즈 </a:t>
            </a:r>
            <a:r>
              <a:rPr lang="en-US" altLang="ko-KR" dirty="0"/>
              <a:t>(</a:t>
            </a:r>
            <a:r>
              <a:rPr lang="ko-KR" altLang="en-US" dirty="0"/>
              <a:t>정유진 진행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https://www.youtube.com/watch?v=RfrCjoQp-RE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 </a:t>
            </a:r>
            <a:r>
              <a:rPr lang="ko-KR" altLang="en-US" dirty="0" err="1"/>
              <a:t>러시아문화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에다 러시아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https://www.youtube.com/watch?v=lSSQ73wb3M0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119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학과소개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646" y="1600200"/>
            <a:ext cx="10612316" cy="48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유럽문화학과 목적 및 목표 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09600" y="1861458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ko-KR" altLang="en-US" dirty="0"/>
              <a:t>유럽문화학과는 여러분을 유럽문화의 감성 및 지성을 갖춘 유럽문화전문가 및 세계시민으로 양성합니다</a:t>
            </a:r>
            <a:r>
              <a:rPr lang="en-US" altLang="ko-KR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ko-KR" dirty="0"/>
          </a:p>
          <a:p>
            <a:pPr marL="0" indent="0">
              <a:spcBef>
                <a:spcPts val="1200"/>
              </a:spcBef>
              <a:buNone/>
            </a:pPr>
            <a:r>
              <a:rPr lang="ko-KR" altLang="en-US" dirty="0"/>
              <a:t>여러분은</a:t>
            </a:r>
            <a:endParaRPr lang="en-US" altLang="ko-KR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dirty="0"/>
              <a:t>- </a:t>
            </a:r>
            <a:r>
              <a:rPr lang="ko-KR" altLang="en-US" dirty="0"/>
              <a:t>유럽 문화예술</a:t>
            </a:r>
            <a:r>
              <a:rPr lang="en-US" altLang="ko-KR" dirty="0"/>
              <a:t>, </a:t>
            </a:r>
            <a:r>
              <a:rPr lang="ko-KR" altLang="en-US" dirty="0"/>
              <a:t>지역</a:t>
            </a:r>
            <a:r>
              <a:rPr lang="en-US" altLang="ko-KR" dirty="0"/>
              <a:t>, </a:t>
            </a:r>
            <a:r>
              <a:rPr lang="ko-KR" altLang="en-US" dirty="0"/>
              <a:t>역사</a:t>
            </a:r>
            <a:r>
              <a:rPr lang="en-US" altLang="ko-KR" dirty="0"/>
              <a:t>, </a:t>
            </a:r>
            <a:r>
              <a:rPr lang="ko-KR" altLang="en-US" dirty="0"/>
              <a:t>경제 등에 대한 통합적 지식을 배워요</a:t>
            </a:r>
            <a:r>
              <a:rPr lang="en-US" altLang="ko-KR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dirty="0"/>
              <a:t>- </a:t>
            </a:r>
            <a:r>
              <a:rPr lang="ko-KR" altLang="en-US" dirty="0"/>
              <a:t>유럽 언어</a:t>
            </a:r>
            <a:r>
              <a:rPr lang="en-US" altLang="ko-KR" dirty="0"/>
              <a:t>(</a:t>
            </a:r>
            <a:r>
              <a:rPr lang="ko-KR" altLang="en-US" dirty="0"/>
              <a:t>프랑스어</a:t>
            </a:r>
            <a:r>
              <a:rPr lang="en-US" altLang="ko-KR" dirty="0"/>
              <a:t>, </a:t>
            </a:r>
            <a:r>
              <a:rPr lang="ko-KR" altLang="en-US" dirty="0"/>
              <a:t>독일어</a:t>
            </a:r>
            <a:r>
              <a:rPr lang="en-US" altLang="ko-KR" dirty="0"/>
              <a:t>, </a:t>
            </a:r>
            <a:r>
              <a:rPr lang="ko-KR" altLang="en-US" dirty="0"/>
              <a:t>러시아어</a:t>
            </a:r>
            <a:r>
              <a:rPr lang="en-US" altLang="ko-KR" dirty="0"/>
              <a:t>)</a:t>
            </a:r>
            <a:r>
              <a:rPr lang="ko-KR" altLang="en-US" dirty="0"/>
              <a:t>를 구사할 수 있어요</a:t>
            </a:r>
            <a:r>
              <a:rPr lang="en-US" altLang="ko-KR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dirty="0"/>
              <a:t>- </a:t>
            </a:r>
            <a:r>
              <a:rPr lang="ko-KR" altLang="en-US" dirty="0"/>
              <a:t>유럽 개별국가 문화의 특수성을 이해할 수 있어요</a:t>
            </a:r>
            <a:r>
              <a:rPr lang="en-US" altLang="ko-KR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dirty="0"/>
              <a:t>- </a:t>
            </a:r>
            <a:r>
              <a:rPr lang="ko-KR" altLang="en-US" dirty="0"/>
              <a:t>현지 체류학기제를 통해 언어와 문화를 직접 체험할 수 있어요</a:t>
            </a:r>
            <a:r>
              <a:rPr lang="en-US" altLang="ko-KR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ko-KR" dirty="0"/>
              <a:t>- </a:t>
            </a:r>
            <a:r>
              <a:rPr lang="ko-KR" altLang="en-US" dirty="0"/>
              <a:t>취업역량을 개발하여 </a:t>
            </a:r>
            <a:r>
              <a:rPr lang="ko-KR" altLang="en-US" dirty="0" err="1"/>
              <a:t>강소기업에</a:t>
            </a:r>
            <a:r>
              <a:rPr lang="ko-KR" altLang="en-US" dirty="0"/>
              <a:t> 우선 취업할 수 있어요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0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/>
          <p:cNvGrpSpPr/>
          <p:nvPr/>
        </p:nvGrpSpPr>
        <p:grpSpPr>
          <a:xfrm>
            <a:off x="1173942" y="1249680"/>
            <a:ext cx="9779462" cy="5374640"/>
            <a:chOff x="647564" y="1340768"/>
            <a:chExt cx="7812868" cy="2520280"/>
          </a:xfrm>
        </p:grpSpPr>
        <p:sp>
          <p:nvSpPr>
            <p:cNvPr id="83" name="사다리꼴 82"/>
            <p:cNvSpPr/>
            <p:nvPr/>
          </p:nvSpPr>
          <p:spPr>
            <a:xfrm>
              <a:off x="749350" y="2400875"/>
              <a:ext cx="7526508" cy="1460173"/>
            </a:xfrm>
            <a:prstGeom prst="trapezoid">
              <a:avLst>
                <a:gd name="adj" fmla="val 21375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47564" y="1340768"/>
              <a:ext cx="7812868" cy="1211189"/>
              <a:chOff x="395536" y="1461643"/>
              <a:chExt cx="8424936" cy="1211189"/>
            </a:xfrm>
          </p:grpSpPr>
          <p:sp>
            <p:nvSpPr>
              <p:cNvPr id="5" name="타원 4"/>
              <p:cNvSpPr>
                <a:spLocks/>
              </p:cNvSpPr>
              <p:nvPr/>
            </p:nvSpPr>
            <p:spPr>
              <a:xfrm>
                <a:off x="395536" y="1898872"/>
                <a:ext cx="864096" cy="7200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/>
                    </a:solidFill>
                  </a:rPr>
                  <a:t>입학</a:t>
                </a:r>
              </a:p>
            </p:txBody>
          </p:sp>
          <p:sp>
            <p:nvSpPr>
              <p:cNvPr id="6" name="오각형 5"/>
              <p:cNvSpPr/>
              <p:nvPr/>
            </p:nvSpPr>
            <p:spPr>
              <a:xfrm>
                <a:off x="1331640" y="1880912"/>
                <a:ext cx="1176860" cy="480779"/>
              </a:xfrm>
              <a:prstGeom prst="homePlate">
                <a:avLst>
                  <a:gd name="adj" fmla="val 2278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학년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기초강의이수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오각형 6"/>
              <p:cNvSpPr/>
              <p:nvPr/>
            </p:nvSpPr>
            <p:spPr>
              <a:xfrm>
                <a:off x="3484813" y="1880912"/>
                <a:ext cx="1176860" cy="480779"/>
              </a:xfrm>
              <a:prstGeom prst="homePlate">
                <a:avLst>
                  <a:gd name="adj" fmla="val 21357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학년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err="1">
                    <a:solidFill>
                      <a:schemeClr val="tx1"/>
                    </a:solidFill>
                  </a:rPr>
                  <a:t>기초강의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600" dirty="0">
                    <a:solidFill>
                      <a:schemeClr val="tx1"/>
                    </a:solidFill>
                  </a:rPr>
                  <a:t>이수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타원 7"/>
              <p:cNvSpPr>
                <a:spLocks/>
              </p:cNvSpPr>
              <p:nvPr/>
            </p:nvSpPr>
            <p:spPr>
              <a:xfrm>
                <a:off x="7956376" y="1898872"/>
                <a:ext cx="864096" cy="7200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600" dirty="0">
                    <a:solidFill>
                      <a:schemeClr val="tx1"/>
                    </a:solidFill>
                  </a:rPr>
                  <a:t>졸업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600" dirty="0">
                    <a:solidFill>
                      <a:schemeClr val="tx1"/>
                    </a:solidFill>
                  </a:rPr>
                  <a:t>취업</a:t>
                </a:r>
              </a:p>
            </p:txBody>
          </p:sp>
          <p:sp>
            <p:nvSpPr>
              <p:cNvPr id="9" name="타원 8"/>
              <p:cNvSpPr>
                <a:spLocks/>
              </p:cNvSpPr>
              <p:nvPr/>
            </p:nvSpPr>
            <p:spPr>
              <a:xfrm>
                <a:off x="4723081" y="1898872"/>
                <a:ext cx="864096" cy="7200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600" b="1" dirty="0">
                    <a:solidFill>
                      <a:schemeClr val="tx1"/>
                    </a:solidFill>
                  </a:rPr>
                  <a:t>전공</a:t>
                </a:r>
                <a:endParaRPr lang="en-US" altLang="ko-KR" sz="16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600" b="1" dirty="0">
                    <a:solidFill>
                      <a:schemeClr val="tx1"/>
                    </a:solidFill>
                  </a:rPr>
                  <a:t>상담</a:t>
                </a: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95538" y="1461643"/>
                <a:ext cx="4327544" cy="28803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2000" b="1" dirty="0">
                    <a:solidFill>
                      <a:schemeClr val="tx1"/>
                    </a:solidFill>
                  </a:rPr>
                  <a:t>전공</a:t>
                </a:r>
                <a:r>
                  <a:rPr lang="en-US" altLang="ko-KR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2000" b="1" dirty="0">
                    <a:solidFill>
                      <a:schemeClr val="tx1"/>
                    </a:solidFill>
                  </a:rPr>
                  <a:t>교양</a:t>
                </a:r>
                <a:r>
                  <a:rPr lang="en-US" altLang="ko-KR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2000" b="1" dirty="0">
                    <a:solidFill>
                      <a:schemeClr val="tx1"/>
                    </a:solidFill>
                  </a:rPr>
                  <a:t>진로 </a:t>
                </a:r>
                <a:r>
                  <a:rPr lang="ko-KR" altLang="en-US" sz="2000" b="1" dirty="0" err="1">
                    <a:solidFill>
                      <a:schemeClr val="tx1"/>
                    </a:solidFill>
                  </a:rPr>
                  <a:t>기초단계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788024" y="1461643"/>
                <a:ext cx="4032448" cy="288032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2000" b="1" dirty="0">
                    <a:solidFill>
                      <a:schemeClr val="tx1"/>
                    </a:solidFill>
                  </a:rPr>
                  <a:t>전공</a:t>
                </a:r>
                <a:r>
                  <a:rPr lang="en-US" altLang="ko-KR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2000" b="1" dirty="0">
                    <a:solidFill>
                      <a:schemeClr val="tx1"/>
                    </a:solidFill>
                  </a:rPr>
                  <a:t>교양</a:t>
                </a:r>
                <a:r>
                  <a:rPr lang="en-US" altLang="ko-KR" sz="2000" b="1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2000" b="1" dirty="0">
                    <a:solidFill>
                      <a:schemeClr val="tx1"/>
                    </a:solidFill>
                  </a:rPr>
                  <a:t>진로 </a:t>
                </a:r>
                <a:r>
                  <a:rPr lang="ko-KR" altLang="en-US" sz="2000" b="1" dirty="0" err="1">
                    <a:solidFill>
                      <a:schemeClr val="tx1"/>
                    </a:solidFill>
                  </a:rPr>
                  <a:t>심화단계</a:t>
                </a:r>
                <a:endParaRPr lang="ko-KR" alt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오각형 11"/>
              <p:cNvSpPr/>
              <p:nvPr/>
            </p:nvSpPr>
            <p:spPr>
              <a:xfrm>
                <a:off x="5652120" y="2420888"/>
                <a:ext cx="2232000" cy="251944"/>
              </a:xfrm>
              <a:prstGeom prst="homePlate">
                <a:avLst>
                  <a:gd name="adj" fmla="val 22789"/>
                </a:avLst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600" b="1" dirty="0" err="1">
                    <a:solidFill>
                      <a:schemeClr val="tx1"/>
                    </a:solidFill>
                  </a:rPr>
                  <a:t>멘토링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 프로그램 운영 </a:t>
                </a:r>
              </a:p>
            </p:txBody>
          </p:sp>
          <p:sp>
            <p:nvSpPr>
              <p:cNvPr id="13" name="오각형 12"/>
              <p:cNvSpPr/>
              <p:nvPr/>
            </p:nvSpPr>
            <p:spPr>
              <a:xfrm>
                <a:off x="5652741" y="1893691"/>
                <a:ext cx="1104852" cy="468000"/>
              </a:xfrm>
              <a:prstGeom prst="homePlate">
                <a:avLst>
                  <a:gd name="adj" fmla="val 21357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학년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심화강의이수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오각형 13"/>
              <p:cNvSpPr/>
              <p:nvPr/>
            </p:nvSpPr>
            <p:spPr>
              <a:xfrm>
                <a:off x="6804248" y="1893691"/>
                <a:ext cx="1104852" cy="468000"/>
              </a:xfrm>
              <a:prstGeom prst="homePlate">
                <a:avLst>
                  <a:gd name="adj" fmla="val 21357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4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학년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60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>
                    <a:solidFill>
                      <a:schemeClr val="tx1"/>
                    </a:solidFill>
                  </a:rPr>
                  <a:t>심화강의이수</a:t>
                </a:r>
                <a:r>
                  <a:rPr lang="en-US" altLang="ko-KR" sz="1600" dirty="0">
                    <a:solidFill>
                      <a:schemeClr val="tx1"/>
                    </a:solidFill>
                  </a:rPr>
                  <a:t>)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오각형 14"/>
              <p:cNvSpPr/>
              <p:nvPr/>
            </p:nvSpPr>
            <p:spPr>
              <a:xfrm>
                <a:off x="1331640" y="2420888"/>
                <a:ext cx="1176860" cy="251944"/>
              </a:xfrm>
              <a:prstGeom prst="homePlate">
                <a:avLst>
                  <a:gd name="adj" fmla="val 22789"/>
                </a:avLst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</a:rPr>
                  <a:t>DU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600" b="1" dirty="0">
                    <a:solidFill>
                      <a:schemeClr val="tx1"/>
                    </a:solidFill>
                  </a:rPr>
                  <a:t>HEART 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상담</a:t>
                </a:r>
              </a:p>
            </p:txBody>
          </p:sp>
          <p:sp>
            <p:nvSpPr>
              <p:cNvPr id="16" name="오각형 15"/>
              <p:cNvSpPr/>
              <p:nvPr/>
            </p:nvSpPr>
            <p:spPr>
              <a:xfrm>
                <a:off x="2555775" y="2420888"/>
                <a:ext cx="2105897" cy="251944"/>
              </a:xfrm>
              <a:prstGeom prst="homePlate">
                <a:avLst>
                  <a:gd name="adj" fmla="val 22789"/>
                </a:avLst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</a:rPr>
                  <a:t>APLO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진로코치</a:t>
                </a: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2559310" y="1880912"/>
                <a:ext cx="860562" cy="4807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</a:rPr>
                  <a:t>APLO</a:t>
                </a:r>
              </a:p>
              <a:p>
                <a:pPr algn="ctr"/>
                <a:r>
                  <a:rPr lang="ko-KR" altLang="en-US" sz="1600" b="1" dirty="0">
                    <a:solidFill>
                      <a:schemeClr val="tx1"/>
                    </a:solidFill>
                  </a:rPr>
                  <a:t>트랙선정</a:t>
                </a: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1439870" y="2551958"/>
              <a:ext cx="6152235" cy="1248357"/>
              <a:chOff x="908251" y="4538179"/>
              <a:chExt cx="6434026" cy="1462848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>
                <a:off x="1691680" y="5670773"/>
                <a:ext cx="4851388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화살표 연결선 19"/>
              <p:cNvCxnSpPr/>
              <p:nvPr/>
            </p:nvCxnSpPr>
            <p:spPr>
              <a:xfrm>
                <a:off x="1696032" y="4912964"/>
                <a:ext cx="4851388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그룹 20"/>
              <p:cNvGrpSpPr/>
              <p:nvPr/>
            </p:nvGrpSpPr>
            <p:grpSpPr>
              <a:xfrm>
                <a:off x="908251" y="4548150"/>
                <a:ext cx="787781" cy="1431501"/>
                <a:chOff x="1206286" y="1496101"/>
                <a:chExt cx="779743" cy="1624661"/>
              </a:xfrm>
            </p:grpSpPr>
            <p:grpSp>
              <p:nvGrpSpPr>
                <p:cNvPr id="74" name="그룹 73"/>
                <p:cNvGrpSpPr/>
                <p:nvPr/>
              </p:nvGrpSpPr>
              <p:grpSpPr>
                <a:xfrm>
                  <a:off x="1215617" y="1496101"/>
                  <a:ext cx="770412" cy="774080"/>
                  <a:chOff x="849260" y="2078856"/>
                  <a:chExt cx="770412" cy="774080"/>
                </a:xfrm>
              </p:grpSpPr>
              <p:pic>
                <p:nvPicPr>
                  <p:cNvPr id="79" name="그림 7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2136" y="2078856"/>
                    <a:ext cx="579952" cy="574737"/>
                  </a:xfrm>
                  <a:prstGeom prst="rect">
                    <a:avLst/>
                  </a:prstGeom>
                </p:spPr>
              </p:pic>
              <p:grpSp>
                <p:nvGrpSpPr>
                  <p:cNvPr id="80" name="그룹 79"/>
                  <p:cNvGrpSpPr/>
                  <p:nvPr/>
                </p:nvGrpSpPr>
                <p:grpSpPr>
                  <a:xfrm>
                    <a:off x="849260" y="2132856"/>
                    <a:ext cx="770412" cy="720080"/>
                    <a:chOff x="774238" y="1988840"/>
                    <a:chExt cx="864096" cy="720080"/>
                  </a:xfrm>
                </p:grpSpPr>
                <p:sp>
                  <p:nvSpPr>
                    <p:cNvPr id="81" name="타원 80"/>
                    <p:cNvSpPr/>
                    <p:nvPr/>
                  </p:nvSpPr>
                  <p:spPr>
                    <a:xfrm>
                      <a:off x="774238" y="1988840"/>
                      <a:ext cx="864096" cy="72008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직사각형 81"/>
                    <p:cNvSpPr/>
                    <p:nvPr/>
                  </p:nvSpPr>
                  <p:spPr>
                    <a:xfrm>
                      <a:off x="831556" y="2440505"/>
                      <a:ext cx="742375" cy="216023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신입생</a:t>
                      </a:r>
                    </a:p>
                  </p:txBody>
                </p:sp>
              </p:grpSp>
            </p:grpSp>
            <p:grpSp>
              <p:nvGrpSpPr>
                <p:cNvPr id="75" name="그룹 74"/>
                <p:cNvGrpSpPr/>
                <p:nvPr/>
              </p:nvGrpSpPr>
              <p:grpSpPr>
                <a:xfrm>
                  <a:off x="1206286" y="2456084"/>
                  <a:ext cx="779742" cy="664678"/>
                  <a:chOff x="2411760" y="1682884"/>
                  <a:chExt cx="779742" cy="664678"/>
                </a:xfrm>
              </p:grpSpPr>
              <p:pic>
                <p:nvPicPr>
                  <p:cNvPr id="76" name="그림 75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5272" y="1701546"/>
                    <a:ext cx="533474" cy="447738"/>
                  </a:xfrm>
                  <a:prstGeom prst="rect">
                    <a:avLst/>
                  </a:prstGeom>
                </p:spPr>
              </p:pic>
              <p:sp>
                <p:nvSpPr>
                  <p:cNvPr id="77" name="직사각형 76"/>
                  <p:cNvSpPr/>
                  <p:nvPr/>
                </p:nvSpPr>
                <p:spPr>
                  <a:xfrm>
                    <a:off x="2411760" y="2081466"/>
                    <a:ext cx="779742" cy="24875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</a:rPr>
                      <a:t>생활상담</a:t>
                    </a:r>
                  </a:p>
                </p:txBody>
              </p:sp>
              <p:sp>
                <p:nvSpPr>
                  <p:cNvPr id="78" name="모서리가 둥근 직사각형 77"/>
                  <p:cNvSpPr/>
                  <p:nvPr/>
                </p:nvSpPr>
                <p:spPr>
                  <a:xfrm>
                    <a:off x="2421091" y="1682884"/>
                    <a:ext cx="764095" cy="664678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" name="그룹 21"/>
              <p:cNvGrpSpPr/>
              <p:nvPr/>
            </p:nvGrpSpPr>
            <p:grpSpPr>
              <a:xfrm>
                <a:off x="1951136" y="4595730"/>
                <a:ext cx="1073450" cy="1383921"/>
                <a:chOff x="2268463" y="1550101"/>
                <a:chExt cx="1062497" cy="1570661"/>
              </a:xfrm>
            </p:grpSpPr>
            <p:grpSp>
              <p:nvGrpSpPr>
                <p:cNvPr id="66" name="그룹 65"/>
                <p:cNvGrpSpPr/>
                <p:nvPr/>
              </p:nvGrpSpPr>
              <p:grpSpPr>
                <a:xfrm>
                  <a:off x="2268463" y="2456084"/>
                  <a:ext cx="1062497" cy="664678"/>
                  <a:chOff x="2344939" y="3484402"/>
                  <a:chExt cx="1062497" cy="664678"/>
                </a:xfrm>
              </p:grpSpPr>
              <p:pic>
                <p:nvPicPr>
                  <p:cNvPr id="71" name="그림 7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2293" y="3501009"/>
                    <a:ext cx="583028" cy="504056"/>
                  </a:xfrm>
                  <a:prstGeom prst="rect">
                    <a:avLst/>
                  </a:prstGeom>
                </p:spPr>
              </p:pic>
              <p:sp>
                <p:nvSpPr>
                  <p:cNvPr id="72" name="직사각형 71"/>
                  <p:cNvSpPr/>
                  <p:nvPr/>
                </p:nvSpPr>
                <p:spPr>
                  <a:xfrm>
                    <a:off x="2344939" y="4005066"/>
                    <a:ext cx="1062497" cy="126669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200" dirty="0">
                        <a:solidFill>
                          <a:schemeClr val="tx1"/>
                        </a:solidFill>
                      </a:rPr>
                      <a:t>APLO</a:t>
                    </a:r>
                    <a:r>
                      <a:rPr lang="ko-KR" altLang="en-US" sz="1200" dirty="0">
                        <a:solidFill>
                          <a:schemeClr val="tx1"/>
                        </a:solidFill>
                      </a:rPr>
                      <a:t>트랙상담</a:t>
                    </a:r>
                  </a:p>
                </p:txBody>
              </p:sp>
              <p:sp>
                <p:nvSpPr>
                  <p:cNvPr id="73" name="모서리가 둥근 직사각형 72"/>
                  <p:cNvSpPr/>
                  <p:nvPr/>
                </p:nvSpPr>
                <p:spPr>
                  <a:xfrm>
                    <a:off x="2439753" y="3484402"/>
                    <a:ext cx="764095" cy="664678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7" name="그룹 66"/>
                <p:cNvGrpSpPr/>
                <p:nvPr/>
              </p:nvGrpSpPr>
              <p:grpSpPr>
                <a:xfrm>
                  <a:off x="2363277" y="1550101"/>
                  <a:ext cx="770412" cy="720080"/>
                  <a:chOff x="1838710" y="2834274"/>
                  <a:chExt cx="770412" cy="720080"/>
                </a:xfrm>
              </p:grpSpPr>
              <p:pic>
                <p:nvPicPr>
                  <p:cNvPr id="68" name="그림 67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00850" y="2847702"/>
                    <a:ext cx="514422" cy="466790"/>
                  </a:xfrm>
                  <a:prstGeom prst="rect">
                    <a:avLst/>
                  </a:prstGeom>
                </p:spPr>
              </p:pic>
              <p:sp>
                <p:nvSpPr>
                  <p:cNvPr id="69" name="직사각형 68"/>
                  <p:cNvSpPr/>
                  <p:nvPr/>
                </p:nvSpPr>
                <p:spPr>
                  <a:xfrm>
                    <a:off x="1870380" y="3284984"/>
                    <a:ext cx="720080" cy="21602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>
                        <a:solidFill>
                          <a:schemeClr val="tx1"/>
                        </a:solidFill>
                      </a:rPr>
                      <a:t>1,2</a:t>
                    </a:r>
                    <a:r>
                      <a:rPr lang="ko-KR" altLang="en-US" sz="1400" dirty="0">
                        <a:solidFill>
                          <a:schemeClr val="tx1"/>
                        </a:solidFill>
                      </a:rPr>
                      <a:t>학년</a:t>
                    </a:r>
                  </a:p>
                </p:txBody>
              </p:sp>
              <p:sp>
                <p:nvSpPr>
                  <p:cNvPr id="70" name="타원 69"/>
                  <p:cNvSpPr/>
                  <p:nvPr/>
                </p:nvSpPr>
                <p:spPr>
                  <a:xfrm>
                    <a:off x="1838710" y="2834274"/>
                    <a:ext cx="770412" cy="72008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" name="그룹 22"/>
              <p:cNvGrpSpPr/>
              <p:nvPr/>
            </p:nvGrpSpPr>
            <p:grpSpPr>
              <a:xfrm>
                <a:off x="3176176" y="4595730"/>
                <a:ext cx="778354" cy="1383921"/>
                <a:chOff x="3510937" y="1550101"/>
                <a:chExt cx="770412" cy="1570661"/>
              </a:xfrm>
            </p:grpSpPr>
            <p:grpSp>
              <p:nvGrpSpPr>
                <p:cNvPr id="58" name="그룹 57"/>
                <p:cNvGrpSpPr/>
                <p:nvPr/>
              </p:nvGrpSpPr>
              <p:grpSpPr>
                <a:xfrm>
                  <a:off x="3510937" y="2400682"/>
                  <a:ext cx="764095" cy="720080"/>
                  <a:chOff x="2411760" y="2492896"/>
                  <a:chExt cx="764095" cy="720080"/>
                </a:xfrm>
              </p:grpSpPr>
              <p:pic>
                <p:nvPicPr>
                  <p:cNvPr id="63" name="Picture 10" descr="C:\Users\user\Desktop\2016-05-26 12;38;22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14532" y="2492896"/>
                    <a:ext cx="609600" cy="5810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4" name="직사각형 63"/>
                  <p:cNvSpPr/>
                  <p:nvPr/>
                </p:nvSpPr>
                <p:spPr>
                  <a:xfrm>
                    <a:off x="2444622" y="2996036"/>
                    <a:ext cx="721902" cy="19959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200" dirty="0" err="1">
                        <a:solidFill>
                          <a:schemeClr val="tx1"/>
                        </a:solidFill>
                      </a:rPr>
                      <a:t>진로코칭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모서리가 둥근 직사각형 64"/>
                  <p:cNvSpPr/>
                  <p:nvPr/>
                </p:nvSpPr>
                <p:spPr>
                  <a:xfrm>
                    <a:off x="2411760" y="2548298"/>
                    <a:ext cx="764095" cy="664678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9" name="그룹 58"/>
                <p:cNvGrpSpPr/>
                <p:nvPr/>
              </p:nvGrpSpPr>
              <p:grpSpPr>
                <a:xfrm>
                  <a:off x="3510937" y="1550101"/>
                  <a:ext cx="770412" cy="720080"/>
                  <a:chOff x="3460210" y="3654355"/>
                  <a:chExt cx="770412" cy="720080"/>
                </a:xfrm>
              </p:grpSpPr>
              <p:pic>
                <p:nvPicPr>
                  <p:cNvPr id="60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74198" y="3727006"/>
                    <a:ext cx="507291" cy="3541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1" name="직사각형 60"/>
                  <p:cNvSpPr/>
                  <p:nvPr/>
                </p:nvSpPr>
                <p:spPr>
                  <a:xfrm>
                    <a:off x="3491880" y="4105065"/>
                    <a:ext cx="720080" cy="21602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>
                        <a:solidFill>
                          <a:schemeClr val="tx1"/>
                        </a:solidFill>
                      </a:rPr>
                      <a:t>3,4</a:t>
                    </a:r>
                    <a:r>
                      <a:rPr lang="ko-KR" altLang="en-US" sz="1400" dirty="0">
                        <a:solidFill>
                          <a:schemeClr val="tx1"/>
                        </a:solidFill>
                      </a:rPr>
                      <a:t>학년</a:t>
                    </a:r>
                  </a:p>
                </p:txBody>
              </p:sp>
              <p:sp>
                <p:nvSpPr>
                  <p:cNvPr id="62" name="타원 61"/>
                  <p:cNvSpPr/>
                  <p:nvPr/>
                </p:nvSpPr>
                <p:spPr>
                  <a:xfrm>
                    <a:off x="3460210" y="3654355"/>
                    <a:ext cx="770412" cy="72008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" name="그룹 23"/>
              <p:cNvGrpSpPr/>
              <p:nvPr/>
            </p:nvGrpSpPr>
            <p:grpSpPr>
              <a:xfrm>
                <a:off x="4305422" y="4538179"/>
                <a:ext cx="794856" cy="1462848"/>
                <a:chOff x="4658597" y="1484784"/>
                <a:chExt cx="786746" cy="1660238"/>
              </a:xfrm>
            </p:grpSpPr>
            <p:grpSp>
              <p:nvGrpSpPr>
                <p:cNvPr id="50" name="그룹 49"/>
                <p:cNvGrpSpPr/>
                <p:nvPr/>
              </p:nvGrpSpPr>
              <p:grpSpPr>
                <a:xfrm>
                  <a:off x="4658597" y="1484784"/>
                  <a:ext cx="786746" cy="785397"/>
                  <a:chOff x="2696115" y="4553135"/>
                  <a:chExt cx="786746" cy="785397"/>
                </a:xfrm>
              </p:grpSpPr>
              <p:pic>
                <p:nvPicPr>
                  <p:cNvPr id="55" name="그림 54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51345" y="4553135"/>
                    <a:ext cx="679603" cy="585395"/>
                  </a:xfrm>
                  <a:prstGeom prst="rect">
                    <a:avLst/>
                  </a:prstGeom>
                </p:spPr>
              </p:pic>
              <p:sp>
                <p:nvSpPr>
                  <p:cNvPr id="56" name="직사각형 55"/>
                  <p:cNvSpPr/>
                  <p:nvPr/>
                </p:nvSpPr>
                <p:spPr>
                  <a:xfrm>
                    <a:off x="2722891" y="5083943"/>
                    <a:ext cx="759970" cy="20124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400" dirty="0">
                        <a:solidFill>
                          <a:schemeClr val="tx1"/>
                        </a:solidFill>
                      </a:rPr>
                      <a:t>전공학생</a:t>
                    </a:r>
                  </a:p>
                </p:txBody>
              </p:sp>
              <p:sp>
                <p:nvSpPr>
                  <p:cNvPr id="57" name="타원 56"/>
                  <p:cNvSpPr/>
                  <p:nvPr/>
                </p:nvSpPr>
                <p:spPr>
                  <a:xfrm>
                    <a:off x="2696115" y="4618452"/>
                    <a:ext cx="770412" cy="72008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1" name="그룹 50"/>
                <p:cNvGrpSpPr/>
                <p:nvPr/>
              </p:nvGrpSpPr>
              <p:grpSpPr>
                <a:xfrm>
                  <a:off x="4658597" y="2372307"/>
                  <a:ext cx="764095" cy="772715"/>
                  <a:chOff x="3770581" y="4256591"/>
                  <a:chExt cx="764095" cy="772715"/>
                </a:xfrm>
              </p:grpSpPr>
              <p:pic>
                <p:nvPicPr>
                  <p:cNvPr id="52" name="Picture 14" descr="C:\Users\user\Desktop\2016-05-26 12;46;01.PNG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45764" y="4256591"/>
                    <a:ext cx="618224" cy="571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3" name="직사각형 52"/>
                  <p:cNvSpPr/>
                  <p:nvPr/>
                </p:nvSpPr>
                <p:spPr>
                  <a:xfrm>
                    <a:off x="3795135" y="4829710"/>
                    <a:ext cx="721902" cy="19959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400" dirty="0" err="1">
                        <a:solidFill>
                          <a:schemeClr val="tx1"/>
                        </a:solidFill>
                      </a:rPr>
                      <a:t>멘토링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모서리가 둥근 직사각형 53"/>
                  <p:cNvSpPr/>
                  <p:nvPr/>
                </p:nvSpPr>
                <p:spPr>
                  <a:xfrm>
                    <a:off x="3770581" y="4340368"/>
                    <a:ext cx="764095" cy="664678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" name="그룹 24"/>
              <p:cNvGrpSpPr/>
              <p:nvPr/>
            </p:nvGrpSpPr>
            <p:grpSpPr>
              <a:xfrm>
                <a:off x="5434673" y="4595730"/>
                <a:ext cx="778354" cy="1389194"/>
                <a:chOff x="5806257" y="1550101"/>
                <a:chExt cx="770412" cy="1576646"/>
              </a:xfrm>
            </p:grpSpPr>
            <p:grpSp>
              <p:nvGrpSpPr>
                <p:cNvPr id="42" name="그룹 41"/>
                <p:cNvGrpSpPr/>
                <p:nvPr/>
              </p:nvGrpSpPr>
              <p:grpSpPr>
                <a:xfrm>
                  <a:off x="5806257" y="2445790"/>
                  <a:ext cx="764095" cy="680957"/>
                  <a:chOff x="5868144" y="2842642"/>
                  <a:chExt cx="764095" cy="680957"/>
                </a:xfrm>
              </p:grpSpPr>
              <p:pic>
                <p:nvPicPr>
                  <p:cNvPr id="47" name="Picture 13" descr="C:\Users\user\Desktop\2016-05-26 12;45;02.PNG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25520" y="2842642"/>
                    <a:ext cx="523875" cy="5143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8" name="직사각형 47"/>
                  <p:cNvSpPr/>
                  <p:nvPr/>
                </p:nvSpPr>
                <p:spPr>
                  <a:xfrm>
                    <a:off x="5902223" y="3324003"/>
                    <a:ext cx="721902" cy="19959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200" dirty="0">
                        <a:solidFill>
                          <a:schemeClr val="tx1"/>
                        </a:solidFill>
                      </a:rPr>
                      <a:t>학습지도</a:t>
                    </a:r>
                  </a:p>
                </p:txBody>
              </p:sp>
              <p:sp>
                <p:nvSpPr>
                  <p:cNvPr id="49" name="모서리가 둥근 직사각형 48"/>
                  <p:cNvSpPr/>
                  <p:nvPr/>
                </p:nvSpPr>
                <p:spPr>
                  <a:xfrm>
                    <a:off x="5868144" y="2852936"/>
                    <a:ext cx="764095" cy="664678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3" name="그룹 42"/>
                <p:cNvGrpSpPr/>
                <p:nvPr/>
              </p:nvGrpSpPr>
              <p:grpSpPr>
                <a:xfrm>
                  <a:off x="5806257" y="1550101"/>
                  <a:ext cx="770412" cy="720080"/>
                  <a:chOff x="5601788" y="1647462"/>
                  <a:chExt cx="770412" cy="720080"/>
                </a:xfrm>
              </p:grpSpPr>
              <p:pic>
                <p:nvPicPr>
                  <p:cNvPr id="44" name="그림 43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20678" y="1703754"/>
                    <a:ext cx="541279" cy="383829"/>
                  </a:xfrm>
                  <a:prstGeom prst="rect">
                    <a:avLst/>
                  </a:prstGeom>
                </p:spPr>
              </p:pic>
              <p:sp>
                <p:nvSpPr>
                  <p:cNvPr id="45" name="직사각형 44"/>
                  <p:cNvSpPr/>
                  <p:nvPr/>
                </p:nvSpPr>
                <p:spPr>
                  <a:xfrm>
                    <a:off x="5633458" y="2098172"/>
                    <a:ext cx="720080" cy="21602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200" dirty="0">
                        <a:solidFill>
                          <a:schemeClr val="tx1"/>
                        </a:solidFill>
                      </a:rPr>
                      <a:t>전문가</a:t>
                    </a:r>
                    <a:endParaRPr lang="en-US" altLang="ko-KR" sz="12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ko-KR" altLang="en-US" sz="1200" dirty="0">
                        <a:solidFill>
                          <a:schemeClr val="tx1"/>
                        </a:solidFill>
                      </a:rPr>
                      <a:t>프로그램</a:t>
                    </a:r>
                  </a:p>
                </p:txBody>
              </p:sp>
              <p:sp>
                <p:nvSpPr>
                  <p:cNvPr id="46" name="타원 45"/>
                  <p:cNvSpPr/>
                  <p:nvPr/>
                </p:nvSpPr>
                <p:spPr>
                  <a:xfrm>
                    <a:off x="5601788" y="1647462"/>
                    <a:ext cx="770412" cy="72008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6" name="그룹 25"/>
              <p:cNvGrpSpPr/>
              <p:nvPr/>
            </p:nvGrpSpPr>
            <p:grpSpPr>
              <a:xfrm>
                <a:off x="6563923" y="4578806"/>
                <a:ext cx="778354" cy="1400844"/>
                <a:chOff x="6804248" y="1530894"/>
                <a:chExt cx="770412" cy="1589868"/>
              </a:xfrm>
            </p:grpSpPr>
            <p:grpSp>
              <p:nvGrpSpPr>
                <p:cNvPr id="33" name="그룹 32"/>
                <p:cNvGrpSpPr/>
                <p:nvPr/>
              </p:nvGrpSpPr>
              <p:grpSpPr>
                <a:xfrm>
                  <a:off x="6804248" y="1530894"/>
                  <a:ext cx="770412" cy="739287"/>
                  <a:chOff x="6637893" y="1581600"/>
                  <a:chExt cx="770412" cy="739287"/>
                </a:xfrm>
              </p:grpSpPr>
              <p:pic>
                <p:nvPicPr>
                  <p:cNvPr id="3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60232" y="1581600"/>
                    <a:ext cx="447197" cy="4259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" name="그림 38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07792" y="1664243"/>
                    <a:ext cx="353401" cy="396675"/>
                  </a:xfrm>
                  <a:prstGeom prst="rect">
                    <a:avLst/>
                  </a:prstGeom>
                </p:spPr>
              </p:pic>
              <p:sp>
                <p:nvSpPr>
                  <p:cNvPr id="40" name="직사각형 39"/>
                  <p:cNvSpPr/>
                  <p:nvPr/>
                </p:nvSpPr>
                <p:spPr>
                  <a:xfrm>
                    <a:off x="6669563" y="2051517"/>
                    <a:ext cx="720080" cy="216024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200" dirty="0">
                        <a:solidFill>
                          <a:schemeClr val="tx1"/>
                        </a:solidFill>
                      </a:rPr>
                      <a:t>졸업취업</a:t>
                    </a:r>
                  </a:p>
                </p:txBody>
              </p:sp>
              <p:sp>
                <p:nvSpPr>
                  <p:cNvPr id="41" name="타원 40"/>
                  <p:cNvSpPr/>
                  <p:nvPr/>
                </p:nvSpPr>
                <p:spPr>
                  <a:xfrm>
                    <a:off x="6637893" y="1600807"/>
                    <a:ext cx="770412" cy="72008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그룹 33"/>
                <p:cNvGrpSpPr/>
                <p:nvPr/>
              </p:nvGrpSpPr>
              <p:grpSpPr>
                <a:xfrm>
                  <a:off x="6804248" y="2450937"/>
                  <a:ext cx="764095" cy="669825"/>
                  <a:chOff x="6660232" y="2543151"/>
                  <a:chExt cx="764095" cy="669825"/>
                </a:xfrm>
              </p:grpSpPr>
              <p:pic>
                <p:nvPicPr>
                  <p:cNvPr id="35" name="그림 34"/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86024" y="2543151"/>
                    <a:ext cx="443535" cy="403730"/>
                  </a:xfrm>
                  <a:prstGeom prst="rect">
                    <a:avLst/>
                  </a:prstGeom>
                </p:spPr>
              </p:pic>
              <p:sp>
                <p:nvSpPr>
                  <p:cNvPr id="36" name="직사각형 35"/>
                  <p:cNvSpPr/>
                  <p:nvPr/>
                </p:nvSpPr>
                <p:spPr>
                  <a:xfrm>
                    <a:off x="6691902" y="3013380"/>
                    <a:ext cx="721902" cy="19959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1200" dirty="0">
                        <a:solidFill>
                          <a:schemeClr val="tx1"/>
                        </a:solidFill>
                      </a:rPr>
                      <a:t>사제지간</a:t>
                    </a:r>
                  </a:p>
                </p:txBody>
              </p:sp>
              <p:sp>
                <p:nvSpPr>
                  <p:cNvPr id="37" name="모서리가 둥근 직사각형 36"/>
                  <p:cNvSpPr/>
                  <p:nvPr/>
                </p:nvSpPr>
                <p:spPr>
                  <a:xfrm>
                    <a:off x="6660232" y="2548298"/>
                    <a:ext cx="764095" cy="664678"/>
                  </a:xfrm>
                  <a:prstGeom prst="round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7" name="직선 화살표 연결선 26"/>
              <p:cNvCxnSpPr>
                <a:stCxn id="78" idx="0"/>
                <a:endCxn id="81" idx="4"/>
              </p:cNvCxnSpPr>
              <p:nvPr/>
            </p:nvCxnSpPr>
            <p:spPr>
              <a:xfrm flipV="1">
                <a:off x="1303664" y="5230198"/>
                <a:ext cx="3191" cy="1638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/>
              <p:nvPr/>
            </p:nvCxnSpPr>
            <p:spPr>
              <a:xfrm flipV="1">
                <a:off x="2411760" y="5229200"/>
                <a:ext cx="3191" cy="1638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화살표 연결선 28"/>
              <p:cNvCxnSpPr/>
              <p:nvPr/>
            </p:nvCxnSpPr>
            <p:spPr>
              <a:xfrm flipV="1">
                <a:off x="3604729" y="5230198"/>
                <a:ext cx="3191" cy="1638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화살표 연결선 29"/>
              <p:cNvCxnSpPr/>
              <p:nvPr/>
            </p:nvCxnSpPr>
            <p:spPr>
              <a:xfrm flipV="1">
                <a:off x="4712825" y="5229200"/>
                <a:ext cx="3191" cy="1638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/>
              <p:cNvCxnSpPr/>
              <p:nvPr/>
            </p:nvCxnSpPr>
            <p:spPr>
              <a:xfrm flipV="1">
                <a:off x="5836977" y="5230198"/>
                <a:ext cx="3191" cy="1638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화살표 연결선 31"/>
              <p:cNvCxnSpPr/>
              <p:nvPr/>
            </p:nvCxnSpPr>
            <p:spPr>
              <a:xfrm flipV="1">
                <a:off x="6945073" y="5229200"/>
                <a:ext cx="3191" cy="1638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제목 3"/>
          <p:cNvSpPr>
            <a:spLocks noGrp="1"/>
          </p:cNvSpPr>
          <p:nvPr>
            <p:ph type="title"/>
          </p:nvPr>
        </p:nvSpPr>
        <p:spPr>
          <a:xfrm>
            <a:off x="1311564" y="216280"/>
            <a:ext cx="9504218" cy="807355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ko-KR" altLang="en-US" sz="2400" dirty="0"/>
              <a:t>입학에서 졸업까지 지도교수 및 </a:t>
            </a:r>
            <a:r>
              <a:rPr lang="ko-KR" altLang="en-US" sz="2400" dirty="0" err="1"/>
              <a:t>산학교수</a:t>
            </a:r>
            <a:r>
              <a:rPr lang="ko-KR" altLang="en-US" sz="2400" dirty="0"/>
              <a:t> 케어</a:t>
            </a:r>
            <a:r>
              <a:rPr lang="en-US" altLang="ko-KR" sz="2400" dirty="0"/>
              <a:t>(</a:t>
            </a:r>
            <a:r>
              <a:rPr lang="en-US" altLang="ko-KR" sz="2400" dirty="0" err="1"/>
              <a:t>Care&amp;Leading</a:t>
            </a:r>
            <a:r>
              <a:rPr lang="en-US" altLang="ko-KR" sz="2400" dirty="0"/>
              <a:t> System)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3325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3" y="120649"/>
            <a:ext cx="11551314" cy="66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3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731520" y="539750"/>
            <a:ext cx="10241280" cy="960438"/>
          </a:xfrm>
        </p:spPr>
        <p:txBody>
          <a:bodyPr/>
          <a:lstStyle/>
          <a:p>
            <a:r>
              <a:rPr lang="ko-KR" altLang="en-US" dirty="0"/>
              <a:t>비교과프로그램 운영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4294967295"/>
          </p:nvPr>
        </p:nvSpPr>
        <p:spPr>
          <a:xfrm>
            <a:off x="923636" y="2066636"/>
            <a:ext cx="10049164" cy="4525963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외국어자격증 </a:t>
            </a:r>
            <a:r>
              <a:rPr lang="ko-KR" altLang="en-US" dirty="0" err="1"/>
              <a:t>준비반</a:t>
            </a:r>
            <a:endParaRPr lang="en-US" altLang="ko-KR" dirty="0"/>
          </a:p>
          <a:p>
            <a:r>
              <a:rPr lang="en-US" altLang="ko-KR" dirty="0"/>
              <a:t> Native Speaker</a:t>
            </a:r>
            <a:r>
              <a:rPr lang="ko-KR" altLang="en-US" dirty="0"/>
              <a:t>가 진행하는 프랑스어</a:t>
            </a:r>
            <a:r>
              <a:rPr lang="en-US" altLang="ko-KR" dirty="0"/>
              <a:t>, </a:t>
            </a:r>
            <a:r>
              <a:rPr lang="ko-KR" altLang="en-US" dirty="0"/>
              <a:t>독일어</a:t>
            </a:r>
            <a:r>
              <a:rPr lang="en-US" altLang="ko-KR" dirty="0"/>
              <a:t> </a:t>
            </a:r>
            <a:r>
              <a:rPr lang="ko-KR" altLang="en-US" dirty="0" err="1"/>
              <a:t>회화반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영어 </a:t>
            </a:r>
            <a:r>
              <a:rPr lang="ko-KR" altLang="en-US" dirty="0" err="1"/>
              <a:t>프리토킹</a:t>
            </a:r>
            <a:r>
              <a:rPr lang="ko-KR" altLang="en-US" dirty="0"/>
              <a:t> 반</a:t>
            </a:r>
          </a:p>
        </p:txBody>
      </p:sp>
    </p:spTree>
    <p:extLst>
      <p:ext uri="{BB962C8B-B14F-4D97-AF65-F5344CB8AC3E}">
        <p14:creationId xmlns:p14="http://schemas.microsoft.com/office/powerpoint/2010/main" val="308533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유럽문화학과 교수진 </a:t>
            </a:r>
          </a:p>
        </p:txBody>
      </p:sp>
      <p:pic>
        <p:nvPicPr>
          <p:cNvPr id="27" name="내용 개체 틀 2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9289" y="1790293"/>
            <a:ext cx="1775657" cy="370677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2" y="1800961"/>
            <a:ext cx="1502115" cy="3706775"/>
          </a:xfrm>
          <a:prstGeom prst="rect">
            <a:avLst/>
          </a:prstGeom>
        </p:spPr>
      </p:pic>
      <p:sp>
        <p:nvSpPr>
          <p:cNvPr id="33" name="텍스트 개체 틀 5"/>
          <p:cNvSpPr txBox="1">
            <a:spLocks/>
          </p:cNvSpPr>
          <p:nvPr/>
        </p:nvSpPr>
        <p:spPr>
          <a:xfrm>
            <a:off x="1354015" y="1874309"/>
            <a:ext cx="844062" cy="33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>
                <a:solidFill>
                  <a:srgbClr val="002060"/>
                </a:solidFill>
              </a:rPr>
              <a:t>이규환</a:t>
            </a:r>
          </a:p>
        </p:txBody>
      </p:sp>
      <p:sp>
        <p:nvSpPr>
          <p:cNvPr id="34" name="텍스트 개체 틀 5"/>
          <p:cNvSpPr txBox="1">
            <a:spLocks/>
          </p:cNvSpPr>
          <p:nvPr/>
        </p:nvSpPr>
        <p:spPr>
          <a:xfrm>
            <a:off x="3543300" y="1925515"/>
            <a:ext cx="782516" cy="281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 err="1">
                <a:solidFill>
                  <a:srgbClr val="FFC000"/>
                </a:solidFill>
              </a:rPr>
              <a:t>서요성</a:t>
            </a:r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36" name="제목 4"/>
          <p:cNvSpPr txBox="1">
            <a:spLocks/>
          </p:cNvSpPr>
          <p:nvPr/>
        </p:nvSpPr>
        <p:spPr>
          <a:xfrm>
            <a:off x="609599" y="5680406"/>
            <a:ext cx="1691349" cy="72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300" dirty="0"/>
              <a:t>연구실</a:t>
            </a:r>
            <a:r>
              <a:rPr lang="en-US" altLang="ko-KR" sz="1300" dirty="0"/>
              <a:t>: </a:t>
            </a:r>
            <a:r>
              <a:rPr lang="ko-KR" altLang="en-US" sz="1300" dirty="0"/>
              <a:t>인문대</a:t>
            </a:r>
            <a:r>
              <a:rPr lang="en-US" altLang="ko-KR" sz="1300" dirty="0"/>
              <a:t>3</a:t>
            </a:r>
            <a:r>
              <a:rPr lang="ko-KR" altLang="en-US" sz="1300" dirty="0"/>
              <a:t>호관 </a:t>
            </a:r>
            <a:r>
              <a:rPr lang="en-US" altLang="ko-KR" sz="1300" dirty="0"/>
              <a:t>3409</a:t>
            </a:r>
            <a:br>
              <a:rPr lang="en-US" altLang="ko-KR" sz="1300" dirty="0"/>
            </a:br>
            <a:r>
              <a:rPr lang="ko-KR" altLang="en-US" sz="1300" dirty="0"/>
              <a:t>전화</a:t>
            </a:r>
            <a:r>
              <a:rPr lang="en-US" altLang="ko-KR" sz="1300" dirty="0"/>
              <a:t>: 053-850-6073</a:t>
            </a:r>
            <a:endParaRPr lang="ko-KR" altLang="en-US" sz="1300" dirty="0"/>
          </a:p>
        </p:txBody>
      </p:sp>
      <p:sp>
        <p:nvSpPr>
          <p:cNvPr id="37" name="제목 4"/>
          <p:cNvSpPr txBox="1">
            <a:spLocks/>
          </p:cNvSpPr>
          <p:nvPr/>
        </p:nvSpPr>
        <p:spPr>
          <a:xfrm>
            <a:off x="2629289" y="5744143"/>
            <a:ext cx="1696526" cy="59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연구실</a:t>
            </a:r>
            <a:r>
              <a:rPr lang="en-US" altLang="ko-KR" sz="2000" dirty="0"/>
              <a:t>: </a:t>
            </a:r>
            <a:r>
              <a:rPr lang="ko-KR" altLang="en-US" sz="2000" dirty="0"/>
              <a:t>인문대</a:t>
            </a:r>
            <a:r>
              <a:rPr lang="en-US" altLang="ko-KR" sz="2000" dirty="0"/>
              <a:t>3</a:t>
            </a:r>
            <a:r>
              <a:rPr lang="ko-KR" altLang="en-US" sz="2000" dirty="0"/>
              <a:t>호관 </a:t>
            </a:r>
            <a:r>
              <a:rPr lang="en-US" altLang="ko-KR" sz="2000" dirty="0"/>
              <a:t>3307</a:t>
            </a:r>
            <a:br>
              <a:rPr lang="en-US" altLang="ko-KR" sz="2000" dirty="0"/>
            </a:br>
            <a:r>
              <a:rPr lang="ko-KR" altLang="en-US" sz="2000" dirty="0"/>
              <a:t>전화</a:t>
            </a:r>
            <a:r>
              <a:rPr lang="en-US" altLang="ko-KR" sz="2000" dirty="0"/>
              <a:t>: 053-850-6036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746" y="1807058"/>
            <a:ext cx="1980031" cy="3773751"/>
          </a:xfrm>
          <a:prstGeom prst="rect">
            <a:avLst/>
          </a:prstGeom>
        </p:spPr>
      </p:pic>
      <p:sp>
        <p:nvSpPr>
          <p:cNvPr id="14" name="텍스트 개체 틀 5"/>
          <p:cNvSpPr txBox="1">
            <a:spLocks/>
          </p:cNvSpPr>
          <p:nvPr/>
        </p:nvSpPr>
        <p:spPr>
          <a:xfrm>
            <a:off x="5604322" y="1851553"/>
            <a:ext cx="1051455" cy="37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 err="1">
                <a:solidFill>
                  <a:srgbClr val="002060"/>
                </a:solidFill>
              </a:rPr>
              <a:t>베로니크</a:t>
            </a:r>
            <a:endParaRPr lang="en-US" altLang="ko-KR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o-KR" altLang="en-US" sz="1600" dirty="0" err="1">
                <a:solidFill>
                  <a:srgbClr val="002060"/>
                </a:solidFill>
              </a:rPr>
              <a:t>엘리아스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577" y="1778042"/>
            <a:ext cx="2032771" cy="37798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513" y="1807058"/>
            <a:ext cx="2146941" cy="3773751"/>
          </a:xfrm>
          <a:prstGeom prst="rect">
            <a:avLst/>
          </a:prstGeom>
        </p:spPr>
      </p:pic>
      <p:sp>
        <p:nvSpPr>
          <p:cNvPr id="17" name="제목 4"/>
          <p:cNvSpPr txBox="1">
            <a:spLocks/>
          </p:cNvSpPr>
          <p:nvPr/>
        </p:nvSpPr>
        <p:spPr>
          <a:xfrm>
            <a:off x="4709463" y="5741376"/>
            <a:ext cx="1789718" cy="60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연구실</a:t>
            </a:r>
            <a:r>
              <a:rPr lang="en-US" altLang="ko-KR" sz="2000" dirty="0"/>
              <a:t>: </a:t>
            </a:r>
            <a:r>
              <a:rPr lang="ko-KR" altLang="en-US" sz="2000" dirty="0"/>
              <a:t>인문대</a:t>
            </a:r>
            <a:r>
              <a:rPr lang="en-US" altLang="ko-KR" sz="2000" dirty="0"/>
              <a:t>3</a:t>
            </a:r>
            <a:r>
              <a:rPr lang="ko-KR" altLang="en-US" sz="2000" dirty="0"/>
              <a:t>호관 </a:t>
            </a:r>
            <a:r>
              <a:rPr lang="en-US" altLang="ko-KR" sz="2000" dirty="0"/>
              <a:t>3304</a:t>
            </a:r>
            <a:br>
              <a:rPr lang="en-US" altLang="ko-KR" sz="2000" dirty="0"/>
            </a:br>
            <a:r>
              <a:rPr lang="ko-KR" altLang="en-US" sz="2000" dirty="0"/>
              <a:t>전화</a:t>
            </a:r>
            <a:r>
              <a:rPr lang="en-US" altLang="ko-KR" sz="2000" dirty="0"/>
              <a:t>: 053-850-6033</a:t>
            </a:r>
            <a:endParaRPr lang="ko-KR" altLang="en-US" sz="2000" dirty="0"/>
          </a:p>
        </p:txBody>
      </p:sp>
      <p:sp>
        <p:nvSpPr>
          <p:cNvPr id="18" name="텍스트 개체 틀 5"/>
          <p:cNvSpPr txBox="1">
            <a:spLocks/>
          </p:cNvSpPr>
          <p:nvPr/>
        </p:nvSpPr>
        <p:spPr>
          <a:xfrm>
            <a:off x="7781471" y="1833968"/>
            <a:ext cx="1557903" cy="660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 err="1">
                <a:solidFill>
                  <a:srgbClr val="002060"/>
                </a:solidFill>
              </a:rPr>
              <a:t>프리트헬름</a:t>
            </a:r>
            <a:endParaRPr lang="en-US" altLang="ko-KR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ko-KR" altLang="en-US" sz="1600" dirty="0" err="1">
                <a:solidFill>
                  <a:srgbClr val="002060"/>
                </a:solidFill>
              </a:rPr>
              <a:t>베르툴리스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10605804" y="1874309"/>
            <a:ext cx="919280" cy="33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Char char="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 3" pitchFamily="18" charset="2"/>
              <a:buChar char="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3" pitchFamily="18" charset="2"/>
              <a:buChar char="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90000"/>
              <a:buFont typeface="Wingdings 3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 err="1">
                <a:solidFill>
                  <a:srgbClr val="FFFF00"/>
                </a:solidFill>
              </a:rPr>
              <a:t>서연용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20" name="제목 4"/>
          <p:cNvSpPr txBox="1">
            <a:spLocks/>
          </p:cNvSpPr>
          <p:nvPr/>
        </p:nvSpPr>
        <p:spPr>
          <a:xfrm>
            <a:off x="9213724" y="5741376"/>
            <a:ext cx="2287227" cy="597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300" dirty="0"/>
              <a:t>연구실</a:t>
            </a:r>
            <a:r>
              <a:rPr lang="en-US" altLang="ko-KR" sz="1300" dirty="0"/>
              <a:t>: </a:t>
            </a:r>
            <a:r>
              <a:rPr lang="ko-KR" altLang="en-US" sz="1300" dirty="0"/>
              <a:t>인문대</a:t>
            </a:r>
            <a:r>
              <a:rPr lang="en-US" altLang="ko-KR" sz="1300" dirty="0"/>
              <a:t>1</a:t>
            </a:r>
            <a:r>
              <a:rPr lang="ko-KR" altLang="en-US" sz="1300" dirty="0"/>
              <a:t>호관 </a:t>
            </a:r>
            <a:endParaRPr lang="en-US" altLang="ko-KR" sz="1300" dirty="0"/>
          </a:p>
          <a:p>
            <a:r>
              <a:rPr lang="en-US" altLang="ko-KR" sz="1300" dirty="0"/>
              <a:t>1405</a:t>
            </a:r>
            <a:br>
              <a:rPr lang="en-US" altLang="ko-KR" sz="1300" dirty="0"/>
            </a:br>
            <a:r>
              <a:rPr lang="ko-KR" altLang="en-US" sz="1300" dirty="0"/>
              <a:t>전화</a:t>
            </a:r>
            <a:r>
              <a:rPr lang="en-US" altLang="ko-KR" sz="1300" dirty="0"/>
              <a:t>: 053-850-4508</a:t>
            </a:r>
            <a:endParaRPr lang="ko-KR" altLang="en-US" sz="1300" dirty="0"/>
          </a:p>
        </p:txBody>
      </p:sp>
      <p:sp>
        <p:nvSpPr>
          <p:cNvPr id="21" name="제목 4"/>
          <p:cNvSpPr txBox="1">
            <a:spLocks/>
          </p:cNvSpPr>
          <p:nvPr/>
        </p:nvSpPr>
        <p:spPr>
          <a:xfrm>
            <a:off x="6926577" y="5741376"/>
            <a:ext cx="2024867" cy="597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000" dirty="0"/>
              <a:t>연구실</a:t>
            </a:r>
            <a:r>
              <a:rPr lang="en-US" altLang="ko-KR" sz="2000" dirty="0"/>
              <a:t>: </a:t>
            </a:r>
            <a:r>
              <a:rPr lang="ko-KR" altLang="en-US" sz="2000" dirty="0"/>
              <a:t>인문대</a:t>
            </a:r>
            <a:r>
              <a:rPr lang="en-US" altLang="ko-KR" sz="2000" dirty="0"/>
              <a:t>3</a:t>
            </a:r>
            <a:r>
              <a:rPr lang="ko-KR" altLang="en-US" sz="2000" dirty="0"/>
              <a:t>호관 </a:t>
            </a:r>
            <a:r>
              <a:rPr lang="en-US" altLang="ko-KR" sz="2000" dirty="0"/>
              <a:t>3304</a:t>
            </a:r>
            <a:br>
              <a:rPr lang="en-US" altLang="ko-KR" sz="2000" dirty="0"/>
            </a:br>
            <a:r>
              <a:rPr lang="ko-KR" altLang="en-US" sz="2000" dirty="0"/>
              <a:t>전화</a:t>
            </a:r>
            <a:r>
              <a:rPr lang="en-US" altLang="ko-KR" sz="2000" dirty="0"/>
              <a:t>: 053-850-6033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987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유럽문화학과 조교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4764" y="1677988"/>
            <a:ext cx="3394471" cy="4525962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5892800" y="1678026"/>
            <a:ext cx="5689600" cy="4525963"/>
          </a:xfrm>
        </p:spPr>
        <p:txBody>
          <a:bodyPr>
            <a:normAutofit/>
          </a:bodyPr>
          <a:lstStyle/>
          <a:p>
            <a:r>
              <a:rPr lang="ko-KR" altLang="en-US" dirty="0"/>
              <a:t>이름</a:t>
            </a:r>
            <a:r>
              <a:rPr lang="en-US" altLang="ko-KR" dirty="0"/>
              <a:t>: </a:t>
            </a:r>
            <a:r>
              <a:rPr lang="ko-KR" altLang="en-US" dirty="0" err="1"/>
              <a:t>오휘정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사무실</a:t>
            </a:r>
            <a:r>
              <a:rPr lang="en-US" altLang="ko-KR" dirty="0"/>
              <a:t>: </a:t>
            </a:r>
            <a:r>
              <a:rPr lang="ko-KR" altLang="en-US" dirty="0"/>
              <a:t>인문대 </a:t>
            </a:r>
            <a:r>
              <a:rPr lang="en-US" altLang="ko-KR" dirty="0"/>
              <a:t>3</a:t>
            </a:r>
            <a:r>
              <a:rPr lang="ko-KR" altLang="en-US" dirty="0"/>
              <a:t>호관 </a:t>
            </a:r>
            <a:r>
              <a:rPr lang="en-US" altLang="ko-KR" dirty="0"/>
              <a:t>1</a:t>
            </a:r>
            <a:r>
              <a:rPr lang="ko-KR" altLang="en-US" dirty="0"/>
              <a:t>층 </a:t>
            </a:r>
            <a:endParaRPr lang="en-US" altLang="ko-KR" dirty="0"/>
          </a:p>
          <a:p>
            <a:r>
              <a:rPr lang="ko-KR" altLang="en-US" dirty="0"/>
              <a:t>전화</a:t>
            </a:r>
            <a:r>
              <a:rPr lang="en-US" altLang="ko-KR" dirty="0"/>
              <a:t>: 053-850-6040</a:t>
            </a:r>
          </a:p>
          <a:p>
            <a:r>
              <a:rPr lang="ko-KR" altLang="en-US" dirty="0"/>
              <a:t>팩스</a:t>
            </a:r>
            <a:r>
              <a:rPr lang="en-US" altLang="ko-KR" dirty="0"/>
              <a:t>: 053-850-6049</a:t>
            </a:r>
          </a:p>
          <a:p>
            <a:r>
              <a:rPr lang="ko-KR" altLang="en-US" dirty="0"/>
              <a:t>주소</a:t>
            </a:r>
            <a:r>
              <a:rPr lang="en-US" altLang="ko-KR" dirty="0"/>
              <a:t>: </a:t>
            </a:r>
            <a:r>
              <a:rPr lang="ko-KR" altLang="en-US" dirty="0"/>
              <a:t>경북 경산시 </a:t>
            </a:r>
            <a:r>
              <a:rPr lang="ko-KR" altLang="en-US" dirty="0" err="1"/>
              <a:t>진량읍</a:t>
            </a:r>
            <a:r>
              <a:rPr lang="ko-KR" altLang="en-US" dirty="0"/>
              <a:t> 대구대로</a:t>
            </a:r>
            <a:r>
              <a:rPr lang="en-US" altLang="ko-KR" dirty="0"/>
              <a:t>201 </a:t>
            </a:r>
            <a:r>
              <a:rPr lang="ko-KR" altLang="en-US" dirty="0"/>
              <a:t>대구대학교 인문대학 </a:t>
            </a:r>
            <a:r>
              <a:rPr lang="en-US" altLang="ko-KR" dirty="0"/>
              <a:t>1</a:t>
            </a:r>
            <a:r>
              <a:rPr lang="ko-KR" altLang="en-US" dirty="0"/>
              <a:t>호관 </a:t>
            </a:r>
            <a:r>
              <a:rPr lang="en-US" altLang="ko-KR" dirty="0"/>
              <a:t>1313</a:t>
            </a:r>
            <a:r>
              <a:rPr lang="ko-KR" altLang="en-US" dirty="0"/>
              <a:t>호</a:t>
            </a:r>
          </a:p>
        </p:txBody>
      </p:sp>
    </p:spTree>
    <p:extLst>
      <p:ext uri="{BB962C8B-B14F-4D97-AF65-F5344CB8AC3E}">
        <p14:creationId xmlns:p14="http://schemas.microsoft.com/office/powerpoint/2010/main" val="177304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47" y="1055078"/>
            <a:ext cx="7174523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0425"/>
      </p:ext>
    </p:extLst>
  </p:cSld>
  <p:clrMapOvr>
    <a:masterClrMapping/>
  </p:clrMapOvr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733</TotalTime>
  <Words>326</Words>
  <Application>Microsoft Office PowerPoint</Application>
  <PresentationFormat>와이드스크린</PresentationFormat>
  <Paragraphs>102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Tw Cen MT</vt:lpstr>
      <vt:lpstr>Wingdings 3</vt:lpstr>
      <vt:lpstr>New_Simple01</vt:lpstr>
      <vt:lpstr>유럽문화학과</vt:lpstr>
      <vt:lpstr>학과소개</vt:lpstr>
      <vt:lpstr>유럽문화학과 목적 및 목표  </vt:lpstr>
      <vt:lpstr>입학에서 졸업까지 지도교수 및 산학교수 케어(Care&amp;Leading System)</vt:lpstr>
      <vt:lpstr>PowerPoint 프레젠테이션</vt:lpstr>
      <vt:lpstr>비교과프로그램 운영</vt:lpstr>
      <vt:lpstr>유럽문화학과 교수진 </vt:lpstr>
      <vt:lpstr>유럽문화학과 조교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입학(3월2일) 까지 독서 및 유럽언어/지역 공부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유럽문화학과</dc:title>
  <dc:creator>typus@hanmail.net</dc:creator>
  <cp:lastModifiedBy>OWNER</cp:lastModifiedBy>
  <cp:revision>81</cp:revision>
  <dcterms:created xsi:type="dcterms:W3CDTF">2020-03-04T08:42:18Z</dcterms:created>
  <dcterms:modified xsi:type="dcterms:W3CDTF">2021-02-03T05:42:38Z</dcterms:modified>
</cp:coreProperties>
</file>