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79" r:id="rId2"/>
    <p:sldId id="336" r:id="rId3"/>
    <p:sldId id="341" r:id="rId4"/>
    <p:sldId id="350" r:id="rId5"/>
    <p:sldId id="344" r:id="rId6"/>
    <p:sldId id="375" r:id="rId7"/>
    <p:sldId id="376" r:id="rId8"/>
    <p:sldId id="377" r:id="rId9"/>
    <p:sldId id="378" r:id="rId10"/>
    <p:sldId id="364" r:id="rId11"/>
    <p:sldId id="380" r:id="rId12"/>
  </p:sldIdLst>
  <p:sldSz cx="9144000" cy="6858000" type="screen4x3"/>
  <p:notesSz cx="6888163" cy="10020300"/>
  <p:embeddedFontLst>
    <p:embeddedFont>
      <p:font typeface="나눔고딕" panose="020B0600000101010101" charset="-127"/>
      <p:regular r:id="rId14"/>
      <p:bold r:id="rId15"/>
    </p:embeddedFont>
    <p:embeddedFont>
      <p:font typeface="나눔고딕 ExtraBold" panose="020B0600000101010101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2744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pos="3016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1207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1026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107" userDrawn="1">
          <p15:clr>
            <a:srgbClr val="A4A3A4"/>
          </p15:clr>
        </p15:guide>
        <p15:guide id="17" orient="horz" pos="2478" userDrawn="1">
          <p15:clr>
            <a:srgbClr val="A4A3A4"/>
          </p15:clr>
        </p15:guide>
        <p15:guide id="18" orient="horz" pos="2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99"/>
    <a:srgbClr val="003399"/>
    <a:srgbClr val="0066CC"/>
    <a:srgbClr val="3366CC"/>
    <a:srgbClr val="000086"/>
    <a:srgbClr val="00FF00"/>
    <a:srgbClr val="99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 autoAdjust="0"/>
  </p:normalViewPr>
  <p:slideViewPr>
    <p:cSldViewPr showGuides="1">
      <p:cViewPr varScale="1">
        <p:scale>
          <a:sx n="76" d="100"/>
          <a:sy n="76" d="100"/>
        </p:scale>
        <p:origin x="894" y="96"/>
      </p:cViewPr>
      <p:guideLst>
        <p:guide orient="horz" pos="2160"/>
        <p:guide orient="horz" pos="1344"/>
        <p:guide pos="2880"/>
        <p:guide pos="295"/>
        <p:guide pos="5511"/>
        <p:guide pos="2744"/>
        <p:guide pos="249"/>
        <p:guide pos="3061"/>
        <p:guide pos="3016"/>
        <p:guide orient="horz" pos="663"/>
        <p:guide orient="horz" pos="1207"/>
        <p:guide orient="horz" pos="1071"/>
        <p:guide orient="horz" pos="1026"/>
        <p:guide pos="340"/>
        <p:guide pos="3107"/>
        <p:guide orient="horz" pos="2478"/>
        <p:guide orient="horz" pos="2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9B86B-B994-47FD-9477-7BA6252A6F9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6ED4-156F-435C-964F-35891597D2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4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32A-7BA2-4997-A4D2-884895E0AA63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3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832A-7BA2-4997-A4D2-884895E0AA63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9563A6-4029-4F24-8BD9-47297567FC27}"/>
              </a:ext>
            </a:extLst>
          </p:cNvPr>
          <p:cNvSpPr/>
          <p:nvPr userDrawn="1"/>
        </p:nvSpPr>
        <p:spPr>
          <a:xfrm>
            <a:off x="0" y="583595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3BA6A1-7273-46D8-AEDF-49A5527A39FE}"/>
              </a:ext>
            </a:extLst>
          </p:cNvPr>
          <p:cNvSpPr/>
          <p:nvPr userDrawn="1"/>
        </p:nvSpPr>
        <p:spPr>
          <a:xfrm>
            <a:off x="0" y="0"/>
            <a:ext cx="539552" cy="574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286395-711F-0DB8-5073-823E43756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344" y="136525"/>
            <a:ext cx="1247056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absafety.kormat.ne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4016" y="188640"/>
            <a:ext cx="6804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안전한 연구환경 조성을 위한 첫 단계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연구실 안전관리시스템이 지원합니다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012" y="28922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대구대학교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연구실 안전관리시스템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4251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>
                <a:solidFill>
                  <a:srgbClr val="00008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사이버 안전교육 수강매뉴얼</a:t>
            </a:r>
            <a:endParaRPr lang="en-US" altLang="ko-KR" sz="3800">
              <a:solidFill>
                <a:srgbClr val="00008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80221" y="3938500"/>
            <a:ext cx="58331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Z:\03  직원별\박상기\플라스크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67165"/>
            <a:ext cx="2696691" cy="46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2942BE-3B26-9F7C-B77D-B3A9BA5B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55" y="6165304"/>
            <a:ext cx="1965089" cy="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45418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5288" y="170080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750" y="1628775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이상일 경우 이수됩니다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288" y="3260758"/>
            <a:ext cx="3960812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점수를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이수 후 총 이수 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현장교육시간 포함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수료조건을 만족하면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 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활성화됨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화면으로 이동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A456DC-0CB7-991D-566D-4AA38877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328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5BAF2C-1D65-2857-FF7B-4A34B735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4190243"/>
            <a:ext cx="3888000" cy="9346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1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수강현황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수료증 발급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08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수강현황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7355" y="170559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103" y="1628775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수강중 또는 완료한 교육 정보를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수강현황</a:t>
            </a: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4787900" y="1705209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557" y="1624115"/>
            <a:ext cx="366777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수료증을 발급할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수료증조회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87900" y="1052064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수료증 발급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C5F564-379E-4D88-B2BC-60A291733AFF}"/>
              </a:ext>
            </a:extLst>
          </p:cNvPr>
          <p:cNvSpPr txBox="1"/>
          <p:nvPr/>
        </p:nvSpPr>
        <p:spPr>
          <a:xfrm>
            <a:off x="4787900" y="3270965"/>
            <a:ext cx="3960813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총 교육 이수 시간이 수료조건을 만족하면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한글 또는 영문으로 수료증 발급이 가능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5D97C7-1E63-44C8-B53D-F3616E805289}"/>
              </a:ext>
            </a:extLst>
          </p:cNvPr>
          <p:cNvSpPr txBox="1"/>
          <p:nvPr/>
        </p:nvSpPr>
        <p:spPr>
          <a:xfrm>
            <a:off x="386555" y="3350158"/>
            <a:ext cx="3969545" cy="27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전체 수강 내역을 확인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4F645F-CEB9-42AA-893B-69C545EF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626003"/>
            <a:ext cx="3747145" cy="1509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A52006F-9A08-AC73-9E48-72AF86E9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133600"/>
            <a:ext cx="979170" cy="11391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807CD4-71CC-7367-947D-31BD1801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2133600"/>
            <a:ext cx="979170" cy="11391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E4EFDF1-C858-208E-7243-46FA20AD4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13" y="3759886"/>
            <a:ext cx="3888000" cy="6425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739980-7CFF-40E9-9EC9-DBCC04DB1541}"/>
              </a:ext>
            </a:extLst>
          </p:cNvPr>
          <p:cNvSpPr/>
          <p:nvPr/>
        </p:nvSpPr>
        <p:spPr>
          <a:xfrm>
            <a:off x="7692224" y="4221088"/>
            <a:ext cx="936104" cy="14401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0A019692-4D79-4274-A46C-2F0E9ACFB3F0}"/>
              </a:ext>
            </a:extLst>
          </p:cNvPr>
          <p:cNvCxnSpPr>
            <a:cxnSpLocks/>
            <a:stCxn id="17" idx="2"/>
            <a:endCxn id="5" idx="3"/>
          </p:cNvCxnSpPr>
          <p:nvPr/>
        </p:nvCxnSpPr>
        <p:spPr>
          <a:xfrm rot="5400000">
            <a:off x="6654820" y="4065403"/>
            <a:ext cx="1205755" cy="180515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5E168A6-23D2-F659-2161-7E6D037B2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34" y="4544367"/>
            <a:ext cx="1484084" cy="2052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40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216" y="1936070"/>
            <a:ext cx="76083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과학기술분야 연구개발 활동 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연구보조원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안전관리시스템에서 사이버교육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대학교에서 실시하는 신규채용교육 및 특별안전교육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자체안전교육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수료조건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소속 연구실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위험도 분류에 따라 상이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 시행규칙 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시간을 합산하여 총 이수시간이 수료조건을 만족하면 수료 처리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사이버교육은 과정별로 신청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처리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 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이상 득점하면 이수 처리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안전교육 개요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95232" y="1210414"/>
            <a:ext cx="2780293" cy="418386"/>
            <a:chOff x="703423" y="1210414"/>
            <a:chExt cx="2780293" cy="418386"/>
          </a:xfrm>
        </p:grpSpPr>
        <p:sp>
          <p:nvSpPr>
            <p:cNvPr id="18" name="직사각형 17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연구실 안전교육이란</a:t>
              </a:r>
              <a:r>
                <a:rPr lang="en-US" altLang="ko-KR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- 1 -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Picture 4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6" t="52906" r="12871" b="31969"/>
          <a:stretch/>
        </p:blipFill>
        <p:spPr bwMode="auto">
          <a:xfrm>
            <a:off x="7164288" y="2060848"/>
            <a:ext cx="1475444" cy="14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B7DC102E-4649-44B4-9FCF-B4FBD61EE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37558"/>
              </p:ext>
            </p:extLst>
          </p:nvPr>
        </p:nvGraphicFramePr>
        <p:xfrm>
          <a:off x="1259632" y="3861048"/>
          <a:ext cx="2982404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071">
                  <a:extLst>
                    <a:ext uri="{9D8B030D-6E8A-4147-A177-3AD203B41FA5}">
                      <a16:colId xmlns:a16="http://schemas.microsoft.com/office/drawing/2014/main" val="3920276608"/>
                    </a:ext>
                  </a:extLst>
                </a:gridCol>
                <a:gridCol w="1925333">
                  <a:extLst>
                    <a:ext uri="{9D8B030D-6E8A-4147-A177-3AD203B41FA5}">
                      <a16:colId xmlns:a16="http://schemas.microsoft.com/office/drawing/2014/main" val="1113685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분류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교육시간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6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중위험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3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연간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5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8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052" y="2420888"/>
            <a:ext cx="76083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연구활동종사자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 연구원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연구실 안전관리시스템에 접속 후 로그인하여 수강신청 후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사이트 주소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https://labsafety.daegu.ac.kr</a:t>
            </a:r>
            <a:b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b="1" u="sng" dirty="0">
              <a:solidFill>
                <a:srgbClr val="B8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교육구성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차시로 구성되며 각 과정별로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이수처리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br>
              <a:rPr lang="en-US" altLang="ko-KR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신청기간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 학기별 상이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대학 안전관리자가 개설한 강좌 중 신청기간에 따라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시간과 장소에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구애받지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않고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개설된 강의 중에서 원하는 과정을 선택하여 수강하는 교육생 맞춤형 과정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수료여부에 관계 없이 추가 과정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 가능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법률에서 규정한 의무교육 수료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00227" y="1210414"/>
            <a:ext cx="2780293" cy="418386"/>
            <a:chOff x="703423" y="1210414"/>
            <a:chExt cx="2780293" cy="418386"/>
          </a:xfrm>
        </p:grpSpPr>
        <p:sp>
          <p:nvSpPr>
            <p:cNvPr id="10" name="직사각형 9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사이버 안전교육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사이버 안전교육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- 2 -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0" name="Picture 2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4" t="29837" r="34123" b="52904"/>
          <a:stretch/>
        </p:blipFill>
        <p:spPr bwMode="auto">
          <a:xfrm>
            <a:off x="7164288" y="2060848"/>
            <a:ext cx="1656184" cy="1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홈페이지 접속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792" y="1629269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로그인을 위해 연구실 안전관리시스템에 접속합니다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b="1" u="sng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https://labsafety.daegu.ac.kr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95288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289" y="4149080"/>
            <a:ext cx="3960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Login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 페이지로 연결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페이지로 연결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상세 메뉴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홈페이지 접속 및 로그인</a:t>
            </a:r>
            <a:endParaRPr lang="en-US" altLang="ko-KR" dirty="0"/>
          </a:p>
        </p:txBody>
      </p:sp>
      <p:sp>
        <p:nvSpPr>
          <p:cNvPr id="59" name="TextBox 58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37277" y="1628800"/>
            <a:ext cx="3484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 사용자 통합로그인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790495" y="1059021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0495" y="3429000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포털에서 사용 중인 </a:t>
            </a: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/ PW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</a:t>
            </a:r>
            <a:b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정식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ID / PW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찾기는 대학 포털에서 가능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43644" y="415165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사용자등록 로그인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90495" y="5962008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안전관리시스템에서 회원가입 후 로그인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 가입되지 않은 기타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신청 후 관리자 승인 필요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4790495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93523" y="422072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- 3 -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C0954F-B3EA-F76B-E30E-A3D9C770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8" y="4890141"/>
            <a:ext cx="780320" cy="12958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522F4D-06AF-DF61-1AA4-CE0F026D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1" y="2138805"/>
            <a:ext cx="3878379" cy="1959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1B3C50-D270-AF2A-2FD6-2FD0D461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06" y="1916832"/>
            <a:ext cx="3887807" cy="14770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38EBB7-2F0E-D0B6-E3F5-A155F1291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06" y="4466209"/>
            <a:ext cx="3887807" cy="14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수강신청</a:t>
            </a:r>
            <a:endParaRPr lang="en-US" altLang="ko-KR" dirty="0"/>
          </a:p>
        </p:txBody>
      </p:sp>
      <p:sp>
        <p:nvSpPr>
          <p:cNvPr id="21" name="TextBox 20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80721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개설강좌 확인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122" y="1628800"/>
            <a:ext cx="34844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개설강좌를 확인합니다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교육소개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327" y="3654809"/>
            <a:ext cx="3959069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학기에 개설된 안전 교육을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중인 교육이 없거나 대상이 아닌 경우 공란으로 표시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787900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수강신청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1111" y="1629524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버튼을 클릭합니다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4196" y="4101854"/>
            <a:ext cx="3957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개설 중인 교육이 있고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신청기간인 경우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 수강신청을 한 경우에도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목록과 함께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활성화되어 추가 신청이 가능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394066" y="170440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대각선 방향의 모서리가 둥근 사각형 25"/>
          <p:cNvSpPr/>
          <p:nvPr/>
        </p:nvSpPr>
        <p:spPr>
          <a:xfrm>
            <a:off x="4787900" y="170546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5728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- 4 -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7DA491-FA33-4ADD-BB7E-C55AE493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4148241"/>
            <a:ext cx="3888000" cy="53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F2D3B9-0FB0-4189-817A-54AF98F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4772426"/>
            <a:ext cx="3888000" cy="571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626021-3DF9-ED16-2A9C-D71CACAE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2150156"/>
            <a:ext cx="3888436" cy="14298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C7EC22-FB14-9EE1-919A-8B6D2E78C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00" y="2150156"/>
            <a:ext cx="3888000" cy="19129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3F2FB89-8C7C-D943-ADA0-E143DB4AF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4708241"/>
            <a:ext cx="3888000" cy="1960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750" y="1635171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언어를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 선택 전 먼저 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언어선택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한국어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9" y="3904372"/>
            <a:ext cx="3953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언어는 한국어와 영어 중에서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 신청한 언어는 변경이 불가능하므로 신중하게 선택할 것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 추가 시에도 동일한 언어로 자동 지정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95288" y="105615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언어선택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787900" y="105021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과정선택 및 신청완료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2363" y="163298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원하는 과정을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87900" y="3232717"/>
            <a:ext cx="3948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 조건을 고려하여 필요한 시수에 맞게 원하는 과정을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선택할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차시가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있는 경우 차시 체크박스가 활성화됨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차수에 맞게 차시를 선택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32363" y="3865528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내역을 확인하고 완료합니다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클릭해서 신청한 수강내역을 확인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99280" y="4704771"/>
            <a:ext cx="394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선택된 과목을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언어 및 과정으로 사이버교육을 신청함</a:t>
            </a: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395288" y="170220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87900" y="1704291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대각선 방향의 모서리가 둥근 사각형 29"/>
          <p:cNvSpPr/>
          <p:nvPr/>
        </p:nvSpPr>
        <p:spPr>
          <a:xfrm>
            <a:off x="4787900" y="39338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- 5 -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307804-ABC6-4FFE-A1C7-A6C00119C019}"/>
              </a:ext>
            </a:extLst>
          </p:cNvPr>
          <p:cNvSpPr txBox="1"/>
          <p:nvPr/>
        </p:nvSpPr>
        <p:spPr>
          <a:xfrm>
            <a:off x="4797907" y="6438528"/>
            <a:ext cx="3949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최종적으로 신청 과정을 확인하고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완료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3B77C8-6CAD-5DA4-BDE7-2AD3BE5B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88" y="1923291"/>
            <a:ext cx="3888000" cy="12821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EEAF4A-A74D-DABD-86C7-A207F930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6538"/>
            <a:ext cx="3888000" cy="17106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7B300D2-AE34-77E9-5FED-3FA459FE3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412203"/>
            <a:ext cx="3888000" cy="17761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644885-CC3E-33B7-BC5B-B67E55D56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38" y="4372205"/>
            <a:ext cx="1191195" cy="2686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D339F77-B433-E56D-414E-0A2FF718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688" y="5074102"/>
            <a:ext cx="2409791" cy="1353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448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교육수강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교육수강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395288" y="17026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05" y="3429000"/>
            <a:ext cx="39608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신청한 과정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차시를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별로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교육창이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미수강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표시됨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항목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시수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시 획득되는 교육 시수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시간과 수강완료로 인정되는 인정시간이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 이상을 수강해야 수강완료 상태로 바뀜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수강한 시간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수강완료일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최초로 수강을 완료한 날짜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평가점수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평가를 통과하여 이수한 경우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 및 평가점수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91" y="1635592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과목을 수강할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- 6 -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BE4DFDD-50F3-4802-9B22-DB21709B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13" y="3429000"/>
            <a:ext cx="3888000" cy="24544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9C402B-F63B-3667-3DC5-CAA0AE94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2269"/>
            <a:ext cx="3888000" cy="1279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DB576E-DB63-4748-9ED5-5B214BEAE8F1}"/>
              </a:ext>
            </a:extLst>
          </p:cNvPr>
          <p:cNvSpPr/>
          <p:nvPr/>
        </p:nvSpPr>
        <p:spPr>
          <a:xfrm>
            <a:off x="3419872" y="2499805"/>
            <a:ext cx="432048" cy="162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3" name="꺾인 연결선 2"/>
          <p:cNvCxnSpPr>
            <a:cxnSpLocks/>
            <a:stCxn id="11" idx="3"/>
            <a:endCxn id="12" idx="0"/>
          </p:cNvCxnSpPr>
          <p:nvPr/>
        </p:nvCxnSpPr>
        <p:spPr>
          <a:xfrm>
            <a:off x="3851920" y="2580805"/>
            <a:ext cx="2952793" cy="848195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96892" y="1047562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교육평가 안내</a:t>
            </a:r>
          </a:p>
        </p:txBody>
      </p:sp>
      <p:sp>
        <p:nvSpPr>
          <p:cNvPr id="20" name="대각선 방향의 모서리가 둥근 사각형 19"/>
          <p:cNvSpPr/>
          <p:nvPr/>
        </p:nvSpPr>
        <p:spPr>
          <a:xfrm>
            <a:off x="394741" y="170757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750" y="1633616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과정별로 전체 차시를 모두 수강하면 교육평가를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평가기준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(100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점이상 득점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만족하면 해당 과정 이수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288" y="3193663"/>
            <a:ext cx="3960812" cy="6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평가는 과정별로 진행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과정별로 전체 차시를 모두 수강하면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시 평가 시작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- 7 -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대각선 방향의 모서리가 둥근 사각형 19">
            <a:extLst>
              <a:ext uri="{FF2B5EF4-FFF2-40B4-BE49-F238E27FC236}">
                <a16:creationId xmlns:a16="http://schemas.microsoft.com/office/drawing/2014/main" id="{42099562-5ABB-40A8-BF8C-B5F5B4CB4BFC}"/>
              </a:ext>
            </a:extLst>
          </p:cNvPr>
          <p:cNvSpPr/>
          <p:nvPr/>
        </p:nvSpPr>
        <p:spPr>
          <a:xfrm>
            <a:off x="4787900" y="170064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D8621-B5C5-4A04-AAEB-4A40582856B2}"/>
              </a:ext>
            </a:extLst>
          </p:cNvPr>
          <p:cNvSpPr txBox="1"/>
          <p:nvPr/>
        </p:nvSpPr>
        <p:spPr>
          <a:xfrm>
            <a:off x="4932363" y="163361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F208A-9792-457B-86C5-010824D8AB66}"/>
              </a:ext>
            </a:extLst>
          </p:cNvPr>
          <p:cNvSpPr txBox="1"/>
          <p:nvPr/>
        </p:nvSpPr>
        <p:spPr>
          <a:xfrm>
            <a:off x="4801949" y="5034492"/>
            <a:ext cx="39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문항별로 정답에 체크한 후 제출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것을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제출하기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답안을 제출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8A39B2-3BF0-BF5E-06C2-5C07067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2140293"/>
            <a:ext cx="3888000" cy="10533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EB12AE-C970-60CB-10B4-2D0DD741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829" y="1924092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10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93762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평가결과 안내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- 8 -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대각선 방향의 모서리가 둥근 사각형 19">
            <a:extLst>
              <a:ext uri="{FF2B5EF4-FFF2-40B4-BE49-F238E27FC236}">
                <a16:creationId xmlns:a16="http://schemas.microsoft.com/office/drawing/2014/main" id="{F22FB3E1-A4FD-4D0C-A5F6-8C3A58FD6D52}"/>
              </a:ext>
            </a:extLst>
          </p:cNvPr>
          <p:cNvSpPr/>
          <p:nvPr/>
        </p:nvSpPr>
        <p:spPr>
          <a:xfrm>
            <a:off x="399424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B8178-A06E-472F-B305-201CDA89DDAB}"/>
              </a:ext>
            </a:extLst>
          </p:cNvPr>
          <p:cNvSpPr txBox="1"/>
          <p:nvPr/>
        </p:nvSpPr>
        <p:spPr>
          <a:xfrm>
            <a:off x="539750" y="1628775"/>
            <a:ext cx="375270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정답이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미만일 경우 재평가를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대각선 방향의 모서리가 둥근 사각형 19">
            <a:extLst>
              <a:ext uri="{FF2B5EF4-FFF2-40B4-BE49-F238E27FC236}">
                <a16:creationId xmlns:a16="http://schemas.microsoft.com/office/drawing/2014/main" id="{0A75D07F-EEB4-441B-A854-02FBAC52A00E}"/>
              </a:ext>
            </a:extLst>
          </p:cNvPr>
          <p:cNvSpPr/>
          <p:nvPr/>
        </p:nvSpPr>
        <p:spPr>
          <a:xfrm>
            <a:off x="4787900" y="170678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FB1A0D-18E9-490B-8851-8F960B3A9739}"/>
              </a:ext>
            </a:extLst>
          </p:cNvPr>
          <p:cNvSpPr txBox="1"/>
          <p:nvPr/>
        </p:nvSpPr>
        <p:spPr>
          <a:xfrm>
            <a:off x="4932363" y="163250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 및 정답을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E37CE8-7460-B717-C9D7-A5FABE2D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872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2F1A9A-7858-9000-4179-419C3F81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925010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1029</Words>
  <Application>Microsoft Office PowerPoint</Application>
  <PresentationFormat>화면 슬라이드 쇼(4:3)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나눔고딕</vt:lpstr>
      <vt:lpstr>나눔고딕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cateu015</dc:creator>
  <cp:lastModifiedBy>OWNER</cp:lastModifiedBy>
  <cp:revision>226</cp:revision>
  <cp:lastPrinted>2015-02-09T06:19:00Z</cp:lastPrinted>
  <dcterms:created xsi:type="dcterms:W3CDTF">2014-08-26T11:48:01Z</dcterms:created>
  <dcterms:modified xsi:type="dcterms:W3CDTF">2023-03-06T01:35:55Z</dcterms:modified>
</cp:coreProperties>
</file>