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512175" cy="144018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inimized">
    <p:restoredLeft sz="15620"/>
    <p:restoredTop sz="99877" autoAdjust="0"/>
  </p:normalViewPr>
  <p:slideViewPr>
    <p:cSldViewPr>
      <p:cViewPr>
        <p:scale>
          <a:sx n="75" d="100"/>
          <a:sy n="75" d="100"/>
        </p:scale>
        <p:origin x="-1626" y="-78"/>
      </p:cViewPr>
      <p:guideLst>
        <p:guide orient="horz" pos="4536"/>
        <p:guide pos="26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38415" y="4473894"/>
            <a:ext cx="7235349" cy="308705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76828" y="8161021"/>
            <a:ext cx="5958523" cy="36804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2013-01-23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2013-01-23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5745720" y="1210154"/>
            <a:ext cx="1782237" cy="25806559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96053" y="1210154"/>
            <a:ext cx="5207796" cy="25806559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2013-01-23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2013-01-23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72405" y="9254491"/>
            <a:ext cx="7235349" cy="2860359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72405" y="6104100"/>
            <a:ext cx="7235349" cy="315039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2013-01-23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96054" y="7057549"/>
            <a:ext cx="3495017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032939" y="7057549"/>
            <a:ext cx="3495016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2013-01-23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223738"/>
            <a:ext cx="3761022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25609" y="4567238"/>
            <a:ext cx="3761022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324067" y="3223738"/>
            <a:ext cx="3762500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324067" y="4567238"/>
            <a:ext cx="3762500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2013-01-23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2013-01-23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2013-01-23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11" y="573406"/>
            <a:ext cx="2800447" cy="244030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28024" y="573408"/>
            <a:ext cx="4758542" cy="122915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5611" y="3013711"/>
            <a:ext cx="2800447" cy="98512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2013-01-23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68448" y="10081261"/>
            <a:ext cx="5107305" cy="11901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668448" y="1286828"/>
            <a:ext cx="5107305" cy="8641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68448" y="11271409"/>
            <a:ext cx="5107305" cy="16902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2013-01-23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360421"/>
            <a:ext cx="7660958" cy="95045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25609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DB0EF-DCEC-4BAB-945E-20EA0D0B904D}" type="datetimeFigureOut">
              <a:rPr lang="ko-KR" altLang="en-US" smtClean="0"/>
              <a:pPr/>
              <a:t>2013-01-23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908327" y="13348337"/>
            <a:ext cx="2695522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100392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직사각형 167"/>
          <p:cNvSpPr/>
          <p:nvPr/>
        </p:nvSpPr>
        <p:spPr>
          <a:xfrm>
            <a:off x="384797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1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2" name="직사각형 171"/>
          <p:cNvSpPr/>
          <p:nvPr/>
        </p:nvSpPr>
        <p:spPr>
          <a:xfrm>
            <a:off x="367655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4" name="직사각형 173"/>
          <p:cNvSpPr/>
          <p:nvPr/>
        </p:nvSpPr>
        <p:spPr>
          <a:xfrm>
            <a:off x="1383382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6" name="직사각형 175"/>
          <p:cNvSpPr/>
          <p:nvPr/>
        </p:nvSpPr>
        <p:spPr>
          <a:xfrm>
            <a:off x="2473029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2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7" name="직사각형 176"/>
          <p:cNvSpPr/>
          <p:nvPr/>
        </p:nvSpPr>
        <p:spPr>
          <a:xfrm>
            <a:off x="2455887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9" name="직사각형 178"/>
          <p:cNvSpPr/>
          <p:nvPr/>
        </p:nvSpPr>
        <p:spPr>
          <a:xfrm>
            <a:off x="3471614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1" name="직사각형 180"/>
          <p:cNvSpPr/>
          <p:nvPr/>
        </p:nvSpPr>
        <p:spPr>
          <a:xfrm>
            <a:off x="4561261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3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82" name="직사각형 181"/>
          <p:cNvSpPr/>
          <p:nvPr/>
        </p:nvSpPr>
        <p:spPr>
          <a:xfrm>
            <a:off x="4544119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4" name="직사각형 183"/>
          <p:cNvSpPr/>
          <p:nvPr/>
        </p:nvSpPr>
        <p:spPr>
          <a:xfrm>
            <a:off x="5559846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5" name="직사각형 184"/>
          <p:cNvSpPr/>
          <p:nvPr/>
        </p:nvSpPr>
        <p:spPr>
          <a:xfrm>
            <a:off x="6641876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4</a:t>
            </a:r>
            <a:r>
              <a:rPr lang="ko-KR" altLang="en-US" sz="1100" b="1" smtClean="0"/>
              <a:t>학년 </a:t>
            </a:r>
            <a:endParaRPr lang="ko-KR" altLang="en-US" sz="1100" b="1"/>
          </a:p>
        </p:txBody>
      </p:sp>
      <p:sp>
        <p:nvSpPr>
          <p:cNvPr id="187" name="직사각형 186"/>
          <p:cNvSpPr/>
          <p:nvPr/>
        </p:nvSpPr>
        <p:spPr>
          <a:xfrm>
            <a:off x="6624734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9" name="직사각형 188"/>
          <p:cNvSpPr/>
          <p:nvPr/>
        </p:nvSpPr>
        <p:spPr>
          <a:xfrm>
            <a:off x="7640461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6" name="직사각형 185"/>
          <p:cNvSpPr/>
          <p:nvPr/>
        </p:nvSpPr>
        <p:spPr>
          <a:xfrm>
            <a:off x="4541839" y="1771612"/>
            <a:ext cx="783538" cy="57150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영어듣기와 말하기</a:t>
            </a:r>
            <a:endParaRPr lang="en-US" altLang="ko-KR" sz="1100" dirty="0" smtClean="0"/>
          </a:p>
        </p:txBody>
      </p:sp>
      <p:sp>
        <p:nvSpPr>
          <p:cNvPr id="193" name="직사각형 192"/>
          <p:cNvSpPr/>
          <p:nvPr/>
        </p:nvSpPr>
        <p:spPr>
          <a:xfrm>
            <a:off x="7613673" y="985794"/>
            <a:ext cx="898502" cy="642942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교실현장 영어</a:t>
            </a:r>
            <a:endParaRPr lang="en-US" altLang="ko-KR" sz="1100" dirty="0" smtClean="0"/>
          </a:p>
        </p:txBody>
      </p:sp>
      <p:sp>
        <p:nvSpPr>
          <p:cNvPr id="95" name="직사각형 94"/>
          <p:cNvSpPr/>
          <p:nvPr/>
        </p:nvSpPr>
        <p:spPr>
          <a:xfrm>
            <a:off x="4470401" y="3486124"/>
            <a:ext cx="928694" cy="576064"/>
          </a:xfrm>
          <a:prstGeom prst="rect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멀티미디어 영어교육</a:t>
            </a:r>
            <a:endParaRPr lang="en-US" altLang="ko-KR" sz="1100" dirty="0" smtClean="0"/>
          </a:p>
        </p:txBody>
      </p:sp>
      <p:sp>
        <p:nvSpPr>
          <p:cNvPr id="98" name="직사각형 97"/>
          <p:cNvSpPr/>
          <p:nvPr/>
        </p:nvSpPr>
        <p:spPr>
          <a:xfrm>
            <a:off x="5541971" y="2700306"/>
            <a:ext cx="928694" cy="576064"/>
          </a:xfrm>
          <a:prstGeom prst="rect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영어교육론</a:t>
            </a:r>
            <a:endParaRPr lang="en-US" altLang="ko-KR" sz="1100" dirty="0" smtClean="0"/>
          </a:p>
        </p:txBody>
      </p:sp>
      <p:sp>
        <p:nvSpPr>
          <p:cNvPr id="100" name="직사각형 99"/>
          <p:cNvSpPr/>
          <p:nvPr/>
        </p:nvSpPr>
        <p:spPr>
          <a:xfrm>
            <a:off x="7720087" y="2700306"/>
            <a:ext cx="792088" cy="576064"/>
          </a:xfrm>
          <a:prstGeom prst="rect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영어교육 논술</a:t>
            </a:r>
            <a:endParaRPr lang="en-US" altLang="ko-KR" sz="1100" dirty="0" smtClean="0"/>
          </a:p>
        </p:txBody>
      </p:sp>
      <p:sp>
        <p:nvSpPr>
          <p:cNvPr id="46" name="직사각형 45"/>
          <p:cNvSpPr/>
          <p:nvPr/>
        </p:nvSpPr>
        <p:spPr>
          <a:xfrm>
            <a:off x="3463999" y="1008212"/>
            <a:ext cx="792088" cy="576064"/>
          </a:xfrm>
          <a:prstGeom prst="rect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학교문법</a:t>
            </a:r>
            <a:endParaRPr lang="en-US" altLang="ko-KR" sz="1100" dirty="0" smtClean="0"/>
          </a:p>
        </p:txBody>
      </p:sp>
      <p:sp>
        <p:nvSpPr>
          <p:cNvPr id="51" name="직사각형 50"/>
          <p:cNvSpPr/>
          <p:nvPr/>
        </p:nvSpPr>
        <p:spPr>
          <a:xfrm>
            <a:off x="2327261" y="2700306"/>
            <a:ext cx="934964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영어교육학 개론</a:t>
            </a:r>
            <a:endParaRPr lang="en-US" altLang="ko-KR" sz="1100" dirty="0" smtClean="0"/>
          </a:p>
        </p:txBody>
      </p:sp>
      <p:sp>
        <p:nvSpPr>
          <p:cNvPr id="52" name="직사각형 51"/>
          <p:cNvSpPr/>
          <p:nvPr/>
        </p:nvSpPr>
        <p:spPr>
          <a:xfrm>
            <a:off x="3470269" y="2700306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영어교육의 이론과 실제</a:t>
            </a:r>
            <a:endParaRPr lang="en-US" altLang="ko-KR" sz="1100" dirty="0" smtClean="0"/>
          </a:p>
        </p:txBody>
      </p:sp>
      <p:sp>
        <p:nvSpPr>
          <p:cNvPr id="99" name="직사각형 98"/>
          <p:cNvSpPr/>
          <p:nvPr/>
        </p:nvSpPr>
        <p:spPr>
          <a:xfrm>
            <a:off x="255559" y="5200636"/>
            <a:ext cx="928694" cy="576064"/>
          </a:xfrm>
          <a:prstGeom prst="rect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영미어문학 교육기초</a:t>
            </a:r>
            <a:r>
              <a:rPr lang="en-US" altLang="ko-KR" sz="1100" dirty="0" smtClean="0"/>
              <a:t>(1)</a:t>
            </a:r>
          </a:p>
        </p:txBody>
      </p:sp>
      <p:sp>
        <p:nvSpPr>
          <p:cNvPr id="166" name="직사각형 165"/>
          <p:cNvSpPr/>
          <p:nvPr/>
        </p:nvSpPr>
        <p:spPr>
          <a:xfrm>
            <a:off x="79623" y="1008212"/>
            <a:ext cx="175936" cy="1549218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ko-KR" altLang="en-US" sz="1100" b="1" dirty="0" smtClean="0"/>
              <a:t>일반영어</a:t>
            </a:r>
            <a:endParaRPr lang="en-US" altLang="ko-KR" sz="1100" b="1" dirty="0" smtClean="0"/>
          </a:p>
        </p:txBody>
      </p:sp>
      <p:sp>
        <p:nvSpPr>
          <p:cNvPr id="200" name="직사각형 199"/>
          <p:cNvSpPr/>
          <p:nvPr/>
        </p:nvSpPr>
        <p:spPr>
          <a:xfrm>
            <a:off x="79623" y="2700306"/>
            <a:ext cx="175936" cy="2357454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ko-KR" altLang="en-US" sz="1100" b="1" dirty="0" smtClean="0"/>
              <a:t>영어교육</a:t>
            </a:r>
            <a:endParaRPr lang="en-US" altLang="ko-KR" sz="1100" b="1" dirty="0" smtClean="0"/>
          </a:p>
        </p:txBody>
      </p:sp>
      <p:sp>
        <p:nvSpPr>
          <p:cNvPr id="201" name="직사각형 200"/>
          <p:cNvSpPr/>
          <p:nvPr/>
        </p:nvSpPr>
        <p:spPr>
          <a:xfrm>
            <a:off x="79623" y="5200636"/>
            <a:ext cx="175936" cy="2357454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ko-KR" altLang="en-US" sz="1100" b="1" dirty="0" smtClean="0"/>
              <a:t>영어학</a:t>
            </a:r>
            <a:endParaRPr lang="en-US" altLang="ko-KR" sz="1100" b="1" dirty="0" smtClean="0"/>
          </a:p>
        </p:txBody>
      </p:sp>
      <p:sp>
        <p:nvSpPr>
          <p:cNvPr id="202" name="직사각형 201"/>
          <p:cNvSpPr/>
          <p:nvPr/>
        </p:nvSpPr>
        <p:spPr>
          <a:xfrm>
            <a:off x="79623" y="7700966"/>
            <a:ext cx="175936" cy="1428760"/>
          </a:xfrm>
          <a:prstGeom prst="rect">
            <a:avLst/>
          </a:prstGeom>
          <a:solidFill>
            <a:schemeClr val="accent4">
              <a:lumMod val="75000"/>
            </a:schemeClr>
          </a:solidFill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ko-KR" altLang="en-US" sz="1100" b="1" dirty="0" smtClean="0"/>
              <a:t>영미문학</a:t>
            </a:r>
            <a:endParaRPr lang="en-US" altLang="ko-KR" sz="1100" b="1" dirty="0" smtClean="0"/>
          </a:p>
        </p:txBody>
      </p:sp>
      <p:cxnSp>
        <p:nvCxnSpPr>
          <p:cNvPr id="215" name="직선 화살표 연결선 214"/>
          <p:cNvCxnSpPr>
            <a:stCxn id="51" idx="3"/>
            <a:endCxn id="52" idx="1"/>
          </p:cNvCxnSpPr>
          <p:nvPr/>
        </p:nvCxnSpPr>
        <p:spPr>
          <a:xfrm>
            <a:off x="3262225" y="2988338"/>
            <a:ext cx="20804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직선 화살표 연결선 218"/>
          <p:cNvCxnSpPr>
            <a:stCxn id="52" idx="3"/>
            <a:endCxn id="98" idx="1"/>
          </p:cNvCxnSpPr>
          <p:nvPr/>
        </p:nvCxnSpPr>
        <p:spPr>
          <a:xfrm>
            <a:off x="4262357" y="2988338"/>
            <a:ext cx="127961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직선 화살표 연결선 228"/>
          <p:cNvCxnSpPr>
            <a:stCxn id="194" idx="3"/>
            <a:endCxn id="196" idx="1"/>
          </p:cNvCxnSpPr>
          <p:nvPr/>
        </p:nvCxnSpPr>
        <p:spPr>
          <a:xfrm>
            <a:off x="3255955" y="5488668"/>
            <a:ext cx="121444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직사각형 67"/>
          <p:cNvSpPr/>
          <p:nvPr/>
        </p:nvSpPr>
        <p:spPr>
          <a:xfrm>
            <a:off x="255559" y="985794"/>
            <a:ext cx="928694" cy="576064"/>
          </a:xfrm>
          <a:prstGeom prst="rect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영어청해및 구두연습</a:t>
            </a:r>
            <a:endParaRPr lang="en-US" altLang="ko-KR" sz="1100" dirty="0" smtClean="0"/>
          </a:p>
        </p:txBody>
      </p:sp>
      <p:sp>
        <p:nvSpPr>
          <p:cNvPr id="69" name="직사각형 68"/>
          <p:cNvSpPr/>
          <p:nvPr/>
        </p:nvSpPr>
        <p:spPr>
          <a:xfrm>
            <a:off x="1327129" y="985794"/>
            <a:ext cx="928694" cy="576064"/>
          </a:xfrm>
          <a:prstGeom prst="rect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전공논술</a:t>
            </a:r>
            <a:r>
              <a:rPr lang="en-US" altLang="ko-KR" sz="1100" dirty="0" smtClean="0"/>
              <a:t>(1)</a:t>
            </a:r>
          </a:p>
        </p:txBody>
      </p:sp>
      <p:sp>
        <p:nvSpPr>
          <p:cNvPr id="70" name="직사각형 69"/>
          <p:cNvSpPr/>
          <p:nvPr/>
        </p:nvSpPr>
        <p:spPr>
          <a:xfrm>
            <a:off x="3470269" y="1771612"/>
            <a:ext cx="792088" cy="576064"/>
          </a:xfrm>
          <a:prstGeom prst="rect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영어읽기 와 쓰기</a:t>
            </a:r>
            <a:endParaRPr lang="en-US" altLang="ko-KR" sz="1100" dirty="0" smtClean="0"/>
          </a:p>
        </p:txBody>
      </p:sp>
      <p:cxnSp>
        <p:nvCxnSpPr>
          <p:cNvPr id="72" name="직선 화살표 연결선 71"/>
          <p:cNvCxnSpPr>
            <a:stCxn id="46" idx="3"/>
            <a:endCxn id="193" idx="1"/>
          </p:cNvCxnSpPr>
          <p:nvPr/>
        </p:nvCxnSpPr>
        <p:spPr>
          <a:xfrm>
            <a:off x="4256087" y="1296244"/>
            <a:ext cx="3357586" cy="110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8" name="직사각형 147"/>
          <p:cNvSpPr/>
          <p:nvPr/>
        </p:nvSpPr>
        <p:spPr>
          <a:xfrm>
            <a:off x="6684979" y="2700306"/>
            <a:ext cx="792088" cy="576064"/>
          </a:xfrm>
          <a:prstGeom prst="rect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영어교재 연구 및 지도법</a:t>
            </a:r>
            <a:endParaRPr lang="en-US" altLang="ko-KR" sz="1100" dirty="0" smtClean="0"/>
          </a:p>
        </p:txBody>
      </p:sp>
      <p:sp>
        <p:nvSpPr>
          <p:cNvPr id="149" name="직사각형 148"/>
          <p:cNvSpPr/>
          <p:nvPr/>
        </p:nvSpPr>
        <p:spPr>
          <a:xfrm>
            <a:off x="7613673" y="3486124"/>
            <a:ext cx="898502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영어교육학 연습</a:t>
            </a:r>
            <a:endParaRPr lang="en-US" altLang="ko-KR" sz="1100" dirty="0" smtClean="0"/>
          </a:p>
        </p:txBody>
      </p:sp>
      <p:sp>
        <p:nvSpPr>
          <p:cNvPr id="173" name="직사각형 172"/>
          <p:cNvSpPr/>
          <p:nvPr/>
        </p:nvSpPr>
        <p:spPr>
          <a:xfrm>
            <a:off x="4470401" y="4271942"/>
            <a:ext cx="928694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영어과 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기능지도법</a:t>
            </a:r>
            <a:endParaRPr lang="en-US" altLang="ko-KR" sz="1100" dirty="0" smtClean="0"/>
          </a:p>
        </p:txBody>
      </p:sp>
      <p:sp>
        <p:nvSpPr>
          <p:cNvPr id="175" name="직사각형 174"/>
          <p:cNvSpPr/>
          <p:nvPr/>
        </p:nvSpPr>
        <p:spPr>
          <a:xfrm>
            <a:off x="2327261" y="3486124"/>
            <a:ext cx="934964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현장영어 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교수기법</a:t>
            </a:r>
            <a:endParaRPr lang="en-US" altLang="ko-KR" sz="1100" dirty="0" smtClean="0"/>
          </a:p>
        </p:txBody>
      </p:sp>
      <p:sp>
        <p:nvSpPr>
          <p:cNvPr id="180" name="직사각형 179"/>
          <p:cNvSpPr/>
          <p:nvPr/>
        </p:nvSpPr>
        <p:spPr>
          <a:xfrm>
            <a:off x="5541971" y="3486124"/>
            <a:ext cx="928694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언어습득의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이해</a:t>
            </a:r>
            <a:endParaRPr lang="en-US" altLang="ko-KR" sz="1100" dirty="0" smtClean="0"/>
          </a:p>
        </p:txBody>
      </p:sp>
      <p:sp>
        <p:nvSpPr>
          <p:cNvPr id="194" name="직사각형 193"/>
          <p:cNvSpPr/>
          <p:nvPr/>
        </p:nvSpPr>
        <p:spPr>
          <a:xfrm>
            <a:off x="2327261" y="5200636"/>
            <a:ext cx="928694" cy="576064"/>
          </a:xfrm>
          <a:prstGeom prst="rect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영어학 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개론</a:t>
            </a:r>
            <a:endParaRPr lang="en-US" altLang="ko-KR" sz="1100" dirty="0" smtClean="0"/>
          </a:p>
        </p:txBody>
      </p:sp>
      <p:sp>
        <p:nvSpPr>
          <p:cNvPr id="196" name="직사각형 195"/>
          <p:cNvSpPr/>
          <p:nvPr/>
        </p:nvSpPr>
        <p:spPr>
          <a:xfrm>
            <a:off x="4470401" y="5200636"/>
            <a:ext cx="928694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영어통사론</a:t>
            </a:r>
            <a:endParaRPr lang="en-US" altLang="ko-KR" sz="1100" dirty="0" smtClean="0"/>
          </a:p>
        </p:txBody>
      </p:sp>
      <p:sp>
        <p:nvSpPr>
          <p:cNvPr id="199" name="직사각형 198"/>
          <p:cNvSpPr/>
          <p:nvPr/>
        </p:nvSpPr>
        <p:spPr>
          <a:xfrm>
            <a:off x="5613409" y="5200636"/>
            <a:ext cx="928694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영어 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구문연습</a:t>
            </a:r>
            <a:endParaRPr lang="en-US" altLang="ko-KR" sz="1100" dirty="0" smtClean="0"/>
          </a:p>
        </p:txBody>
      </p:sp>
      <p:cxnSp>
        <p:nvCxnSpPr>
          <p:cNvPr id="204" name="직선 화살표 연결선 203"/>
          <p:cNvCxnSpPr>
            <a:stCxn id="196" idx="3"/>
            <a:endCxn id="199" idx="1"/>
          </p:cNvCxnSpPr>
          <p:nvPr/>
        </p:nvCxnSpPr>
        <p:spPr>
          <a:xfrm>
            <a:off x="5399095" y="5488668"/>
            <a:ext cx="21431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4" name="직사각형 213"/>
          <p:cNvSpPr/>
          <p:nvPr/>
        </p:nvSpPr>
        <p:spPr>
          <a:xfrm>
            <a:off x="5613409" y="5986454"/>
            <a:ext cx="928694" cy="576064"/>
          </a:xfrm>
          <a:prstGeom prst="rect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영어음성학</a:t>
            </a:r>
            <a:endParaRPr lang="en-US" altLang="ko-KR" sz="1100" dirty="0" smtClean="0"/>
          </a:p>
        </p:txBody>
      </p:sp>
      <p:sp>
        <p:nvSpPr>
          <p:cNvPr id="216" name="직사각형 215"/>
          <p:cNvSpPr/>
          <p:nvPr/>
        </p:nvSpPr>
        <p:spPr>
          <a:xfrm>
            <a:off x="6756417" y="5986454"/>
            <a:ext cx="928694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영어 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음운분석</a:t>
            </a:r>
            <a:endParaRPr lang="en-US" altLang="ko-KR" sz="1100" dirty="0" smtClean="0"/>
          </a:p>
        </p:txBody>
      </p:sp>
      <p:cxnSp>
        <p:nvCxnSpPr>
          <p:cNvPr id="222" name="직선 화살표 연결선 221"/>
          <p:cNvCxnSpPr>
            <a:stCxn id="214" idx="3"/>
            <a:endCxn id="216" idx="1"/>
          </p:cNvCxnSpPr>
          <p:nvPr/>
        </p:nvCxnSpPr>
        <p:spPr>
          <a:xfrm>
            <a:off x="6542103" y="6274486"/>
            <a:ext cx="21431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4" name="직선 화살표 연결선 223"/>
          <p:cNvCxnSpPr>
            <a:stCxn id="99" idx="3"/>
            <a:endCxn id="194" idx="1"/>
          </p:cNvCxnSpPr>
          <p:nvPr/>
        </p:nvCxnSpPr>
        <p:spPr>
          <a:xfrm>
            <a:off x="1184253" y="5488668"/>
            <a:ext cx="114300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4" name="직사각형 253"/>
          <p:cNvSpPr/>
          <p:nvPr/>
        </p:nvSpPr>
        <p:spPr>
          <a:xfrm>
            <a:off x="1255691" y="7700966"/>
            <a:ext cx="928694" cy="576064"/>
          </a:xfrm>
          <a:prstGeom prst="rect">
            <a:avLst/>
          </a:prstGeom>
          <a:solidFill>
            <a:schemeClr val="accent4">
              <a:lumMod val="75000"/>
            </a:schemeClr>
          </a:solidFill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영미어문학 교육기초</a:t>
            </a:r>
            <a:r>
              <a:rPr lang="en-US" altLang="ko-KR" sz="1100" dirty="0" smtClean="0"/>
              <a:t>(2)</a:t>
            </a:r>
          </a:p>
        </p:txBody>
      </p:sp>
      <p:sp>
        <p:nvSpPr>
          <p:cNvPr id="255" name="직사각형 254"/>
          <p:cNvSpPr/>
          <p:nvPr/>
        </p:nvSpPr>
        <p:spPr>
          <a:xfrm>
            <a:off x="2398699" y="7700966"/>
            <a:ext cx="928694" cy="576064"/>
          </a:xfrm>
          <a:prstGeom prst="rect">
            <a:avLst/>
          </a:prstGeom>
          <a:solidFill>
            <a:schemeClr val="accent4">
              <a:lumMod val="75000"/>
            </a:schemeClr>
          </a:solidFill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영문학개론</a:t>
            </a:r>
            <a:endParaRPr lang="en-US" altLang="ko-KR" sz="1100" dirty="0" smtClean="0"/>
          </a:p>
        </p:txBody>
      </p:sp>
      <p:sp>
        <p:nvSpPr>
          <p:cNvPr id="256" name="직사각형 255"/>
          <p:cNvSpPr/>
          <p:nvPr/>
        </p:nvSpPr>
        <p:spPr>
          <a:xfrm>
            <a:off x="3470269" y="8486784"/>
            <a:ext cx="928694" cy="576064"/>
          </a:xfrm>
          <a:prstGeom prst="rect">
            <a:avLst/>
          </a:prstGeom>
          <a:solidFill>
            <a:schemeClr val="accent4">
              <a:lumMod val="75000"/>
            </a:schemeClr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현대 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영미소설</a:t>
            </a:r>
            <a:endParaRPr lang="en-US" altLang="ko-KR" sz="1100" dirty="0" smtClean="0"/>
          </a:p>
        </p:txBody>
      </p:sp>
      <p:sp>
        <p:nvSpPr>
          <p:cNvPr id="257" name="직사각형 256"/>
          <p:cNvSpPr/>
          <p:nvPr/>
        </p:nvSpPr>
        <p:spPr>
          <a:xfrm>
            <a:off x="2398699" y="8486784"/>
            <a:ext cx="928694" cy="576064"/>
          </a:xfrm>
          <a:prstGeom prst="rect">
            <a:avLst/>
          </a:prstGeom>
          <a:solidFill>
            <a:schemeClr val="accent4">
              <a:lumMod val="75000"/>
            </a:schemeClr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단편소설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세미나</a:t>
            </a:r>
            <a:endParaRPr lang="en-US" altLang="ko-KR" sz="1100" dirty="0" smtClean="0"/>
          </a:p>
        </p:txBody>
      </p:sp>
      <p:cxnSp>
        <p:nvCxnSpPr>
          <p:cNvPr id="259" name="직선 화살표 연결선 258"/>
          <p:cNvCxnSpPr>
            <a:stCxn id="254" idx="3"/>
            <a:endCxn id="255" idx="1"/>
          </p:cNvCxnSpPr>
          <p:nvPr/>
        </p:nvCxnSpPr>
        <p:spPr>
          <a:xfrm>
            <a:off x="2184385" y="7988998"/>
            <a:ext cx="21431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0" name="직사각형 259"/>
          <p:cNvSpPr/>
          <p:nvPr/>
        </p:nvSpPr>
        <p:spPr>
          <a:xfrm>
            <a:off x="3470269" y="5986454"/>
            <a:ext cx="928694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영어발음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교육론</a:t>
            </a:r>
            <a:endParaRPr lang="en-US" altLang="ko-KR" sz="1100" dirty="0" smtClean="0"/>
          </a:p>
        </p:txBody>
      </p:sp>
      <p:sp>
        <p:nvSpPr>
          <p:cNvPr id="262" name="직사각형 261"/>
          <p:cNvSpPr/>
          <p:nvPr/>
        </p:nvSpPr>
        <p:spPr>
          <a:xfrm>
            <a:off x="3470269" y="6772272"/>
            <a:ext cx="928694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영어어휘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교육론</a:t>
            </a:r>
            <a:endParaRPr lang="en-US" altLang="ko-KR" sz="1100" dirty="0" smtClean="0"/>
          </a:p>
        </p:txBody>
      </p:sp>
      <p:cxnSp>
        <p:nvCxnSpPr>
          <p:cNvPr id="268" name="Shape 267"/>
          <p:cNvCxnSpPr>
            <a:stCxn id="194" idx="2"/>
            <a:endCxn id="260" idx="1"/>
          </p:cNvCxnSpPr>
          <p:nvPr/>
        </p:nvCxnSpPr>
        <p:spPr>
          <a:xfrm rot="16200000" flipH="1">
            <a:off x="2882045" y="5686262"/>
            <a:ext cx="497786" cy="678661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Shape 271"/>
          <p:cNvCxnSpPr>
            <a:stCxn id="194" idx="2"/>
            <a:endCxn id="262" idx="1"/>
          </p:cNvCxnSpPr>
          <p:nvPr/>
        </p:nvCxnSpPr>
        <p:spPr>
          <a:xfrm rot="16200000" flipH="1">
            <a:off x="2489136" y="6079171"/>
            <a:ext cx="1283604" cy="678661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6" name="직선 화살표 연결선 275"/>
          <p:cNvCxnSpPr>
            <a:stCxn id="260" idx="3"/>
            <a:endCxn id="214" idx="1"/>
          </p:cNvCxnSpPr>
          <p:nvPr/>
        </p:nvCxnSpPr>
        <p:spPr>
          <a:xfrm>
            <a:off x="4398963" y="6274486"/>
            <a:ext cx="121444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8" name="직선 화살표 연결선 277"/>
          <p:cNvCxnSpPr>
            <a:stCxn id="257" idx="3"/>
            <a:endCxn id="256" idx="1"/>
          </p:cNvCxnSpPr>
          <p:nvPr/>
        </p:nvCxnSpPr>
        <p:spPr>
          <a:xfrm>
            <a:off x="3327393" y="8774816"/>
            <a:ext cx="14287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2" name="직선 화살표 연결선 281"/>
          <p:cNvCxnSpPr>
            <a:stCxn id="255" idx="2"/>
            <a:endCxn id="257" idx="0"/>
          </p:cNvCxnSpPr>
          <p:nvPr/>
        </p:nvCxnSpPr>
        <p:spPr>
          <a:xfrm rot="5400000">
            <a:off x="2758169" y="8381907"/>
            <a:ext cx="20975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6" name="직사각형 285"/>
          <p:cNvSpPr/>
          <p:nvPr/>
        </p:nvSpPr>
        <p:spPr>
          <a:xfrm>
            <a:off x="4541839" y="7700966"/>
            <a:ext cx="928694" cy="576064"/>
          </a:xfrm>
          <a:prstGeom prst="rect">
            <a:avLst/>
          </a:prstGeom>
          <a:solidFill>
            <a:schemeClr val="accent4">
              <a:lumMod val="75000"/>
            </a:schemeClr>
          </a:solidFill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영미문학사</a:t>
            </a:r>
            <a:endParaRPr lang="en-US" altLang="ko-KR" sz="1100" dirty="0" smtClean="0"/>
          </a:p>
        </p:txBody>
      </p:sp>
      <p:sp>
        <p:nvSpPr>
          <p:cNvPr id="287" name="직사각형 286"/>
          <p:cNvSpPr/>
          <p:nvPr/>
        </p:nvSpPr>
        <p:spPr>
          <a:xfrm>
            <a:off x="5613409" y="8486784"/>
            <a:ext cx="928694" cy="576064"/>
          </a:xfrm>
          <a:prstGeom prst="rect">
            <a:avLst/>
          </a:prstGeom>
          <a:solidFill>
            <a:schemeClr val="accent4">
              <a:lumMod val="75000"/>
            </a:schemeClr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낭만주의와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영미문학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읽기</a:t>
            </a:r>
            <a:endParaRPr lang="en-US" altLang="ko-KR" sz="1100" dirty="0" smtClean="0"/>
          </a:p>
        </p:txBody>
      </p:sp>
      <p:sp>
        <p:nvSpPr>
          <p:cNvPr id="288" name="직사각형 287"/>
          <p:cNvSpPr/>
          <p:nvPr/>
        </p:nvSpPr>
        <p:spPr>
          <a:xfrm>
            <a:off x="5613409" y="7700966"/>
            <a:ext cx="928694" cy="576064"/>
          </a:xfrm>
          <a:prstGeom prst="rect">
            <a:avLst/>
          </a:prstGeom>
          <a:solidFill>
            <a:schemeClr val="accent4">
              <a:lumMod val="75000"/>
            </a:schemeClr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영미희곡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개관</a:t>
            </a:r>
            <a:endParaRPr lang="en-US" altLang="ko-KR" sz="1100" dirty="0" smtClean="0"/>
          </a:p>
        </p:txBody>
      </p:sp>
      <p:cxnSp>
        <p:nvCxnSpPr>
          <p:cNvPr id="290" name="직선 화살표 연결선 289"/>
          <p:cNvCxnSpPr>
            <a:stCxn id="255" idx="3"/>
            <a:endCxn id="286" idx="1"/>
          </p:cNvCxnSpPr>
          <p:nvPr/>
        </p:nvCxnSpPr>
        <p:spPr>
          <a:xfrm>
            <a:off x="3327393" y="7988998"/>
            <a:ext cx="121444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직선 화살표 연결선 291"/>
          <p:cNvCxnSpPr>
            <a:stCxn id="286" idx="3"/>
            <a:endCxn id="288" idx="1"/>
          </p:cNvCxnSpPr>
          <p:nvPr/>
        </p:nvCxnSpPr>
        <p:spPr>
          <a:xfrm>
            <a:off x="5470533" y="7988998"/>
            <a:ext cx="14287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3" name="직사각형 292"/>
          <p:cNvSpPr/>
          <p:nvPr/>
        </p:nvSpPr>
        <p:spPr>
          <a:xfrm>
            <a:off x="6684979" y="8486784"/>
            <a:ext cx="928694" cy="576064"/>
          </a:xfrm>
          <a:prstGeom prst="rect">
            <a:avLst/>
          </a:prstGeom>
          <a:solidFill>
            <a:schemeClr val="accent4">
              <a:lumMod val="75000"/>
            </a:schemeClr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현대영미시</a:t>
            </a:r>
            <a:endParaRPr lang="en-US" altLang="ko-KR" sz="1100" dirty="0" smtClean="0"/>
          </a:p>
        </p:txBody>
      </p:sp>
      <p:sp>
        <p:nvSpPr>
          <p:cNvPr id="294" name="직사각형 293"/>
          <p:cNvSpPr/>
          <p:nvPr/>
        </p:nvSpPr>
        <p:spPr>
          <a:xfrm>
            <a:off x="6684979" y="7700966"/>
            <a:ext cx="928694" cy="576064"/>
          </a:xfrm>
          <a:prstGeom prst="rect">
            <a:avLst/>
          </a:prstGeom>
          <a:solidFill>
            <a:schemeClr val="accent4">
              <a:lumMod val="75000"/>
            </a:schemeClr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영미문학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교육연습</a:t>
            </a:r>
            <a:endParaRPr lang="en-US" altLang="ko-KR" sz="1100" dirty="0" smtClean="0"/>
          </a:p>
        </p:txBody>
      </p:sp>
      <p:sp>
        <p:nvSpPr>
          <p:cNvPr id="295" name="직사각형 294"/>
          <p:cNvSpPr/>
          <p:nvPr/>
        </p:nvSpPr>
        <p:spPr>
          <a:xfrm>
            <a:off x="7756549" y="7700966"/>
            <a:ext cx="755626" cy="576064"/>
          </a:xfrm>
          <a:prstGeom prst="rect">
            <a:avLst/>
          </a:prstGeom>
          <a:solidFill>
            <a:schemeClr val="accent4">
              <a:lumMod val="75000"/>
            </a:schemeClr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영미문화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의 이해</a:t>
            </a:r>
            <a:endParaRPr lang="en-US" altLang="ko-KR" sz="1100" dirty="0" smtClean="0"/>
          </a:p>
        </p:txBody>
      </p:sp>
      <p:cxnSp>
        <p:nvCxnSpPr>
          <p:cNvPr id="297" name="직선 화살표 연결선 296"/>
          <p:cNvCxnSpPr>
            <a:stCxn id="287" idx="3"/>
            <a:endCxn id="293" idx="1"/>
          </p:cNvCxnSpPr>
          <p:nvPr/>
        </p:nvCxnSpPr>
        <p:spPr>
          <a:xfrm>
            <a:off x="6542103" y="8774816"/>
            <a:ext cx="14287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직선 화살표 연결선 298"/>
          <p:cNvCxnSpPr>
            <a:stCxn id="294" idx="3"/>
            <a:endCxn id="295" idx="1"/>
          </p:cNvCxnSpPr>
          <p:nvPr/>
        </p:nvCxnSpPr>
        <p:spPr>
          <a:xfrm>
            <a:off x="7613673" y="7988998"/>
            <a:ext cx="14287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직사각형 70"/>
          <p:cNvSpPr/>
          <p:nvPr/>
        </p:nvSpPr>
        <p:spPr>
          <a:xfrm>
            <a:off x="326997" y="10558486"/>
            <a:ext cx="1571636" cy="1214446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2400" dirty="0" smtClean="0">
                <a:solidFill>
                  <a:srgbClr val="FF0000"/>
                </a:solidFill>
              </a:rPr>
              <a:t>전공필수</a:t>
            </a:r>
            <a:endParaRPr lang="en-US" altLang="ko-KR" sz="2400" dirty="0" smtClean="0">
              <a:solidFill>
                <a:srgbClr val="FF0000"/>
              </a:solidFill>
            </a:endParaRPr>
          </a:p>
        </p:txBody>
      </p:sp>
      <p:sp>
        <p:nvSpPr>
          <p:cNvPr id="74" name="직사각형 73"/>
          <p:cNvSpPr/>
          <p:nvPr/>
        </p:nvSpPr>
        <p:spPr>
          <a:xfrm>
            <a:off x="2255823" y="10558486"/>
            <a:ext cx="1643074" cy="1214446"/>
          </a:xfrm>
          <a:prstGeom prst="rect">
            <a:avLst/>
          </a:prstGeom>
          <a:solidFill>
            <a:schemeClr val="bg1"/>
          </a:solidFill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2800" dirty="0" smtClean="0">
                <a:solidFill>
                  <a:srgbClr val="0070C0"/>
                </a:solidFill>
              </a:rPr>
              <a:t>기본이수</a:t>
            </a:r>
            <a:endParaRPr lang="en-US" altLang="ko-KR" sz="2800" dirty="0" smtClean="0">
              <a:solidFill>
                <a:srgbClr val="0070C0"/>
              </a:solidFill>
            </a:endParaRPr>
          </a:p>
          <a:p>
            <a:pPr algn="ctr"/>
            <a:r>
              <a:rPr lang="ko-KR" altLang="en-US" sz="2800" dirty="0" smtClean="0">
                <a:solidFill>
                  <a:srgbClr val="0070C0"/>
                </a:solidFill>
              </a:rPr>
              <a:t>과목</a:t>
            </a:r>
            <a:endParaRPr lang="en-US" altLang="ko-KR" sz="2800" dirty="0" smtClean="0">
              <a:solidFill>
                <a:srgbClr val="0070C0"/>
              </a:solidFill>
            </a:endParaRPr>
          </a:p>
        </p:txBody>
      </p:sp>
      <p:sp>
        <p:nvSpPr>
          <p:cNvPr id="75" name="직사각형 74"/>
          <p:cNvSpPr/>
          <p:nvPr/>
        </p:nvSpPr>
        <p:spPr>
          <a:xfrm>
            <a:off x="4184649" y="10558486"/>
            <a:ext cx="1928826" cy="1214446"/>
          </a:xfrm>
          <a:prstGeom prst="rect">
            <a:avLst/>
          </a:prstGeom>
          <a:solidFill>
            <a:schemeClr val="bg1"/>
          </a:solidFill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2400" dirty="0" smtClean="0">
                <a:solidFill>
                  <a:srgbClr val="FFC000"/>
                </a:solidFill>
              </a:rPr>
              <a:t>교과 교육학</a:t>
            </a:r>
            <a:endParaRPr lang="en-US" altLang="ko-KR" sz="2400" dirty="0" smtClean="0">
              <a:solidFill>
                <a:srgbClr val="FFC000"/>
              </a:solidFill>
            </a:endParaRPr>
          </a:p>
        </p:txBody>
      </p:sp>
      <p:sp>
        <p:nvSpPr>
          <p:cNvPr id="73" name="직사각형 72"/>
          <p:cNvSpPr/>
          <p:nvPr/>
        </p:nvSpPr>
        <p:spPr>
          <a:xfrm>
            <a:off x="255559" y="1771612"/>
            <a:ext cx="898502" cy="642942"/>
          </a:xfrm>
          <a:prstGeom prst="rect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한국식 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영어의 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허점과오류</a:t>
            </a:r>
            <a:endParaRPr lang="en-US" altLang="ko-KR" sz="1100" dirty="0" smtClean="0"/>
          </a:p>
        </p:txBody>
      </p:sp>
      <p:sp>
        <p:nvSpPr>
          <p:cNvPr id="77" name="직사각형 76"/>
          <p:cNvSpPr/>
          <p:nvPr/>
        </p:nvSpPr>
        <p:spPr>
          <a:xfrm>
            <a:off x="1255691" y="8486784"/>
            <a:ext cx="928694" cy="576064"/>
          </a:xfrm>
          <a:prstGeom prst="rect">
            <a:avLst/>
          </a:prstGeom>
          <a:solidFill>
            <a:schemeClr val="accent4">
              <a:lumMod val="75000"/>
            </a:schemeClr>
          </a:solidFill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문학으로 본 정신분석학</a:t>
            </a:r>
            <a:endParaRPr lang="en-US" altLang="ko-KR" sz="1100" dirty="0" smtClean="0"/>
          </a:p>
        </p:txBody>
      </p:sp>
      <p:sp>
        <p:nvSpPr>
          <p:cNvPr id="78" name="직사각형 77"/>
          <p:cNvSpPr/>
          <p:nvPr/>
        </p:nvSpPr>
        <p:spPr>
          <a:xfrm>
            <a:off x="6399227" y="10558486"/>
            <a:ext cx="1571636" cy="1214446"/>
          </a:xfrm>
          <a:prstGeom prst="rect">
            <a:avLst/>
          </a:prstGeom>
          <a:solidFill>
            <a:schemeClr val="bg1"/>
          </a:solidFill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2400" dirty="0" smtClean="0">
                <a:solidFill>
                  <a:srgbClr val="00B050"/>
                </a:solidFill>
              </a:rPr>
              <a:t>기본교양</a:t>
            </a:r>
            <a:endParaRPr lang="en-US" altLang="ko-KR" sz="2400" dirty="0" smtClean="0">
              <a:solidFill>
                <a:srgbClr val="00B050"/>
              </a:solidFill>
            </a:endParaRPr>
          </a:p>
        </p:txBody>
      </p:sp>
      <p:cxnSp>
        <p:nvCxnSpPr>
          <p:cNvPr id="79" name="직선 연결선 78"/>
          <p:cNvCxnSpPr/>
          <p:nvPr/>
        </p:nvCxnSpPr>
        <p:spPr>
          <a:xfrm>
            <a:off x="0" y="2628868"/>
            <a:ext cx="8512175" cy="1588"/>
          </a:xfrm>
          <a:prstGeom prst="line">
            <a:avLst/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직선 연결선 79"/>
          <p:cNvCxnSpPr/>
          <p:nvPr/>
        </p:nvCxnSpPr>
        <p:spPr>
          <a:xfrm>
            <a:off x="0" y="5129198"/>
            <a:ext cx="8512175" cy="1588"/>
          </a:xfrm>
          <a:prstGeom prst="line">
            <a:avLst/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직선 연결선 80"/>
          <p:cNvCxnSpPr/>
          <p:nvPr/>
        </p:nvCxnSpPr>
        <p:spPr>
          <a:xfrm>
            <a:off x="0" y="7629528"/>
            <a:ext cx="8512175" cy="1588"/>
          </a:xfrm>
          <a:prstGeom prst="line">
            <a:avLst/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직선 연결선 81"/>
          <p:cNvCxnSpPr/>
          <p:nvPr/>
        </p:nvCxnSpPr>
        <p:spPr>
          <a:xfrm>
            <a:off x="0" y="9272602"/>
            <a:ext cx="8512175" cy="1588"/>
          </a:xfrm>
          <a:prstGeom prst="line">
            <a:avLst/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직선 연결선 82"/>
          <p:cNvCxnSpPr/>
          <p:nvPr/>
        </p:nvCxnSpPr>
        <p:spPr>
          <a:xfrm>
            <a:off x="0" y="914356"/>
            <a:ext cx="8512175" cy="1588"/>
          </a:xfrm>
          <a:prstGeom prst="line">
            <a:avLst/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729</TotalTime>
  <Words>115</Words>
  <Application>Microsoft Office PowerPoint</Application>
  <PresentationFormat>사용자 지정</PresentationFormat>
  <Paragraphs>74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Company>daegu univ.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dong hyun seo</dc:creator>
  <cp:lastModifiedBy>user</cp:lastModifiedBy>
  <cp:revision>84</cp:revision>
  <dcterms:created xsi:type="dcterms:W3CDTF">2011-03-08T06:22:35Z</dcterms:created>
  <dcterms:modified xsi:type="dcterms:W3CDTF">2013-01-23T05:18:21Z</dcterms:modified>
</cp:coreProperties>
</file>