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6858000" cy="9906000" type="A4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F77AD"/>
    <a:srgbClr val="4A7E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345" autoAdjust="0"/>
  </p:normalViewPr>
  <p:slideViewPr>
    <p:cSldViewPr>
      <p:cViewPr>
        <p:scale>
          <a:sx n="100" d="100"/>
          <a:sy n="100" d="100"/>
        </p:scale>
        <p:origin x="4524" y="-1452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3077284"/>
            <a:ext cx="5829300" cy="2123369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716F4-4693-4578-9A75-E7B140687252}" type="datetimeFigureOut">
              <a:rPr lang="ko-KR" altLang="en-US" smtClean="0"/>
              <a:pPr/>
              <a:t>2019-01-31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36C95-6EEF-4366-8111-E9B4EB43FF5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716F4-4693-4578-9A75-E7B140687252}" type="datetimeFigureOut">
              <a:rPr lang="ko-KR" altLang="en-US" smtClean="0"/>
              <a:pPr/>
              <a:t>2019-01-31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36C95-6EEF-4366-8111-E9B4EB43FF5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4972050" y="396703"/>
            <a:ext cx="1543050" cy="8452203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42900" y="396703"/>
            <a:ext cx="4514850" cy="8452203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716F4-4693-4578-9A75-E7B140687252}" type="datetimeFigureOut">
              <a:rPr lang="ko-KR" altLang="en-US" smtClean="0"/>
              <a:pPr/>
              <a:t>2019-01-31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36C95-6EEF-4366-8111-E9B4EB43FF5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716F4-4693-4578-9A75-E7B140687252}" type="datetimeFigureOut">
              <a:rPr lang="ko-KR" altLang="en-US" smtClean="0"/>
              <a:pPr/>
              <a:t>2019-01-31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36C95-6EEF-4366-8111-E9B4EB43FF5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716F4-4693-4578-9A75-E7B140687252}" type="datetimeFigureOut">
              <a:rPr lang="ko-KR" altLang="en-US" smtClean="0"/>
              <a:pPr/>
              <a:t>2019-01-31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36C95-6EEF-4366-8111-E9B4EB43FF5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716F4-4693-4578-9A75-E7B140687252}" type="datetimeFigureOut">
              <a:rPr lang="ko-KR" altLang="en-US" smtClean="0"/>
              <a:pPr/>
              <a:t>2019-01-31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36C95-6EEF-4366-8111-E9B4EB43FF5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2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2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716F4-4693-4578-9A75-E7B140687252}" type="datetimeFigureOut">
              <a:rPr lang="ko-KR" altLang="en-US" smtClean="0"/>
              <a:pPr/>
              <a:t>2019-01-31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36C95-6EEF-4366-8111-E9B4EB43FF5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716F4-4693-4578-9A75-E7B140687252}" type="datetimeFigureOut">
              <a:rPr lang="ko-KR" altLang="en-US" smtClean="0"/>
              <a:pPr/>
              <a:t>2019-01-31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36C95-6EEF-4366-8111-E9B4EB43FF5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716F4-4693-4578-9A75-E7B140687252}" type="datetimeFigureOut">
              <a:rPr lang="ko-KR" altLang="en-US" smtClean="0"/>
              <a:pPr/>
              <a:t>2019-01-31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36C95-6EEF-4366-8111-E9B4EB43FF5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8" y="394409"/>
            <a:ext cx="3833812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1" y="2072924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716F4-4693-4578-9A75-E7B140687252}" type="datetimeFigureOut">
              <a:rPr lang="ko-KR" altLang="en-US" smtClean="0"/>
              <a:pPr/>
              <a:t>2019-01-31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36C95-6EEF-4366-8111-E9B4EB43FF5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716F4-4693-4578-9A75-E7B140687252}" type="datetimeFigureOut">
              <a:rPr lang="ko-KR" altLang="en-US" smtClean="0"/>
              <a:pPr/>
              <a:t>2019-01-31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36C95-6EEF-4366-8111-E9B4EB43FF5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2900" y="9181398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0716F4-4693-4578-9A75-E7B140687252}" type="datetimeFigureOut">
              <a:rPr lang="ko-KR" altLang="en-US" smtClean="0"/>
              <a:pPr/>
              <a:t>2019-01-31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3150" y="9181398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4900" y="9181398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236C95-6EEF-4366-8111-E9B4EB43FF5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4" name="그룹 143"/>
          <p:cNvGrpSpPr/>
          <p:nvPr/>
        </p:nvGrpSpPr>
        <p:grpSpPr>
          <a:xfrm>
            <a:off x="0" y="56456"/>
            <a:ext cx="7046017" cy="9777085"/>
            <a:chOff x="-27384" y="64457"/>
            <a:chExt cx="7046017" cy="9777085"/>
          </a:xfrm>
        </p:grpSpPr>
        <p:cxnSp>
          <p:nvCxnSpPr>
            <p:cNvPr id="11" name="직선 연결선 10"/>
            <p:cNvCxnSpPr/>
            <p:nvPr/>
          </p:nvCxnSpPr>
          <p:spPr>
            <a:xfrm flipH="1">
              <a:off x="0" y="64457"/>
              <a:ext cx="6858000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" name="그룹 136"/>
            <p:cNvGrpSpPr/>
            <p:nvPr/>
          </p:nvGrpSpPr>
          <p:grpSpPr>
            <a:xfrm>
              <a:off x="6021288" y="64457"/>
              <a:ext cx="786860" cy="496055"/>
              <a:chOff x="6021288" y="64457"/>
              <a:chExt cx="786860" cy="728081"/>
            </a:xfrm>
          </p:grpSpPr>
          <p:sp>
            <p:nvSpPr>
              <p:cNvPr id="4" name="직사각형 3"/>
              <p:cNvSpPr/>
              <p:nvPr/>
            </p:nvSpPr>
            <p:spPr>
              <a:xfrm>
                <a:off x="6021288" y="64457"/>
                <a:ext cx="786860" cy="242694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000" b="1" dirty="0">
                    <a:solidFill>
                      <a:schemeClr val="tx1"/>
                    </a:solidFill>
                  </a:rPr>
                  <a:t>전문교양</a:t>
                </a:r>
              </a:p>
            </p:txBody>
          </p:sp>
          <p:sp>
            <p:nvSpPr>
              <p:cNvPr id="5" name="직사각형 4"/>
              <p:cNvSpPr/>
              <p:nvPr/>
            </p:nvSpPr>
            <p:spPr>
              <a:xfrm>
                <a:off x="6021288" y="307151"/>
                <a:ext cx="786860" cy="24269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000" b="1" dirty="0">
                    <a:solidFill>
                      <a:schemeClr val="tx1"/>
                    </a:solidFill>
                  </a:rPr>
                  <a:t>MSC</a:t>
                </a:r>
                <a:endParaRPr lang="ko-KR" altLang="en-US" sz="10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직사각형 5"/>
              <p:cNvSpPr/>
              <p:nvPr/>
            </p:nvSpPr>
            <p:spPr>
              <a:xfrm>
                <a:off x="6021288" y="549844"/>
                <a:ext cx="786860" cy="242694"/>
              </a:xfrm>
              <a:prstGeom prst="rect">
                <a:avLst/>
              </a:prstGeom>
              <a:solidFill>
                <a:srgbClr val="8F77AD"/>
              </a:solidFill>
              <a:ln>
                <a:solidFill>
                  <a:schemeClr val="accent4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000" b="1" dirty="0">
                    <a:solidFill>
                      <a:schemeClr val="tx1"/>
                    </a:solidFill>
                  </a:rPr>
                  <a:t>설계</a:t>
                </a:r>
                <a:endParaRPr lang="en-US" altLang="ko-KR" sz="1000" b="1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22" name="그룹 321"/>
            <p:cNvGrpSpPr/>
            <p:nvPr/>
          </p:nvGrpSpPr>
          <p:grpSpPr>
            <a:xfrm>
              <a:off x="-27384" y="263188"/>
              <a:ext cx="7046017" cy="9578354"/>
              <a:chOff x="-27384" y="263188"/>
              <a:chExt cx="7046017" cy="9578354"/>
            </a:xfrm>
          </p:grpSpPr>
          <p:cxnSp>
            <p:nvCxnSpPr>
              <p:cNvPr id="9" name="직선 연결선 8"/>
              <p:cNvCxnSpPr/>
              <p:nvPr/>
            </p:nvCxnSpPr>
            <p:spPr>
              <a:xfrm flipH="1">
                <a:off x="0" y="792538"/>
                <a:ext cx="6858000" cy="0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1" name="TextBox 250"/>
              <p:cNvSpPr txBox="1"/>
              <p:nvPr/>
            </p:nvSpPr>
            <p:spPr>
              <a:xfrm>
                <a:off x="-27384" y="1624629"/>
                <a:ext cx="288343" cy="769441"/>
              </a:xfrm>
              <a:prstGeom prst="rect">
                <a:avLst/>
              </a:prstGeom>
              <a:noFill/>
            </p:spPr>
            <p:txBody>
              <a:bodyPr vert="horz" wrap="square" rtlCol="0">
                <a:spAutoFit/>
              </a:bodyPr>
              <a:lstStyle/>
              <a:p>
                <a:pPr algn="ctr"/>
                <a:r>
                  <a:rPr lang="en-US" altLang="ko-KR" sz="1100" b="1" dirty="0"/>
                  <a:t> 1</a:t>
                </a:r>
              </a:p>
              <a:p>
                <a:r>
                  <a:rPr lang="ko-KR" altLang="en-US" sz="1100" b="1" dirty="0"/>
                  <a:t>학</a:t>
                </a:r>
                <a:endParaRPr lang="en-US" altLang="ko-KR" sz="1100" b="1" dirty="0"/>
              </a:p>
              <a:p>
                <a:r>
                  <a:rPr lang="ko-KR" altLang="en-US" sz="1100" b="1" dirty="0"/>
                  <a:t>년</a:t>
                </a:r>
              </a:p>
            </p:txBody>
          </p:sp>
          <p:sp>
            <p:nvSpPr>
              <p:cNvPr id="128" name="TextBox 127"/>
              <p:cNvSpPr txBox="1"/>
              <p:nvPr/>
            </p:nvSpPr>
            <p:spPr>
              <a:xfrm>
                <a:off x="-27384" y="3912883"/>
                <a:ext cx="288343" cy="769441"/>
              </a:xfrm>
              <a:prstGeom prst="rect">
                <a:avLst/>
              </a:prstGeom>
              <a:noFill/>
            </p:spPr>
            <p:txBody>
              <a:bodyPr vert="horz" wrap="square" rtlCol="0">
                <a:spAutoFit/>
              </a:bodyPr>
              <a:lstStyle/>
              <a:p>
                <a:pPr algn="ctr"/>
                <a:r>
                  <a:rPr lang="en-US" altLang="ko-KR" sz="1100" b="1" dirty="0"/>
                  <a:t> 2</a:t>
                </a:r>
              </a:p>
              <a:p>
                <a:r>
                  <a:rPr lang="ko-KR" altLang="en-US" sz="1100" b="1" dirty="0"/>
                  <a:t>학</a:t>
                </a:r>
                <a:endParaRPr lang="en-US" altLang="ko-KR" sz="1100" b="1" dirty="0"/>
              </a:p>
              <a:p>
                <a:r>
                  <a:rPr lang="ko-KR" altLang="en-US" sz="1100" b="1" dirty="0"/>
                  <a:t>년</a:t>
                </a:r>
              </a:p>
            </p:txBody>
          </p:sp>
          <p:sp>
            <p:nvSpPr>
              <p:cNvPr id="129" name="TextBox 128"/>
              <p:cNvSpPr txBox="1"/>
              <p:nvPr/>
            </p:nvSpPr>
            <p:spPr>
              <a:xfrm>
                <a:off x="-27384" y="6062314"/>
                <a:ext cx="288343" cy="769441"/>
              </a:xfrm>
              <a:prstGeom prst="rect">
                <a:avLst/>
              </a:prstGeom>
              <a:noFill/>
            </p:spPr>
            <p:txBody>
              <a:bodyPr vert="horz" wrap="square" rtlCol="0">
                <a:spAutoFit/>
              </a:bodyPr>
              <a:lstStyle/>
              <a:p>
                <a:pPr algn="ctr"/>
                <a:r>
                  <a:rPr lang="en-US" altLang="ko-KR" sz="1100" b="1" dirty="0"/>
                  <a:t> 3</a:t>
                </a:r>
              </a:p>
              <a:p>
                <a:r>
                  <a:rPr lang="ko-KR" altLang="en-US" sz="1100" b="1" dirty="0"/>
                  <a:t>학</a:t>
                </a:r>
                <a:endParaRPr lang="en-US" altLang="ko-KR" sz="1100" b="1" dirty="0"/>
              </a:p>
              <a:p>
                <a:r>
                  <a:rPr lang="ko-KR" altLang="en-US" sz="1100" b="1" dirty="0"/>
                  <a:t>년</a:t>
                </a:r>
              </a:p>
            </p:txBody>
          </p:sp>
          <p:sp>
            <p:nvSpPr>
              <p:cNvPr id="130" name="TextBox 129"/>
              <p:cNvSpPr txBox="1"/>
              <p:nvPr/>
            </p:nvSpPr>
            <p:spPr>
              <a:xfrm>
                <a:off x="-27384" y="8385380"/>
                <a:ext cx="288343" cy="769441"/>
              </a:xfrm>
              <a:prstGeom prst="rect">
                <a:avLst/>
              </a:prstGeom>
              <a:noFill/>
            </p:spPr>
            <p:txBody>
              <a:bodyPr vert="horz" wrap="square" rtlCol="0">
                <a:spAutoFit/>
              </a:bodyPr>
              <a:lstStyle/>
              <a:p>
                <a:pPr algn="ctr"/>
                <a:r>
                  <a:rPr lang="en-US" altLang="ko-KR" sz="1100" b="1" dirty="0"/>
                  <a:t> 4</a:t>
                </a:r>
              </a:p>
              <a:p>
                <a:r>
                  <a:rPr lang="ko-KR" altLang="en-US" sz="1100" b="1" dirty="0"/>
                  <a:t>학</a:t>
                </a:r>
                <a:endParaRPr lang="en-US" altLang="ko-KR" sz="1100" b="1" dirty="0"/>
              </a:p>
              <a:p>
                <a:r>
                  <a:rPr lang="ko-KR" altLang="en-US" sz="1100" b="1" dirty="0"/>
                  <a:t>년</a:t>
                </a: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85102" y="263188"/>
                <a:ext cx="583264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b="1" dirty="0"/>
                  <a:t>2019</a:t>
                </a:r>
                <a:r>
                  <a:rPr lang="ko-KR" altLang="en-US" b="1" dirty="0"/>
                  <a:t>학년도 전자전기공학부 전자공학전공 이수체계도</a:t>
                </a:r>
                <a:endParaRPr lang="en-US" altLang="ko-KR" b="1" dirty="0"/>
              </a:p>
            </p:txBody>
          </p:sp>
          <p:sp>
            <p:nvSpPr>
              <p:cNvPr id="20" name="모서리가 둥근 직사각형 19"/>
              <p:cNvSpPr/>
              <p:nvPr/>
            </p:nvSpPr>
            <p:spPr>
              <a:xfrm>
                <a:off x="39085" y="1104573"/>
                <a:ext cx="249258" cy="2084544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ko-KR" altLang="en-US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직사각형 20"/>
              <p:cNvSpPr/>
              <p:nvPr/>
            </p:nvSpPr>
            <p:spPr>
              <a:xfrm>
                <a:off x="238492" y="1104571"/>
                <a:ext cx="149555" cy="208454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>
                <a:off x="188640" y="1612756"/>
                <a:ext cx="199407" cy="1277273"/>
              </a:xfrm>
              <a:prstGeom prst="rect">
                <a:avLst/>
              </a:prstGeom>
              <a:noFill/>
            </p:spPr>
            <p:txBody>
              <a:bodyPr vert="horz" wrap="square" rtlCol="0">
                <a:spAutoFit/>
              </a:bodyPr>
              <a:lstStyle/>
              <a:p>
                <a:r>
                  <a:rPr lang="en-US" altLang="ko-KR" sz="1100" b="1" dirty="0">
                    <a:solidFill>
                      <a:schemeClr val="bg1"/>
                    </a:solidFill>
                  </a:rPr>
                  <a:t>1</a:t>
                </a:r>
              </a:p>
              <a:p>
                <a:endParaRPr lang="en-US" altLang="ko-KR" sz="1100" b="1" dirty="0">
                  <a:solidFill>
                    <a:schemeClr val="bg1"/>
                  </a:solidFill>
                </a:endParaRPr>
              </a:p>
              <a:p>
                <a:endParaRPr lang="en-US" altLang="ko-KR" sz="1100" b="1" dirty="0">
                  <a:solidFill>
                    <a:schemeClr val="bg1"/>
                  </a:solidFill>
                </a:endParaRPr>
              </a:p>
              <a:p>
                <a:endParaRPr lang="en-US" altLang="ko-KR" sz="1100" b="1" dirty="0">
                  <a:solidFill>
                    <a:schemeClr val="bg1"/>
                  </a:solidFill>
                </a:endParaRPr>
              </a:p>
              <a:p>
                <a:endParaRPr lang="en-US" altLang="ko-KR" sz="1100" b="1" dirty="0">
                  <a:solidFill>
                    <a:schemeClr val="bg1"/>
                  </a:solidFill>
                </a:endParaRPr>
              </a:p>
              <a:p>
                <a:endParaRPr lang="en-US" altLang="ko-KR" sz="1100" b="1" dirty="0">
                  <a:solidFill>
                    <a:schemeClr val="bg1"/>
                  </a:solidFill>
                </a:endParaRPr>
              </a:p>
              <a:p>
                <a:r>
                  <a:rPr lang="en-US" altLang="ko-KR" sz="1100" b="1" dirty="0">
                    <a:solidFill>
                      <a:schemeClr val="bg1"/>
                    </a:solidFill>
                  </a:rPr>
                  <a:t>2</a:t>
                </a:r>
                <a:endParaRPr lang="ko-KR" altLang="en-US" sz="11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68" name="모서리가 둥근 직사각형 267"/>
              <p:cNvSpPr/>
              <p:nvPr/>
            </p:nvSpPr>
            <p:spPr>
              <a:xfrm>
                <a:off x="39085" y="3284501"/>
                <a:ext cx="249258" cy="2084544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ko-KR" altLang="en-US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9" name="직사각형 268"/>
              <p:cNvSpPr/>
              <p:nvPr/>
            </p:nvSpPr>
            <p:spPr>
              <a:xfrm>
                <a:off x="238492" y="3284499"/>
                <a:ext cx="149555" cy="208454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272" name="모서리가 둥근 직사각형 271"/>
              <p:cNvSpPr/>
              <p:nvPr/>
            </p:nvSpPr>
            <p:spPr>
              <a:xfrm>
                <a:off x="39085" y="5473058"/>
                <a:ext cx="249258" cy="2084544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ko-KR" altLang="en-US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73" name="직사각형 272"/>
              <p:cNvSpPr/>
              <p:nvPr/>
            </p:nvSpPr>
            <p:spPr>
              <a:xfrm>
                <a:off x="238492" y="5473056"/>
                <a:ext cx="149555" cy="208454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276" name="모서리가 둥근 직사각형 275"/>
              <p:cNvSpPr/>
              <p:nvPr/>
            </p:nvSpPr>
            <p:spPr>
              <a:xfrm>
                <a:off x="39085" y="7756998"/>
                <a:ext cx="249258" cy="2084544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ko-KR" altLang="en-US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77" name="직사각형 276"/>
              <p:cNvSpPr/>
              <p:nvPr/>
            </p:nvSpPr>
            <p:spPr>
              <a:xfrm>
                <a:off x="238492" y="7756998"/>
                <a:ext cx="149555" cy="208454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31" name="TextBox 130"/>
              <p:cNvSpPr txBox="1"/>
              <p:nvPr/>
            </p:nvSpPr>
            <p:spPr>
              <a:xfrm>
                <a:off x="188640" y="3728864"/>
                <a:ext cx="199407" cy="1277273"/>
              </a:xfrm>
              <a:prstGeom prst="rect">
                <a:avLst/>
              </a:prstGeom>
              <a:noFill/>
            </p:spPr>
            <p:txBody>
              <a:bodyPr vert="horz" wrap="square" rtlCol="0">
                <a:spAutoFit/>
              </a:bodyPr>
              <a:lstStyle/>
              <a:p>
                <a:r>
                  <a:rPr lang="en-US" altLang="ko-KR" sz="1100" b="1" dirty="0">
                    <a:solidFill>
                      <a:schemeClr val="bg1"/>
                    </a:solidFill>
                  </a:rPr>
                  <a:t>1</a:t>
                </a:r>
              </a:p>
              <a:p>
                <a:endParaRPr lang="en-US" altLang="ko-KR" sz="1100" b="1" dirty="0">
                  <a:solidFill>
                    <a:schemeClr val="bg1"/>
                  </a:solidFill>
                </a:endParaRPr>
              </a:p>
              <a:p>
                <a:endParaRPr lang="en-US" altLang="ko-KR" sz="1100" b="1" dirty="0">
                  <a:solidFill>
                    <a:schemeClr val="bg1"/>
                  </a:solidFill>
                </a:endParaRPr>
              </a:p>
              <a:p>
                <a:endParaRPr lang="en-US" altLang="ko-KR" sz="1100" b="1" dirty="0">
                  <a:solidFill>
                    <a:schemeClr val="bg1"/>
                  </a:solidFill>
                </a:endParaRPr>
              </a:p>
              <a:p>
                <a:endParaRPr lang="en-US" altLang="ko-KR" sz="1100" b="1" dirty="0">
                  <a:solidFill>
                    <a:schemeClr val="bg1"/>
                  </a:solidFill>
                </a:endParaRPr>
              </a:p>
              <a:p>
                <a:endParaRPr lang="en-US" altLang="ko-KR" sz="1100" b="1" dirty="0">
                  <a:solidFill>
                    <a:schemeClr val="bg1"/>
                  </a:solidFill>
                </a:endParaRPr>
              </a:p>
              <a:p>
                <a:r>
                  <a:rPr lang="en-US" altLang="ko-KR" sz="1100" b="1" dirty="0">
                    <a:solidFill>
                      <a:schemeClr val="bg1"/>
                    </a:solidFill>
                  </a:rPr>
                  <a:t>2</a:t>
                </a:r>
                <a:endParaRPr lang="ko-KR" altLang="en-US" sz="11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32" name="TextBox 131"/>
              <p:cNvSpPr txBox="1"/>
              <p:nvPr/>
            </p:nvSpPr>
            <p:spPr>
              <a:xfrm>
                <a:off x="188640" y="5907975"/>
                <a:ext cx="199407" cy="1277273"/>
              </a:xfrm>
              <a:prstGeom prst="rect">
                <a:avLst/>
              </a:prstGeom>
              <a:noFill/>
            </p:spPr>
            <p:txBody>
              <a:bodyPr vert="horz" wrap="square" rtlCol="0">
                <a:spAutoFit/>
              </a:bodyPr>
              <a:lstStyle/>
              <a:p>
                <a:r>
                  <a:rPr lang="en-US" altLang="ko-KR" sz="1100" b="1" dirty="0">
                    <a:solidFill>
                      <a:schemeClr val="bg1"/>
                    </a:solidFill>
                  </a:rPr>
                  <a:t>1</a:t>
                </a:r>
              </a:p>
              <a:p>
                <a:endParaRPr lang="en-US" altLang="ko-KR" sz="1100" b="1" dirty="0">
                  <a:solidFill>
                    <a:schemeClr val="bg1"/>
                  </a:solidFill>
                </a:endParaRPr>
              </a:p>
              <a:p>
                <a:endParaRPr lang="en-US" altLang="ko-KR" sz="1100" b="1" dirty="0">
                  <a:solidFill>
                    <a:schemeClr val="bg1"/>
                  </a:solidFill>
                </a:endParaRPr>
              </a:p>
              <a:p>
                <a:endParaRPr lang="en-US" altLang="ko-KR" sz="1100" b="1" dirty="0">
                  <a:solidFill>
                    <a:schemeClr val="bg1"/>
                  </a:solidFill>
                </a:endParaRPr>
              </a:p>
              <a:p>
                <a:endParaRPr lang="en-US" altLang="ko-KR" sz="1100" b="1" dirty="0">
                  <a:solidFill>
                    <a:schemeClr val="bg1"/>
                  </a:solidFill>
                </a:endParaRPr>
              </a:p>
              <a:p>
                <a:endParaRPr lang="en-US" altLang="ko-KR" sz="1100" b="1" dirty="0">
                  <a:solidFill>
                    <a:schemeClr val="bg1"/>
                  </a:solidFill>
                </a:endParaRPr>
              </a:p>
              <a:p>
                <a:r>
                  <a:rPr lang="en-US" altLang="ko-KR" sz="1100" b="1" dirty="0">
                    <a:solidFill>
                      <a:schemeClr val="bg1"/>
                    </a:solidFill>
                  </a:rPr>
                  <a:t>2</a:t>
                </a:r>
                <a:endParaRPr lang="ko-KR" altLang="en-US" sz="11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33" name="TextBox 132"/>
              <p:cNvSpPr txBox="1"/>
              <p:nvPr/>
            </p:nvSpPr>
            <p:spPr>
              <a:xfrm>
                <a:off x="188640" y="8212231"/>
                <a:ext cx="199407" cy="1277273"/>
              </a:xfrm>
              <a:prstGeom prst="rect">
                <a:avLst/>
              </a:prstGeom>
              <a:noFill/>
            </p:spPr>
            <p:txBody>
              <a:bodyPr vert="horz" wrap="square" rtlCol="0">
                <a:spAutoFit/>
              </a:bodyPr>
              <a:lstStyle/>
              <a:p>
                <a:r>
                  <a:rPr lang="en-US" altLang="ko-KR" sz="1100" b="1" dirty="0">
                    <a:solidFill>
                      <a:schemeClr val="bg1"/>
                    </a:solidFill>
                  </a:rPr>
                  <a:t>1</a:t>
                </a:r>
              </a:p>
              <a:p>
                <a:endParaRPr lang="en-US" altLang="ko-KR" sz="1100" b="1" dirty="0">
                  <a:solidFill>
                    <a:schemeClr val="bg1"/>
                  </a:solidFill>
                </a:endParaRPr>
              </a:p>
              <a:p>
                <a:endParaRPr lang="en-US" altLang="ko-KR" sz="1100" b="1" dirty="0">
                  <a:solidFill>
                    <a:schemeClr val="bg1"/>
                  </a:solidFill>
                </a:endParaRPr>
              </a:p>
              <a:p>
                <a:endParaRPr lang="en-US" altLang="ko-KR" sz="1100" b="1" dirty="0">
                  <a:solidFill>
                    <a:schemeClr val="bg1"/>
                  </a:solidFill>
                </a:endParaRPr>
              </a:p>
              <a:p>
                <a:endParaRPr lang="en-US" altLang="ko-KR" sz="1100" b="1" dirty="0">
                  <a:solidFill>
                    <a:schemeClr val="bg1"/>
                  </a:solidFill>
                </a:endParaRPr>
              </a:p>
              <a:p>
                <a:endParaRPr lang="en-US" altLang="ko-KR" sz="1100" b="1" dirty="0">
                  <a:solidFill>
                    <a:schemeClr val="bg1"/>
                  </a:solidFill>
                </a:endParaRPr>
              </a:p>
              <a:p>
                <a:r>
                  <a:rPr lang="en-US" altLang="ko-KR" sz="1100" b="1" dirty="0">
                    <a:solidFill>
                      <a:schemeClr val="bg1"/>
                    </a:solidFill>
                  </a:rPr>
                  <a:t>2</a:t>
                </a:r>
                <a:endParaRPr lang="ko-KR" altLang="en-US" sz="11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45" name="직사각형 44"/>
              <p:cNvSpPr/>
              <p:nvPr/>
            </p:nvSpPr>
            <p:spPr>
              <a:xfrm>
                <a:off x="475725" y="1103469"/>
                <a:ext cx="755637" cy="401700"/>
              </a:xfrm>
              <a:prstGeom prst="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900" b="1" spc="-150" dirty="0">
                    <a:solidFill>
                      <a:schemeClr val="tx1"/>
                    </a:solidFill>
                  </a:rPr>
                  <a:t>DU</a:t>
                </a:r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실용영어</a:t>
                </a:r>
                <a:r>
                  <a:rPr lang="en-US" altLang="ko-KR" sz="900" b="1" spc="-150" dirty="0">
                    <a:solidFill>
                      <a:schemeClr val="tx1"/>
                    </a:solidFill>
                  </a:rPr>
                  <a:t>(1)*</a:t>
                </a:r>
                <a:endParaRPr lang="ko-KR" altLang="en-US" sz="900" b="1" spc="-15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6" name="직사각형 45"/>
              <p:cNvSpPr/>
              <p:nvPr/>
            </p:nvSpPr>
            <p:spPr>
              <a:xfrm>
                <a:off x="471804" y="1566160"/>
                <a:ext cx="1018897" cy="401700"/>
              </a:xfrm>
              <a:prstGeom prst="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900" b="1" spc="-150" dirty="0">
                    <a:solidFill>
                      <a:schemeClr val="tx1"/>
                    </a:solidFill>
                  </a:rPr>
                  <a:t>ICT </a:t>
                </a:r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융합기술의 이해</a:t>
                </a:r>
                <a:endParaRPr lang="en-US" altLang="ko-KR" sz="900" b="1" spc="-15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7" name="직사각형 46"/>
              <p:cNvSpPr/>
              <p:nvPr/>
            </p:nvSpPr>
            <p:spPr>
              <a:xfrm>
                <a:off x="476672" y="2360712"/>
                <a:ext cx="755637" cy="288032"/>
              </a:xfrm>
              <a:prstGeom prst="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900" b="1" spc="-150" dirty="0">
                    <a:solidFill>
                      <a:schemeClr val="tx1"/>
                    </a:solidFill>
                  </a:rPr>
                  <a:t>DU</a:t>
                </a:r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실용영어</a:t>
                </a:r>
                <a:r>
                  <a:rPr lang="en-US" altLang="ko-KR" sz="900" b="1" spc="-150" dirty="0">
                    <a:solidFill>
                      <a:schemeClr val="tx1"/>
                    </a:solidFill>
                  </a:rPr>
                  <a:t>(2) </a:t>
                </a:r>
                <a:endParaRPr lang="ko-KR" altLang="en-US" sz="900" b="1" spc="-15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7" name="직사각형 56"/>
              <p:cNvSpPr/>
              <p:nvPr/>
            </p:nvSpPr>
            <p:spPr>
              <a:xfrm>
                <a:off x="5904830" y="7977336"/>
                <a:ext cx="908720" cy="288032"/>
              </a:xfrm>
              <a:prstGeom prst="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공학윤리</a:t>
                </a:r>
              </a:p>
            </p:txBody>
          </p:sp>
          <p:sp>
            <p:nvSpPr>
              <p:cNvPr id="58" name="직사각형 57"/>
              <p:cNvSpPr/>
              <p:nvPr/>
            </p:nvSpPr>
            <p:spPr>
              <a:xfrm>
                <a:off x="6001308" y="2627435"/>
                <a:ext cx="720080" cy="272756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지구과학</a:t>
                </a:r>
                <a:r>
                  <a:rPr lang="en-US" altLang="ko-KR" sz="900" b="1" spc="-150" dirty="0">
                    <a:solidFill>
                      <a:schemeClr val="tx1"/>
                    </a:solidFill>
                  </a:rPr>
                  <a:t> *</a:t>
                </a:r>
                <a:endParaRPr lang="ko-KR" altLang="en-US" sz="900" b="1" spc="-15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0" name="직사각형 59"/>
              <p:cNvSpPr/>
              <p:nvPr/>
            </p:nvSpPr>
            <p:spPr>
              <a:xfrm>
                <a:off x="6001308" y="1124252"/>
                <a:ext cx="720080" cy="42989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생물미래학</a:t>
                </a:r>
                <a:r>
                  <a:rPr lang="en-US" altLang="ko-KR" sz="900" b="1" spc="-150" dirty="0">
                    <a:solidFill>
                      <a:schemeClr val="tx1"/>
                    </a:solidFill>
                  </a:rPr>
                  <a:t> *</a:t>
                </a:r>
                <a:endParaRPr lang="ko-KR" altLang="en-US" sz="900" b="1" spc="-15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2" name="직사각형 61"/>
              <p:cNvSpPr/>
              <p:nvPr/>
            </p:nvSpPr>
            <p:spPr>
              <a:xfrm>
                <a:off x="5020814" y="1133521"/>
                <a:ext cx="792088" cy="4017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일반물리학 </a:t>
                </a:r>
                <a:r>
                  <a:rPr lang="en-US" altLang="ko-KR" sz="900" b="1" spc="-150" dirty="0">
                    <a:solidFill>
                      <a:schemeClr val="tx1"/>
                    </a:solidFill>
                  </a:rPr>
                  <a:t>*</a:t>
                </a:r>
                <a:endParaRPr lang="ko-KR" altLang="en-US" sz="900" b="1" spc="-15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3" name="직사각형 62"/>
              <p:cNvSpPr/>
              <p:nvPr/>
            </p:nvSpPr>
            <p:spPr>
              <a:xfrm>
                <a:off x="2204864" y="1496616"/>
                <a:ext cx="730622" cy="4017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기초수학</a:t>
                </a:r>
                <a:r>
                  <a:rPr lang="en-US" altLang="ko-KR" sz="900" b="1" spc="-150" dirty="0">
                    <a:solidFill>
                      <a:schemeClr val="tx1"/>
                    </a:solidFill>
                  </a:rPr>
                  <a:t>(1) *</a:t>
                </a:r>
                <a:endParaRPr lang="ko-KR" altLang="en-US" sz="900" b="1" spc="-15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5" name="직사각형 64"/>
              <p:cNvSpPr/>
              <p:nvPr/>
            </p:nvSpPr>
            <p:spPr>
              <a:xfrm>
                <a:off x="4077072" y="2360712"/>
                <a:ext cx="827645" cy="401700"/>
              </a:xfrm>
              <a:prstGeom prst="rect">
                <a:avLst/>
              </a:prstGeom>
              <a:solidFill>
                <a:srgbClr val="8F77AD"/>
              </a:solidFill>
              <a:ln>
                <a:solidFill>
                  <a:schemeClr val="accent4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입문공학설계</a:t>
                </a:r>
                <a:r>
                  <a:rPr lang="en-US" altLang="ko-KR" sz="900" b="1" spc="-150" dirty="0">
                    <a:solidFill>
                      <a:schemeClr val="tx1"/>
                    </a:solidFill>
                  </a:rPr>
                  <a:t> *</a:t>
                </a:r>
                <a:endParaRPr lang="ko-KR" altLang="en-US" sz="900" b="1" spc="-15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6" name="직사각형 65"/>
              <p:cNvSpPr/>
              <p:nvPr/>
            </p:nvSpPr>
            <p:spPr>
              <a:xfrm>
                <a:off x="5013176" y="2360712"/>
                <a:ext cx="807365" cy="4017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일반물리학 및 실험</a:t>
                </a:r>
                <a:r>
                  <a:rPr lang="en-US" altLang="ko-KR" sz="900" b="1" spc="-150" dirty="0">
                    <a:solidFill>
                      <a:schemeClr val="tx1"/>
                    </a:solidFill>
                  </a:rPr>
                  <a:t>*</a:t>
                </a:r>
                <a:endParaRPr lang="ko-KR" altLang="en-US" sz="900" b="1" spc="-15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7" name="직사각형 66"/>
              <p:cNvSpPr/>
              <p:nvPr/>
            </p:nvSpPr>
            <p:spPr>
              <a:xfrm>
                <a:off x="2194322" y="2360712"/>
                <a:ext cx="730622" cy="4017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기초수학</a:t>
                </a:r>
                <a:r>
                  <a:rPr lang="en-US" altLang="ko-KR" sz="900" b="1" spc="-150" dirty="0">
                    <a:solidFill>
                      <a:schemeClr val="tx1"/>
                    </a:solidFill>
                  </a:rPr>
                  <a:t>(2) *</a:t>
                </a:r>
                <a:endParaRPr lang="ko-KR" altLang="en-US" sz="900" b="1" spc="-15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8" name="직사각형 67"/>
              <p:cNvSpPr/>
              <p:nvPr/>
            </p:nvSpPr>
            <p:spPr>
              <a:xfrm>
                <a:off x="5995769" y="2152468"/>
                <a:ext cx="725619" cy="4017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컴퓨터</a:t>
                </a:r>
                <a:endParaRPr lang="en-US" altLang="ko-KR" sz="900" b="1" spc="-150" dirty="0">
                  <a:solidFill>
                    <a:schemeClr val="tx1"/>
                  </a:solidFill>
                </a:endParaRPr>
              </a:p>
              <a:p>
                <a:pPr algn="ctr"/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프로그래밍</a:t>
                </a:r>
                <a:r>
                  <a:rPr lang="en-US" altLang="ko-KR" sz="900" b="1" spc="-150" dirty="0">
                    <a:solidFill>
                      <a:schemeClr val="tx1"/>
                    </a:solidFill>
                  </a:rPr>
                  <a:t> *</a:t>
                </a:r>
                <a:endParaRPr lang="ko-KR" altLang="en-US" sz="900" b="1" spc="-15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>
                <a:off x="2492896" y="3296816"/>
                <a:ext cx="730354" cy="401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회로이론</a:t>
                </a:r>
                <a:r>
                  <a:rPr lang="en-US" altLang="ko-KR" sz="900" b="1" spc="-150" dirty="0">
                    <a:solidFill>
                      <a:schemeClr val="tx1"/>
                    </a:solidFill>
                  </a:rPr>
                  <a:t>(1) *</a:t>
                </a:r>
                <a:endParaRPr lang="ko-KR" altLang="en-US" sz="900" b="1" spc="-15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6" name="직사각형 75"/>
              <p:cNvSpPr/>
              <p:nvPr/>
            </p:nvSpPr>
            <p:spPr>
              <a:xfrm>
                <a:off x="476672" y="3296816"/>
                <a:ext cx="745363" cy="401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기초</a:t>
                </a:r>
                <a:endParaRPr lang="en-US" altLang="ko-KR" sz="900" b="1" spc="-150" dirty="0">
                  <a:solidFill>
                    <a:schemeClr val="tx1"/>
                  </a:solidFill>
                </a:endParaRPr>
              </a:p>
              <a:p>
                <a:pPr algn="ctr"/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전자실험</a:t>
                </a:r>
                <a:r>
                  <a:rPr lang="en-US" altLang="ko-KR" sz="900" b="1" spc="-150" dirty="0">
                    <a:solidFill>
                      <a:schemeClr val="tx1"/>
                    </a:solidFill>
                  </a:rPr>
                  <a:t> *</a:t>
                </a:r>
                <a:endParaRPr lang="ko-KR" altLang="en-US" sz="900" b="1" spc="-15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8" name="직사각형 77"/>
              <p:cNvSpPr/>
              <p:nvPr/>
            </p:nvSpPr>
            <p:spPr>
              <a:xfrm>
                <a:off x="5733256" y="3296816"/>
                <a:ext cx="807633" cy="401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전기자기학</a:t>
                </a:r>
                <a:r>
                  <a:rPr lang="en-US" altLang="ko-KR" sz="900" b="1" spc="-150" dirty="0">
                    <a:solidFill>
                      <a:schemeClr val="tx1"/>
                    </a:solidFill>
                  </a:rPr>
                  <a:t>(1) *</a:t>
                </a:r>
                <a:endParaRPr lang="ko-KR" altLang="en-US" sz="900" b="1" spc="-15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9" name="직사각형 78"/>
              <p:cNvSpPr/>
              <p:nvPr/>
            </p:nvSpPr>
            <p:spPr>
              <a:xfrm>
                <a:off x="3573016" y="3296816"/>
                <a:ext cx="720080" cy="401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900" b="1" spc="-150" dirty="0">
                    <a:solidFill>
                      <a:schemeClr val="tx1"/>
                    </a:solidFill>
                  </a:rPr>
                  <a:t>C</a:t>
                </a:r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언어실습</a:t>
                </a:r>
                <a:r>
                  <a:rPr lang="en-US" altLang="ko-KR" sz="900" b="1" spc="-150" dirty="0">
                    <a:solidFill>
                      <a:schemeClr val="tx1"/>
                    </a:solidFill>
                  </a:rPr>
                  <a:t> *</a:t>
                </a:r>
                <a:endParaRPr lang="ko-KR" altLang="en-US" sz="900" b="1" spc="-15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4" name="직사각형 83"/>
              <p:cNvSpPr/>
              <p:nvPr/>
            </p:nvSpPr>
            <p:spPr>
              <a:xfrm>
                <a:off x="2492896" y="4448944"/>
                <a:ext cx="730354" cy="401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회로이론</a:t>
                </a:r>
                <a:r>
                  <a:rPr lang="en-US" altLang="ko-KR" sz="900" b="1" spc="-150" dirty="0">
                    <a:solidFill>
                      <a:schemeClr val="tx1"/>
                    </a:solidFill>
                  </a:rPr>
                  <a:t>(2) *</a:t>
                </a:r>
                <a:endParaRPr lang="ko-KR" altLang="en-US" sz="900" b="1" spc="-15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5" name="직사각형 84"/>
              <p:cNvSpPr/>
              <p:nvPr/>
            </p:nvSpPr>
            <p:spPr>
              <a:xfrm>
                <a:off x="476672" y="4450600"/>
                <a:ext cx="745363" cy="401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전자회로</a:t>
                </a:r>
                <a:r>
                  <a:rPr lang="en-US" altLang="ko-KR" sz="900" b="1" spc="-150" dirty="0">
                    <a:solidFill>
                      <a:schemeClr val="tx1"/>
                    </a:solidFill>
                  </a:rPr>
                  <a:t>(1) *</a:t>
                </a:r>
                <a:endParaRPr lang="ko-KR" altLang="en-US" sz="900" b="1" spc="-15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7" name="직사각형 86"/>
              <p:cNvSpPr/>
              <p:nvPr/>
            </p:nvSpPr>
            <p:spPr>
              <a:xfrm>
                <a:off x="5373216" y="4808984"/>
                <a:ext cx="807633" cy="401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전기자기학</a:t>
                </a:r>
                <a:r>
                  <a:rPr lang="en-US" altLang="ko-KR" sz="900" b="1" spc="-150" dirty="0">
                    <a:solidFill>
                      <a:schemeClr val="tx1"/>
                    </a:solidFill>
                  </a:rPr>
                  <a:t>(2 )*</a:t>
                </a:r>
                <a:endParaRPr lang="ko-KR" altLang="en-US" sz="900" b="1" spc="-15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8" name="직사각형 87"/>
              <p:cNvSpPr/>
              <p:nvPr/>
            </p:nvSpPr>
            <p:spPr>
              <a:xfrm>
                <a:off x="1628800" y="4448944"/>
                <a:ext cx="730622" cy="4017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공업수학</a:t>
                </a:r>
                <a:r>
                  <a:rPr lang="en-US" altLang="ko-KR" sz="900" b="1" spc="-150" dirty="0">
                    <a:solidFill>
                      <a:schemeClr val="tx1"/>
                    </a:solidFill>
                  </a:rPr>
                  <a:t>(2) *</a:t>
                </a:r>
                <a:endParaRPr lang="ko-KR" altLang="en-US" sz="900" b="1" spc="-15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9" name="직사각형 88"/>
              <p:cNvSpPr/>
              <p:nvPr/>
            </p:nvSpPr>
            <p:spPr>
              <a:xfrm>
                <a:off x="5949280" y="5529064"/>
                <a:ext cx="792088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고급프로그래밍실습</a:t>
                </a:r>
                <a:r>
                  <a:rPr lang="en-US" altLang="ko-KR" sz="900" b="1" spc="-150" dirty="0">
                    <a:solidFill>
                      <a:schemeClr val="tx1"/>
                    </a:solidFill>
                  </a:rPr>
                  <a:t> *</a:t>
                </a:r>
                <a:endParaRPr lang="ko-KR" altLang="en-US" sz="900" b="1" spc="-15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1" name="직사각형 90"/>
              <p:cNvSpPr/>
              <p:nvPr/>
            </p:nvSpPr>
            <p:spPr>
              <a:xfrm>
                <a:off x="4437112" y="5817096"/>
                <a:ext cx="827645" cy="401700"/>
              </a:xfrm>
              <a:prstGeom prst="rect">
                <a:avLst/>
              </a:prstGeom>
              <a:solidFill>
                <a:srgbClr val="8F77AD"/>
              </a:solidFill>
              <a:ln>
                <a:solidFill>
                  <a:schemeClr val="accent4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디지털시스템</a:t>
                </a:r>
                <a:endParaRPr lang="en-US" altLang="ko-KR" sz="900" b="1" spc="-150" dirty="0">
                  <a:solidFill>
                    <a:schemeClr val="tx1"/>
                  </a:solidFill>
                </a:endParaRPr>
              </a:p>
              <a:p>
                <a:pPr algn="ctr"/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설계</a:t>
                </a:r>
                <a:r>
                  <a:rPr lang="en-US" altLang="ko-KR" sz="900" b="1" spc="-150" dirty="0">
                    <a:solidFill>
                      <a:schemeClr val="tx1"/>
                    </a:solidFill>
                  </a:rPr>
                  <a:t>*</a:t>
                </a:r>
                <a:endParaRPr lang="ko-KR" altLang="en-US" sz="900" b="1" spc="-15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2" name="직사각형 91"/>
              <p:cNvSpPr/>
              <p:nvPr/>
            </p:nvSpPr>
            <p:spPr>
              <a:xfrm>
                <a:off x="476672" y="5529064"/>
                <a:ext cx="745363" cy="401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전자회로</a:t>
                </a:r>
                <a:r>
                  <a:rPr lang="en-US" altLang="ko-KR" sz="900" b="1" spc="-150" dirty="0">
                    <a:solidFill>
                      <a:schemeClr val="tx1"/>
                    </a:solidFill>
                  </a:rPr>
                  <a:t>(2)*</a:t>
                </a:r>
                <a:endParaRPr lang="ko-KR" altLang="en-US" sz="900" b="1" spc="-15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3" name="직사각형 92"/>
              <p:cNvSpPr/>
              <p:nvPr/>
            </p:nvSpPr>
            <p:spPr>
              <a:xfrm>
                <a:off x="1268760" y="5529064"/>
                <a:ext cx="792088" cy="401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전자회로실험</a:t>
                </a:r>
                <a:r>
                  <a:rPr lang="en-US" altLang="ko-KR" sz="900" b="1" spc="-150" dirty="0">
                    <a:solidFill>
                      <a:schemeClr val="tx1"/>
                    </a:solidFill>
                  </a:rPr>
                  <a:t>*</a:t>
                </a:r>
                <a:endParaRPr lang="ko-KR" altLang="en-US" sz="900" b="1" spc="-15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4" name="직사각형 93"/>
              <p:cNvSpPr/>
              <p:nvPr/>
            </p:nvSpPr>
            <p:spPr>
              <a:xfrm>
                <a:off x="476672" y="6249144"/>
                <a:ext cx="720080" cy="401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신호 및</a:t>
                </a:r>
                <a:endParaRPr lang="en-US" altLang="ko-KR" sz="900" b="1" spc="-150" dirty="0">
                  <a:solidFill>
                    <a:schemeClr val="tx1"/>
                  </a:solidFill>
                </a:endParaRPr>
              </a:p>
              <a:p>
                <a:pPr algn="ctr"/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 시스템</a:t>
                </a:r>
              </a:p>
            </p:txBody>
          </p:sp>
          <p:sp>
            <p:nvSpPr>
              <p:cNvPr id="96" name="직사각형 95"/>
              <p:cNvSpPr/>
              <p:nvPr/>
            </p:nvSpPr>
            <p:spPr>
              <a:xfrm>
                <a:off x="1988840" y="6249144"/>
                <a:ext cx="730622" cy="4017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수치해석</a:t>
                </a:r>
                <a:r>
                  <a:rPr lang="en-US" altLang="ko-KR" sz="900" b="1" spc="-150" dirty="0">
                    <a:solidFill>
                      <a:schemeClr val="tx1"/>
                    </a:solidFill>
                  </a:rPr>
                  <a:t>*</a:t>
                </a:r>
                <a:endParaRPr lang="ko-KR" altLang="en-US" sz="900" b="1" spc="-15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8" name="직사각형 97"/>
              <p:cNvSpPr/>
              <p:nvPr/>
            </p:nvSpPr>
            <p:spPr>
              <a:xfrm>
                <a:off x="5877272" y="6249144"/>
                <a:ext cx="864096" cy="360040"/>
              </a:xfrm>
              <a:prstGeom prst="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일본어</a:t>
                </a:r>
              </a:p>
            </p:txBody>
          </p:sp>
          <p:sp>
            <p:nvSpPr>
              <p:cNvPr id="99" name="직사각형 98"/>
              <p:cNvSpPr/>
              <p:nvPr/>
            </p:nvSpPr>
            <p:spPr>
              <a:xfrm>
                <a:off x="1268760" y="6249144"/>
                <a:ext cx="675455" cy="401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통신이론</a:t>
                </a:r>
              </a:p>
            </p:txBody>
          </p:sp>
          <p:sp>
            <p:nvSpPr>
              <p:cNvPr id="105" name="직사각형 104"/>
              <p:cNvSpPr/>
              <p:nvPr/>
            </p:nvSpPr>
            <p:spPr>
              <a:xfrm>
                <a:off x="3501008" y="5817096"/>
                <a:ext cx="864096" cy="401700"/>
              </a:xfrm>
              <a:prstGeom prst="rect">
                <a:avLst/>
              </a:prstGeom>
              <a:solidFill>
                <a:srgbClr val="8F77AD"/>
              </a:solidFill>
              <a:ln>
                <a:solidFill>
                  <a:schemeClr val="accent4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마이크로</a:t>
                </a:r>
                <a:endParaRPr lang="en-US" altLang="ko-KR" sz="900" b="1" spc="-150" dirty="0">
                  <a:solidFill>
                    <a:schemeClr val="tx1"/>
                  </a:solidFill>
                </a:endParaRPr>
              </a:p>
              <a:p>
                <a:pPr algn="ctr"/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프로세서</a:t>
                </a:r>
                <a:r>
                  <a:rPr lang="en-US" altLang="ko-KR" sz="900" b="1" spc="-150" dirty="0">
                    <a:solidFill>
                      <a:schemeClr val="tx1"/>
                    </a:solidFill>
                  </a:rPr>
                  <a:t>*</a:t>
                </a:r>
                <a:endParaRPr lang="ko-KR" altLang="en-US" sz="900" b="1" spc="-15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6" name="직사각형 105"/>
              <p:cNvSpPr/>
              <p:nvPr/>
            </p:nvSpPr>
            <p:spPr>
              <a:xfrm>
                <a:off x="3501008" y="6897216"/>
                <a:ext cx="864096" cy="401700"/>
              </a:xfrm>
              <a:prstGeom prst="rect">
                <a:avLst/>
              </a:prstGeom>
              <a:solidFill>
                <a:srgbClr val="8F77AD"/>
              </a:solidFill>
              <a:ln>
                <a:solidFill>
                  <a:schemeClr val="accent4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센서시스템</a:t>
                </a:r>
                <a:r>
                  <a:rPr lang="en-US" altLang="ko-KR" sz="900" b="1" spc="-150" dirty="0">
                    <a:solidFill>
                      <a:schemeClr val="tx1"/>
                    </a:solidFill>
                  </a:rPr>
                  <a:t>*</a:t>
                </a:r>
                <a:endParaRPr lang="ko-KR" altLang="en-US" sz="900" b="1" spc="-15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7" name="직사각형 106"/>
              <p:cNvSpPr/>
              <p:nvPr/>
            </p:nvSpPr>
            <p:spPr>
              <a:xfrm>
                <a:off x="4437112" y="6897216"/>
                <a:ext cx="827645" cy="401700"/>
              </a:xfrm>
              <a:prstGeom prst="rect">
                <a:avLst/>
              </a:prstGeom>
              <a:solidFill>
                <a:srgbClr val="8F77AD"/>
              </a:solidFill>
              <a:ln>
                <a:solidFill>
                  <a:schemeClr val="accent4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디지털시스템</a:t>
                </a:r>
                <a:endParaRPr lang="en-US" altLang="ko-KR" sz="900" b="1" spc="-150" dirty="0">
                  <a:solidFill>
                    <a:schemeClr val="tx1"/>
                  </a:solidFill>
                </a:endParaRPr>
              </a:p>
              <a:p>
                <a:pPr algn="ctr"/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설계실험</a:t>
                </a:r>
                <a:r>
                  <a:rPr lang="en-US" altLang="ko-KR" sz="900" b="1" spc="-150" dirty="0">
                    <a:solidFill>
                      <a:schemeClr val="tx1"/>
                    </a:solidFill>
                  </a:rPr>
                  <a:t>*</a:t>
                </a:r>
                <a:endParaRPr lang="ko-KR" altLang="en-US" sz="900" b="1" spc="-15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8" name="직사각형 107"/>
              <p:cNvSpPr/>
              <p:nvPr/>
            </p:nvSpPr>
            <p:spPr>
              <a:xfrm>
                <a:off x="548680" y="6897216"/>
                <a:ext cx="864096" cy="401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전자계측공학</a:t>
                </a:r>
                <a:r>
                  <a:rPr lang="en-US" altLang="ko-KR" sz="900" b="1" spc="-150" dirty="0">
                    <a:solidFill>
                      <a:schemeClr val="tx1"/>
                    </a:solidFill>
                  </a:rPr>
                  <a:t>*</a:t>
                </a:r>
                <a:endParaRPr lang="ko-KR" altLang="en-US" sz="900" b="1" spc="-15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9" name="직사각형 108"/>
              <p:cNvSpPr/>
              <p:nvPr/>
            </p:nvSpPr>
            <p:spPr>
              <a:xfrm>
                <a:off x="2564904" y="6897216"/>
                <a:ext cx="792088" cy="401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반도체공학</a:t>
                </a:r>
                <a:r>
                  <a:rPr lang="en-US" altLang="ko-KR" sz="900" b="1" spc="-150" dirty="0">
                    <a:solidFill>
                      <a:schemeClr val="tx1"/>
                    </a:solidFill>
                  </a:rPr>
                  <a:t>*</a:t>
                </a:r>
                <a:endParaRPr lang="ko-KR" altLang="en-US" sz="900" b="1" spc="-15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11" name="직사각형 110"/>
              <p:cNvSpPr/>
              <p:nvPr/>
            </p:nvSpPr>
            <p:spPr>
              <a:xfrm>
                <a:off x="5877272" y="6897216"/>
                <a:ext cx="869635" cy="401700"/>
              </a:xfrm>
              <a:prstGeom prst="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자연과학명저와창의적글쓰기</a:t>
                </a:r>
                <a:r>
                  <a:rPr lang="en-US" altLang="ko-KR" sz="900" b="1" spc="-150" dirty="0">
                    <a:solidFill>
                      <a:schemeClr val="tx1"/>
                    </a:solidFill>
                  </a:rPr>
                  <a:t>*</a:t>
                </a:r>
                <a:endParaRPr lang="ko-KR" altLang="en-US" sz="900" b="1" spc="-15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14" name="직사각형 113"/>
              <p:cNvSpPr/>
              <p:nvPr/>
            </p:nvSpPr>
            <p:spPr>
              <a:xfrm>
                <a:off x="2348880" y="7977336"/>
                <a:ext cx="864096" cy="37190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디스플레이</a:t>
                </a:r>
                <a:endParaRPr lang="en-US" altLang="ko-KR" sz="900" b="1" spc="-150" dirty="0">
                  <a:solidFill>
                    <a:schemeClr val="tx1"/>
                  </a:solidFill>
                </a:endParaRPr>
              </a:p>
              <a:p>
                <a:pPr algn="ctr"/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공학</a:t>
                </a:r>
              </a:p>
            </p:txBody>
          </p:sp>
          <p:sp>
            <p:nvSpPr>
              <p:cNvPr id="115" name="직사각형 114"/>
              <p:cNvSpPr/>
              <p:nvPr/>
            </p:nvSpPr>
            <p:spPr>
              <a:xfrm>
                <a:off x="4894560" y="7617296"/>
                <a:ext cx="936104" cy="401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전자소자 및</a:t>
                </a:r>
                <a:endParaRPr lang="en-US" altLang="ko-KR" sz="900" b="1" spc="-150" dirty="0">
                  <a:solidFill>
                    <a:schemeClr val="tx1"/>
                  </a:solidFill>
                </a:endParaRPr>
              </a:p>
              <a:p>
                <a:pPr algn="ctr"/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에너지공학</a:t>
                </a:r>
              </a:p>
            </p:txBody>
          </p:sp>
          <p:sp>
            <p:nvSpPr>
              <p:cNvPr id="116" name="직사각형 115"/>
              <p:cNvSpPr/>
              <p:nvPr/>
            </p:nvSpPr>
            <p:spPr>
              <a:xfrm>
                <a:off x="1340768" y="7977336"/>
                <a:ext cx="792088" cy="401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집적회로설계</a:t>
                </a:r>
              </a:p>
            </p:txBody>
          </p:sp>
          <p:sp>
            <p:nvSpPr>
              <p:cNvPr id="118" name="직사각형 117"/>
              <p:cNvSpPr/>
              <p:nvPr/>
            </p:nvSpPr>
            <p:spPr>
              <a:xfrm>
                <a:off x="476672" y="7761312"/>
                <a:ext cx="755637" cy="401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산업체</a:t>
                </a:r>
                <a:endParaRPr lang="en-US" altLang="ko-KR" sz="900" b="1" spc="-150" dirty="0">
                  <a:solidFill>
                    <a:schemeClr val="tx1"/>
                  </a:solidFill>
                </a:endParaRPr>
              </a:p>
              <a:p>
                <a:pPr algn="ctr"/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현장실습</a:t>
                </a:r>
              </a:p>
            </p:txBody>
          </p:sp>
          <p:sp>
            <p:nvSpPr>
              <p:cNvPr id="119" name="직사각형 118"/>
              <p:cNvSpPr/>
              <p:nvPr/>
            </p:nvSpPr>
            <p:spPr>
              <a:xfrm>
                <a:off x="4437112" y="8121352"/>
                <a:ext cx="827645" cy="401700"/>
              </a:xfrm>
              <a:prstGeom prst="rect">
                <a:avLst/>
              </a:prstGeom>
              <a:solidFill>
                <a:srgbClr val="8F77AD"/>
              </a:solidFill>
              <a:ln>
                <a:solidFill>
                  <a:schemeClr val="accent4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종합설계</a:t>
                </a:r>
                <a:r>
                  <a:rPr lang="en-US" altLang="ko-KR" sz="900" b="1" spc="-150" dirty="0">
                    <a:solidFill>
                      <a:schemeClr val="tx1"/>
                    </a:solidFill>
                  </a:rPr>
                  <a:t>*</a:t>
                </a:r>
                <a:endParaRPr lang="ko-KR" altLang="en-US" sz="900" b="1" spc="-15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21" name="직사각형 120"/>
              <p:cNvSpPr/>
              <p:nvPr/>
            </p:nvSpPr>
            <p:spPr>
              <a:xfrm>
                <a:off x="2262523" y="8869297"/>
                <a:ext cx="827645" cy="401700"/>
              </a:xfrm>
              <a:prstGeom prst="rect">
                <a:avLst/>
              </a:prstGeom>
              <a:solidFill>
                <a:srgbClr val="8F77AD"/>
              </a:solidFill>
              <a:ln>
                <a:solidFill>
                  <a:schemeClr val="accent4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전자공학실무프로젝트</a:t>
                </a:r>
              </a:p>
            </p:txBody>
          </p:sp>
          <p:sp>
            <p:nvSpPr>
              <p:cNvPr id="122" name="직사각형 121"/>
              <p:cNvSpPr/>
              <p:nvPr/>
            </p:nvSpPr>
            <p:spPr>
              <a:xfrm>
                <a:off x="476672" y="8869297"/>
                <a:ext cx="755637" cy="401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디지털</a:t>
                </a:r>
                <a:endParaRPr lang="en-US" altLang="ko-KR" sz="900" b="1" spc="-150" dirty="0">
                  <a:solidFill>
                    <a:schemeClr val="tx1"/>
                  </a:solidFill>
                </a:endParaRPr>
              </a:p>
              <a:p>
                <a:pPr algn="ctr"/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신호처리</a:t>
                </a:r>
              </a:p>
            </p:txBody>
          </p:sp>
          <p:sp>
            <p:nvSpPr>
              <p:cNvPr id="123" name="직사각형 122"/>
              <p:cNvSpPr/>
              <p:nvPr/>
            </p:nvSpPr>
            <p:spPr>
              <a:xfrm>
                <a:off x="1284965" y="8869298"/>
                <a:ext cx="869099" cy="40418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임베디드시스템</a:t>
                </a:r>
              </a:p>
            </p:txBody>
          </p:sp>
          <p:sp>
            <p:nvSpPr>
              <p:cNvPr id="124" name="직사각형 123"/>
              <p:cNvSpPr/>
              <p:nvPr/>
            </p:nvSpPr>
            <p:spPr>
              <a:xfrm>
                <a:off x="3217945" y="8869297"/>
                <a:ext cx="755369" cy="401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음향공학</a:t>
                </a:r>
              </a:p>
            </p:txBody>
          </p:sp>
          <p:sp>
            <p:nvSpPr>
              <p:cNvPr id="125" name="직사각형 124"/>
              <p:cNvSpPr/>
              <p:nvPr/>
            </p:nvSpPr>
            <p:spPr>
              <a:xfrm>
                <a:off x="3217945" y="9346022"/>
                <a:ext cx="755369" cy="401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900" b="1" spc="-150" dirty="0">
                    <a:solidFill>
                      <a:schemeClr val="tx1"/>
                    </a:solidFill>
                  </a:rPr>
                  <a:t>RF</a:t>
                </a:r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공학</a:t>
                </a:r>
              </a:p>
            </p:txBody>
          </p:sp>
          <p:sp>
            <p:nvSpPr>
              <p:cNvPr id="126" name="직사각형 125"/>
              <p:cNvSpPr/>
              <p:nvPr/>
            </p:nvSpPr>
            <p:spPr>
              <a:xfrm>
                <a:off x="4047989" y="8869297"/>
                <a:ext cx="827645" cy="401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전자공학응용실험</a:t>
                </a:r>
                <a:r>
                  <a:rPr lang="en-US" altLang="ko-KR" sz="900" b="1" spc="-150" dirty="0">
                    <a:solidFill>
                      <a:schemeClr val="tx1"/>
                    </a:solidFill>
                  </a:rPr>
                  <a:t>*</a:t>
                </a:r>
                <a:endParaRPr lang="ko-KR" altLang="en-US" sz="900" b="1" spc="-15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27" name="직사각형 126"/>
              <p:cNvSpPr/>
              <p:nvPr/>
            </p:nvSpPr>
            <p:spPr>
              <a:xfrm>
                <a:off x="4947642" y="8869297"/>
                <a:ext cx="792088" cy="401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산학세미나</a:t>
                </a:r>
              </a:p>
            </p:txBody>
          </p:sp>
          <p:cxnSp>
            <p:nvCxnSpPr>
              <p:cNvPr id="135" name="꺾인 연결선 134"/>
              <p:cNvCxnSpPr/>
              <p:nvPr/>
            </p:nvCxnSpPr>
            <p:spPr>
              <a:xfrm rot="16200000" flipH="1">
                <a:off x="2996529" y="4161334"/>
                <a:ext cx="3096343" cy="215177"/>
              </a:xfrm>
              <a:prstGeom prst="bentConnector3">
                <a:avLst>
                  <a:gd name="adj1" fmla="val 50000"/>
                </a:avLst>
              </a:prstGeom>
              <a:ln w="19050">
                <a:solidFill>
                  <a:srgbClr val="4A7EBB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" name="직선 화살표 연결선 151"/>
              <p:cNvCxnSpPr>
                <a:stCxn id="105" idx="2"/>
                <a:endCxn id="106" idx="0"/>
              </p:cNvCxnSpPr>
              <p:nvPr/>
            </p:nvCxnSpPr>
            <p:spPr>
              <a:xfrm>
                <a:off x="3933056" y="6218796"/>
                <a:ext cx="0" cy="678420"/>
              </a:xfrm>
              <a:prstGeom prst="straightConnector1">
                <a:avLst/>
              </a:prstGeom>
              <a:ln w="19050">
                <a:solidFill>
                  <a:srgbClr val="4A7EBB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5" name="직선 화살표 연결선 194"/>
              <p:cNvCxnSpPr/>
              <p:nvPr/>
            </p:nvCxnSpPr>
            <p:spPr>
              <a:xfrm>
                <a:off x="692696" y="3697114"/>
                <a:ext cx="0" cy="752084"/>
              </a:xfrm>
              <a:prstGeom prst="straightConnector1">
                <a:avLst/>
              </a:prstGeom>
              <a:ln w="19050">
                <a:solidFill>
                  <a:srgbClr val="4A7EBB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직선 화살표 연결선 197"/>
              <p:cNvCxnSpPr>
                <a:stCxn id="85" idx="2"/>
                <a:endCxn id="92" idx="0"/>
              </p:cNvCxnSpPr>
              <p:nvPr/>
            </p:nvCxnSpPr>
            <p:spPr>
              <a:xfrm>
                <a:off x="849354" y="4852300"/>
                <a:ext cx="0" cy="676764"/>
              </a:xfrm>
              <a:prstGeom prst="straightConnector1">
                <a:avLst/>
              </a:prstGeom>
              <a:ln w="19050">
                <a:solidFill>
                  <a:srgbClr val="4A7EBB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1" name="꺾인 연결선 200"/>
              <p:cNvCxnSpPr>
                <a:stCxn id="85" idx="2"/>
                <a:endCxn id="93" idx="0"/>
              </p:cNvCxnSpPr>
              <p:nvPr/>
            </p:nvCxnSpPr>
            <p:spPr>
              <a:xfrm rot="16200000" flipH="1">
                <a:off x="918697" y="4782957"/>
                <a:ext cx="676764" cy="815450"/>
              </a:xfrm>
              <a:prstGeom prst="bentConnector3">
                <a:avLst>
                  <a:gd name="adj1" fmla="val 50000"/>
                </a:avLst>
              </a:prstGeom>
              <a:ln w="19050">
                <a:solidFill>
                  <a:srgbClr val="4A7EBB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직선 화살표 연결선 203"/>
              <p:cNvCxnSpPr>
                <a:stCxn id="62" idx="2"/>
                <a:endCxn id="66" idx="0"/>
              </p:cNvCxnSpPr>
              <p:nvPr/>
            </p:nvCxnSpPr>
            <p:spPr>
              <a:xfrm>
                <a:off x="5416858" y="1535221"/>
                <a:ext cx="1" cy="825491"/>
              </a:xfrm>
              <a:prstGeom prst="straightConnector1">
                <a:avLst/>
              </a:prstGeom>
              <a:ln w="19050">
                <a:solidFill>
                  <a:srgbClr val="4A7EBB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5" name="직선 화살표 연결선 224"/>
              <p:cNvCxnSpPr>
                <a:stCxn id="63" idx="2"/>
                <a:endCxn id="67" idx="0"/>
              </p:cNvCxnSpPr>
              <p:nvPr/>
            </p:nvCxnSpPr>
            <p:spPr>
              <a:xfrm flipH="1">
                <a:off x="2559633" y="1898316"/>
                <a:ext cx="10542" cy="462396"/>
              </a:xfrm>
              <a:prstGeom prst="straightConnector1">
                <a:avLst/>
              </a:prstGeom>
              <a:ln w="19050">
                <a:solidFill>
                  <a:srgbClr val="4A7EBB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1" name="직선 화살표 연결선 230"/>
              <p:cNvCxnSpPr/>
              <p:nvPr/>
            </p:nvCxnSpPr>
            <p:spPr>
              <a:xfrm flipH="1">
                <a:off x="1969641" y="3687204"/>
                <a:ext cx="4770" cy="771669"/>
              </a:xfrm>
              <a:prstGeom prst="straightConnector1">
                <a:avLst/>
              </a:prstGeom>
              <a:ln w="19050">
                <a:solidFill>
                  <a:srgbClr val="4A7EBB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직선 화살표 연결선 164"/>
              <p:cNvCxnSpPr>
                <a:stCxn id="91" idx="2"/>
                <a:endCxn id="107" idx="0"/>
              </p:cNvCxnSpPr>
              <p:nvPr/>
            </p:nvCxnSpPr>
            <p:spPr>
              <a:xfrm>
                <a:off x="4850935" y="6218796"/>
                <a:ext cx="0" cy="678420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직선 화살표 연결선 139"/>
              <p:cNvCxnSpPr/>
              <p:nvPr/>
            </p:nvCxnSpPr>
            <p:spPr>
              <a:xfrm>
                <a:off x="3933056" y="7329264"/>
                <a:ext cx="0" cy="792088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직선 연결선 133"/>
              <p:cNvCxnSpPr/>
              <p:nvPr/>
            </p:nvCxnSpPr>
            <p:spPr>
              <a:xfrm flipV="1">
                <a:off x="388047" y="6681192"/>
                <a:ext cx="6469953" cy="2155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직선 연결선 138"/>
              <p:cNvCxnSpPr/>
              <p:nvPr/>
            </p:nvCxnSpPr>
            <p:spPr>
              <a:xfrm flipV="1">
                <a:off x="388047" y="3152800"/>
                <a:ext cx="6469953" cy="2155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직선 연결선 141"/>
              <p:cNvCxnSpPr/>
              <p:nvPr/>
            </p:nvCxnSpPr>
            <p:spPr>
              <a:xfrm flipV="1">
                <a:off x="388047" y="4232920"/>
                <a:ext cx="6469953" cy="2155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직선 연결선 145"/>
              <p:cNvCxnSpPr/>
              <p:nvPr/>
            </p:nvCxnSpPr>
            <p:spPr>
              <a:xfrm flipV="1">
                <a:off x="548680" y="5385048"/>
                <a:ext cx="6469953" cy="2155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직선 연결선 146"/>
              <p:cNvCxnSpPr/>
              <p:nvPr/>
            </p:nvCxnSpPr>
            <p:spPr>
              <a:xfrm flipV="1">
                <a:off x="367777" y="2037713"/>
                <a:ext cx="6469953" cy="2155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직선 연결선 147"/>
              <p:cNvCxnSpPr/>
              <p:nvPr/>
            </p:nvCxnSpPr>
            <p:spPr>
              <a:xfrm flipV="1">
                <a:off x="388047" y="7545288"/>
                <a:ext cx="6469953" cy="2155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직선 연결선 148"/>
              <p:cNvCxnSpPr/>
              <p:nvPr/>
            </p:nvCxnSpPr>
            <p:spPr>
              <a:xfrm flipV="1">
                <a:off x="388047" y="8695261"/>
                <a:ext cx="6469953" cy="2155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7" name="직사각형 206"/>
              <p:cNvSpPr/>
              <p:nvPr/>
            </p:nvSpPr>
            <p:spPr>
              <a:xfrm>
                <a:off x="3501008" y="8121352"/>
                <a:ext cx="827645" cy="401700"/>
              </a:xfrm>
              <a:prstGeom prst="rect">
                <a:avLst/>
              </a:prstGeom>
              <a:solidFill>
                <a:srgbClr val="8F77AD"/>
              </a:solidFill>
              <a:ln>
                <a:solidFill>
                  <a:schemeClr val="accent4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전자시스템</a:t>
                </a:r>
                <a:endParaRPr lang="en-US" altLang="ko-KR" sz="900" b="1" spc="-150" dirty="0">
                  <a:solidFill>
                    <a:schemeClr val="tx1"/>
                  </a:solidFill>
                </a:endParaRPr>
              </a:p>
              <a:p>
                <a:pPr algn="ctr"/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설계실험</a:t>
                </a:r>
                <a:r>
                  <a:rPr lang="en-US" altLang="ko-KR" sz="900" b="1" spc="-150" dirty="0">
                    <a:solidFill>
                      <a:schemeClr val="tx1"/>
                    </a:solidFill>
                  </a:rPr>
                  <a:t>*</a:t>
                </a:r>
                <a:endParaRPr lang="ko-KR" altLang="en-US" sz="900" b="1" spc="-150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248" name="꺾인 연결선 247"/>
              <p:cNvCxnSpPr>
                <a:stCxn id="106" idx="2"/>
              </p:cNvCxnSpPr>
              <p:nvPr/>
            </p:nvCxnSpPr>
            <p:spPr>
              <a:xfrm rot="16200000" flipH="1">
                <a:off x="4097902" y="7134070"/>
                <a:ext cx="390388" cy="720080"/>
              </a:xfrm>
              <a:prstGeom prst="bentConnector2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3" name="직선 화살표 연결선 252"/>
              <p:cNvCxnSpPr/>
              <p:nvPr/>
            </p:nvCxnSpPr>
            <p:spPr>
              <a:xfrm>
                <a:off x="4653136" y="7689304"/>
                <a:ext cx="0" cy="432048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8" name="TextBox 137"/>
              <p:cNvSpPr txBox="1"/>
              <p:nvPr/>
            </p:nvSpPr>
            <p:spPr>
              <a:xfrm>
                <a:off x="6021288" y="560512"/>
                <a:ext cx="752129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1000" b="1" dirty="0"/>
                  <a:t>*</a:t>
                </a:r>
                <a:r>
                  <a:rPr lang="ko-KR" altLang="en-US" sz="1000" b="1" dirty="0"/>
                  <a:t>인증필수</a:t>
                </a:r>
              </a:p>
            </p:txBody>
          </p:sp>
          <p:sp>
            <p:nvSpPr>
              <p:cNvPr id="160" name="직사각형 159"/>
              <p:cNvSpPr/>
              <p:nvPr/>
            </p:nvSpPr>
            <p:spPr>
              <a:xfrm>
                <a:off x="476672" y="8265368"/>
                <a:ext cx="755637" cy="401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전자공학</a:t>
                </a:r>
                <a:endParaRPr lang="en-US" altLang="ko-KR" sz="900" b="1" spc="-150" dirty="0">
                  <a:solidFill>
                    <a:schemeClr val="tx1"/>
                  </a:solidFill>
                </a:endParaRPr>
              </a:p>
              <a:p>
                <a:pPr algn="ctr"/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실무기술</a:t>
                </a:r>
                <a:endParaRPr lang="en-US" altLang="ko-KR" sz="900" b="1" spc="-150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202" name="직선 화살표 연결선 201"/>
              <p:cNvCxnSpPr/>
              <p:nvPr/>
            </p:nvCxnSpPr>
            <p:spPr>
              <a:xfrm>
                <a:off x="1983569" y="3698516"/>
                <a:ext cx="0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직선 화살표 연결선 261"/>
              <p:cNvCxnSpPr>
                <a:stCxn id="79" idx="2"/>
                <a:endCxn id="105" idx="0"/>
              </p:cNvCxnSpPr>
              <p:nvPr/>
            </p:nvCxnSpPr>
            <p:spPr>
              <a:xfrm>
                <a:off x="3933056" y="3698516"/>
                <a:ext cx="0" cy="2118580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9" name="꺾인 연결선 338"/>
              <p:cNvCxnSpPr>
                <a:stCxn id="67" idx="2"/>
                <a:endCxn id="158" idx="0"/>
              </p:cNvCxnSpPr>
              <p:nvPr/>
            </p:nvCxnSpPr>
            <p:spPr>
              <a:xfrm rot="5400000">
                <a:off x="1943691" y="2702118"/>
                <a:ext cx="555649" cy="676237"/>
              </a:xfrm>
              <a:prstGeom prst="bentConnector3">
                <a:avLst>
                  <a:gd name="adj1" fmla="val 50000"/>
                </a:avLst>
              </a:prstGeom>
              <a:ln w="190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7" name="꺾인 연결선 346"/>
              <p:cNvCxnSpPr/>
              <p:nvPr/>
            </p:nvCxnSpPr>
            <p:spPr>
              <a:xfrm rot="5400000">
                <a:off x="800709" y="4916997"/>
                <a:ext cx="1368151" cy="1296144"/>
              </a:xfrm>
              <a:prstGeom prst="bentConnector3">
                <a:avLst>
                  <a:gd name="adj1" fmla="val 84570"/>
                </a:avLst>
              </a:prstGeom>
              <a:ln w="190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2" name="직선 화살표 연결선 351"/>
              <p:cNvCxnSpPr/>
              <p:nvPr/>
            </p:nvCxnSpPr>
            <p:spPr>
              <a:xfrm>
                <a:off x="1628800" y="6033120"/>
                <a:ext cx="0" cy="216024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1" name="꺾인 연결선 530"/>
              <p:cNvCxnSpPr>
                <a:stCxn id="67" idx="2"/>
                <a:endCxn id="75" idx="0"/>
              </p:cNvCxnSpPr>
              <p:nvPr/>
            </p:nvCxnSpPr>
            <p:spPr>
              <a:xfrm rot="16200000" flipH="1">
                <a:off x="2441651" y="2880394"/>
                <a:ext cx="534404" cy="298440"/>
              </a:xfrm>
              <a:prstGeom prst="bentConnector3">
                <a:avLst>
                  <a:gd name="adj1" fmla="val 51890"/>
                </a:avLst>
              </a:prstGeom>
              <a:ln w="190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5" name="직선 화살표 연결선 594"/>
              <p:cNvCxnSpPr/>
              <p:nvPr/>
            </p:nvCxnSpPr>
            <p:spPr>
              <a:xfrm>
                <a:off x="2852936" y="3728864"/>
                <a:ext cx="5137" cy="720080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6" name="직사각형 205"/>
              <p:cNvSpPr/>
              <p:nvPr/>
            </p:nvSpPr>
            <p:spPr>
              <a:xfrm>
                <a:off x="3029355" y="3800872"/>
                <a:ext cx="821151" cy="36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물리전자공학</a:t>
                </a:r>
                <a:r>
                  <a:rPr lang="en-US" altLang="ko-KR" sz="900" b="1" spc="-150" dirty="0">
                    <a:solidFill>
                      <a:schemeClr val="tx1"/>
                    </a:solidFill>
                  </a:rPr>
                  <a:t> *</a:t>
                </a:r>
                <a:endParaRPr lang="ko-KR" altLang="en-US" sz="900" b="1" spc="-15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7" name="직사각형 216"/>
              <p:cNvSpPr/>
              <p:nvPr/>
            </p:nvSpPr>
            <p:spPr>
              <a:xfrm>
                <a:off x="1556792" y="6897216"/>
                <a:ext cx="864096" cy="401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전력전자공학</a:t>
                </a:r>
              </a:p>
            </p:txBody>
          </p:sp>
          <p:cxnSp>
            <p:nvCxnSpPr>
              <p:cNvPr id="226" name="꺾인 연결선 225"/>
              <p:cNvCxnSpPr/>
              <p:nvPr/>
            </p:nvCxnSpPr>
            <p:spPr>
              <a:xfrm rot="5400000">
                <a:off x="1736812" y="5277036"/>
                <a:ext cx="2736304" cy="504056"/>
              </a:xfrm>
              <a:prstGeom prst="bentConnector3">
                <a:avLst>
                  <a:gd name="adj1" fmla="val 82265"/>
                </a:avLst>
              </a:prstGeom>
              <a:ln w="190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" name="꺾인 연결선 240"/>
              <p:cNvCxnSpPr>
                <a:endCxn id="85" idx="0"/>
              </p:cNvCxnSpPr>
              <p:nvPr/>
            </p:nvCxnSpPr>
            <p:spPr>
              <a:xfrm rot="10800000" flipV="1">
                <a:off x="849354" y="4022862"/>
                <a:ext cx="1108598" cy="427738"/>
              </a:xfrm>
              <a:prstGeom prst="bentConnector2">
                <a:avLst/>
              </a:prstGeom>
              <a:ln w="190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9" name="직선 화살표 연결선 248"/>
              <p:cNvCxnSpPr>
                <a:endCxn id="89" idx="0"/>
              </p:cNvCxnSpPr>
              <p:nvPr/>
            </p:nvCxnSpPr>
            <p:spPr>
              <a:xfrm>
                <a:off x="6345324" y="4736976"/>
                <a:ext cx="0" cy="792088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9" name="직사각형 278"/>
              <p:cNvSpPr/>
              <p:nvPr/>
            </p:nvSpPr>
            <p:spPr>
              <a:xfrm>
                <a:off x="4509120" y="3296816"/>
                <a:ext cx="864096" cy="401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디지털공학</a:t>
                </a:r>
                <a:r>
                  <a:rPr lang="en-US" altLang="ko-KR" sz="900" b="1" spc="-150" dirty="0">
                    <a:solidFill>
                      <a:schemeClr val="tx1"/>
                    </a:solidFill>
                  </a:rPr>
                  <a:t>(1) *</a:t>
                </a:r>
                <a:endParaRPr lang="ko-KR" altLang="en-US" sz="900" b="1" spc="-15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81" name="직사각형 280"/>
              <p:cNvSpPr/>
              <p:nvPr/>
            </p:nvSpPr>
            <p:spPr>
              <a:xfrm>
                <a:off x="4869160" y="4304928"/>
                <a:ext cx="720080" cy="401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디지털공학</a:t>
                </a:r>
                <a:endParaRPr lang="en-US" altLang="ko-KR" sz="900" b="1" spc="-150" dirty="0">
                  <a:solidFill>
                    <a:schemeClr val="tx1"/>
                  </a:solidFill>
                </a:endParaRPr>
              </a:p>
              <a:p>
                <a:pPr algn="ctr"/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실험</a:t>
                </a:r>
                <a:r>
                  <a:rPr lang="en-US" altLang="ko-KR" sz="900" b="1" spc="-150" dirty="0">
                    <a:solidFill>
                      <a:schemeClr val="tx1"/>
                    </a:solidFill>
                  </a:rPr>
                  <a:t> *</a:t>
                </a:r>
                <a:endParaRPr lang="ko-KR" altLang="en-US" sz="900" b="1" spc="-15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82" name="직사각형 281"/>
              <p:cNvSpPr/>
              <p:nvPr/>
            </p:nvSpPr>
            <p:spPr>
              <a:xfrm>
                <a:off x="4509120" y="4808984"/>
                <a:ext cx="720080" cy="401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디지털공학</a:t>
                </a:r>
                <a:r>
                  <a:rPr lang="en-US" altLang="ko-KR" sz="900" b="1" spc="-150" dirty="0">
                    <a:solidFill>
                      <a:schemeClr val="tx1"/>
                    </a:solidFill>
                  </a:rPr>
                  <a:t>(2) *</a:t>
                </a:r>
                <a:endParaRPr lang="ko-KR" altLang="en-US" sz="900" b="1" spc="-150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286" name="꺾인 연결선 285"/>
              <p:cNvCxnSpPr>
                <a:stCxn id="66" idx="2"/>
                <a:endCxn id="78" idx="0"/>
              </p:cNvCxnSpPr>
              <p:nvPr/>
            </p:nvCxnSpPr>
            <p:spPr>
              <a:xfrm rot="16200000" flipH="1">
                <a:off x="5509764" y="2669507"/>
                <a:ext cx="534404" cy="720214"/>
              </a:xfrm>
              <a:prstGeom prst="bentConnector3">
                <a:avLst>
                  <a:gd name="adj1" fmla="val 50000"/>
                </a:avLst>
              </a:prstGeom>
              <a:ln w="190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9" name="꺾인 연결선 288"/>
              <p:cNvCxnSpPr>
                <a:endCxn id="281" idx="0"/>
              </p:cNvCxnSpPr>
              <p:nvPr/>
            </p:nvCxnSpPr>
            <p:spPr>
              <a:xfrm rot="16200000" flipH="1">
                <a:off x="4640521" y="3716249"/>
                <a:ext cx="600446" cy="576911"/>
              </a:xfrm>
              <a:prstGeom prst="bentConnector3">
                <a:avLst>
                  <a:gd name="adj1" fmla="val 50000"/>
                </a:avLst>
              </a:prstGeom>
              <a:ln w="190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2" name="직선 화살표 연결선 291"/>
              <p:cNvCxnSpPr/>
              <p:nvPr/>
            </p:nvCxnSpPr>
            <p:spPr>
              <a:xfrm>
                <a:off x="4652288" y="3992394"/>
                <a:ext cx="848" cy="816590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9" name="꺾인 연결선 298"/>
              <p:cNvCxnSpPr>
                <a:stCxn id="78" idx="2"/>
              </p:cNvCxnSpPr>
              <p:nvPr/>
            </p:nvCxnSpPr>
            <p:spPr>
              <a:xfrm rot="5400000">
                <a:off x="5379931" y="4051842"/>
                <a:ext cx="1110468" cy="403817"/>
              </a:xfrm>
              <a:prstGeom prst="bentConnector3">
                <a:avLst>
                  <a:gd name="adj1" fmla="val 27698"/>
                </a:avLst>
              </a:prstGeom>
              <a:ln w="190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5" name="직선 화살표 연결선 304"/>
              <p:cNvCxnSpPr/>
              <p:nvPr/>
            </p:nvCxnSpPr>
            <p:spPr>
              <a:xfrm>
                <a:off x="5517232" y="5210684"/>
                <a:ext cx="0" cy="2406612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2" name="꺾인 연결선 311"/>
              <p:cNvCxnSpPr>
                <a:endCxn id="96" idx="0"/>
              </p:cNvCxnSpPr>
              <p:nvPr/>
            </p:nvCxnSpPr>
            <p:spPr>
              <a:xfrm rot="16200000" flipH="1">
                <a:off x="1559427" y="5454420"/>
                <a:ext cx="1368152" cy="221295"/>
              </a:xfrm>
              <a:prstGeom prst="bentConnector3">
                <a:avLst>
                  <a:gd name="adj1" fmla="val 84410"/>
                </a:avLst>
              </a:prstGeom>
              <a:ln w="190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0" name="직사각형 149"/>
              <p:cNvSpPr/>
              <p:nvPr/>
            </p:nvSpPr>
            <p:spPr>
              <a:xfrm>
                <a:off x="1309527" y="1103095"/>
                <a:ext cx="755637" cy="400214"/>
              </a:xfrm>
              <a:prstGeom prst="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900" b="1" spc="-150" dirty="0">
                    <a:solidFill>
                      <a:schemeClr val="tx1"/>
                    </a:solidFill>
                  </a:rPr>
                  <a:t>과학기술사회</a:t>
                </a:r>
              </a:p>
            </p:txBody>
          </p:sp>
        </p:grpSp>
        <p:sp>
          <p:nvSpPr>
            <p:cNvPr id="136" name="TextBox 135"/>
            <p:cNvSpPr txBox="1"/>
            <p:nvPr/>
          </p:nvSpPr>
          <p:spPr>
            <a:xfrm>
              <a:off x="0" y="1784648"/>
              <a:ext cx="328692" cy="738664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en-US" altLang="ko-KR" sz="1400" b="1" dirty="0"/>
                <a:t>1</a:t>
              </a:r>
            </a:p>
            <a:p>
              <a:r>
                <a:rPr lang="ko-KR" altLang="en-US" sz="1400" b="1" dirty="0"/>
                <a:t>학</a:t>
              </a:r>
              <a:endParaRPr lang="en-US" altLang="ko-KR" sz="1400" b="1" dirty="0"/>
            </a:p>
            <a:p>
              <a:r>
                <a:rPr lang="ko-KR" altLang="en-US" sz="1400" b="1" dirty="0"/>
                <a:t>년</a:t>
              </a:r>
            </a:p>
          </p:txBody>
        </p:sp>
        <p:sp>
          <p:nvSpPr>
            <p:cNvPr id="137" name="TextBox 136"/>
            <p:cNvSpPr txBox="1"/>
            <p:nvPr/>
          </p:nvSpPr>
          <p:spPr>
            <a:xfrm>
              <a:off x="0" y="3944888"/>
              <a:ext cx="328692" cy="738664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en-US" altLang="ko-KR" sz="1400" b="1" dirty="0"/>
                <a:t>2</a:t>
              </a:r>
            </a:p>
            <a:p>
              <a:r>
                <a:rPr lang="ko-KR" altLang="en-US" sz="1400" b="1" dirty="0"/>
                <a:t>학</a:t>
              </a:r>
              <a:endParaRPr lang="en-US" altLang="ko-KR" sz="1400" b="1" dirty="0"/>
            </a:p>
            <a:p>
              <a:r>
                <a:rPr lang="ko-KR" altLang="en-US" sz="1400" b="1" dirty="0"/>
                <a:t>년</a:t>
              </a:r>
            </a:p>
          </p:txBody>
        </p:sp>
        <p:sp>
          <p:nvSpPr>
            <p:cNvPr id="141" name="TextBox 140"/>
            <p:cNvSpPr txBox="1"/>
            <p:nvPr/>
          </p:nvSpPr>
          <p:spPr>
            <a:xfrm>
              <a:off x="0" y="6105128"/>
              <a:ext cx="328692" cy="738664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en-US" altLang="ko-KR" sz="1400" b="1" dirty="0"/>
                <a:t>3</a:t>
              </a:r>
            </a:p>
            <a:p>
              <a:r>
                <a:rPr lang="ko-KR" altLang="en-US" sz="1400" b="1" dirty="0"/>
                <a:t>학</a:t>
              </a:r>
              <a:endParaRPr lang="en-US" altLang="ko-KR" sz="1400" b="1" dirty="0"/>
            </a:p>
            <a:p>
              <a:r>
                <a:rPr lang="ko-KR" altLang="en-US" sz="1400" b="1" dirty="0"/>
                <a:t>년</a:t>
              </a:r>
            </a:p>
          </p:txBody>
        </p:sp>
        <p:sp>
          <p:nvSpPr>
            <p:cNvPr id="143" name="TextBox 142"/>
            <p:cNvSpPr txBox="1"/>
            <p:nvPr/>
          </p:nvSpPr>
          <p:spPr>
            <a:xfrm>
              <a:off x="0" y="8481392"/>
              <a:ext cx="328692" cy="738664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en-US" altLang="ko-KR" sz="1400" b="1" dirty="0"/>
                <a:t>4</a:t>
              </a:r>
            </a:p>
            <a:p>
              <a:r>
                <a:rPr lang="ko-KR" altLang="en-US" sz="1400" b="1" dirty="0"/>
                <a:t>학</a:t>
              </a:r>
              <a:endParaRPr lang="en-US" altLang="ko-KR" sz="1400" b="1" dirty="0"/>
            </a:p>
            <a:p>
              <a:r>
                <a:rPr lang="ko-KR" altLang="en-US" sz="1400" b="1" dirty="0"/>
                <a:t>년</a:t>
              </a:r>
            </a:p>
          </p:txBody>
        </p:sp>
      </p:grpSp>
      <p:sp>
        <p:nvSpPr>
          <p:cNvPr id="156" name="직사각형 155"/>
          <p:cNvSpPr/>
          <p:nvPr/>
        </p:nvSpPr>
        <p:spPr>
          <a:xfrm>
            <a:off x="5949280" y="4342278"/>
            <a:ext cx="824137" cy="39469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900" b="1" spc="-150" dirty="0">
                <a:solidFill>
                  <a:schemeClr val="tx1"/>
                </a:solidFill>
              </a:rPr>
              <a:t>고급프로그래밍언어</a:t>
            </a:r>
            <a:r>
              <a:rPr lang="en-US" altLang="ko-KR" sz="900" b="1" spc="-150" dirty="0">
                <a:solidFill>
                  <a:schemeClr val="tx1"/>
                </a:solidFill>
              </a:rPr>
              <a:t>*</a:t>
            </a:r>
            <a:endParaRPr lang="ko-KR" altLang="en-US" sz="900" b="1" spc="-150" dirty="0">
              <a:solidFill>
                <a:schemeClr val="tx1"/>
              </a:solidFill>
            </a:endParaRPr>
          </a:p>
        </p:txBody>
      </p:sp>
      <p:sp>
        <p:nvSpPr>
          <p:cNvPr id="157" name="직사각형 156"/>
          <p:cNvSpPr/>
          <p:nvPr/>
        </p:nvSpPr>
        <p:spPr>
          <a:xfrm>
            <a:off x="3879645" y="1136576"/>
            <a:ext cx="845499" cy="401700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900" b="1" spc="-150" dirty="0">
                <a:solidFill>
                  <a:schemeClr val="tx1"/>
                </a:solidFill>
              </a:rPr>
              <a:t>전기전자일반</a:t>
            </a:r>
            <a:r>
              <a:rPr lang="en-US" altLang="ko-KR" sz="900" b="1" spc="-150" dirty="0">
                <a:solidFill>
                  <a:schemeClr val="tx1"/>
                </a:solidFill>
              </a:rPr>
              <a:t>*</a:t>
            </a:r>
            <a:endParaRPr lang="ko-KR" altLang="en-US" sz="900" b="1" spc="-150" dirty="0">
              <a:solidFill>
                <a:schemeClr val="tx1"/>
              </a:solidFill>
            </a:endParaRPr>
          </a:p>
        </p:txBody>
      </p:sp>
      <p:cxnSp>
        <p:nvCxnSpPr>
          <p:cNvPr id="155" name="직선 화살표 연결선 154"/>
          <p:cNvCxnSpPr/>
          <p:nvPr/>
        </p:nvCxnSpPr>
        <p:spPr>
          <a:xfrm>
            <a:off x="4797152" y="7298915"/>
            <a:ext cx="2406" cy="822437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직사각형 157"/>
          <p:cNvSpPr/>
          <p:nvPr/>
        </p:nvSpPr>
        <p:spPr>
          <a:xfrm>
            <a:off x="1518085" y="3318061"/>
            <a:ext cx="730622" cy="38642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900" b="1" spc="-150" dirty="0">
                <a:solidFill>
                  <a:schemeClr val="tx1"/>
                </a:solidFill>
              </a:rPr>
              <a:t>공업수학</a:t>
            </a:r>
            <a:r>
              <a:rPr lang="en-US" altLang="ko-KR" sz="900" b="1" spc="-150" dirty="0">
                <a:solidFill>
                  <a:schemeClr val="tx1"/>
                </a:solidFill>
              </a:rPr>
              <a:t>(1) *</a:t>
            </a:r>
            <a:endParaRPr lang="ko-KR" altLang="en-US" sz="900" b="1" spc="-150" dirty="0">
              <a:solidFill>
                <a:schemeClr val="tx1"/>
              </a:solidFill>
            </a:endParaRPr>
          </a:p>
        </p:txBody>
      </p:sp>
      <p:cxnSp>
        <p:nvCxnSpPr>
          <p:cNvPr id="159" name="꺾인 연결선 158"/>
          <p:cNvCxnSpPr/>
          <p:nvPr/>
        </p:nvCxnSpPr>
        <p:spPr>
          <a:xfrm rot="5400000">
            <a:off x="3563611" y="4893541"/>
            <a:ext cx="1532188" cy="273960"/>
          </a:xfrm>
          <a:prstGeom prst="bentConnector3">
            <a:avLst>
              <a:gd name="adj1" fmla="val -561"/>
            </a:avLst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992</TotalTime>
  <Words>204</Words>
  <Application>Microsoft Office PowerPoint</Application>
  <PresentationFormat>A4 용지(210x297mm)</PresentationFormat>
  <Paragraphs>127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전자공학인증</dc:creator>
  <cp:lastModifiedBy>경운이</cp:lastModifiedBy>
  <cp:revision>119</cp:revision>
  <cp:lastPrinted>2017-12-05T07:59:51Z</cp:lastPrinted>
  <dcterms:created xsi:type="dcterms:W3CDTF">2012-10-23T02:29:57Z</dcterms:created>
  <dcterms:modified xsi:type="dcterms:W3CDTF">2019-01-31T01:59:53Z</dcterms:modified>
</cp:coreProperties>
</file>