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sldIdLst>
    <p:sldId id="256" r:id="rId2"/>
    <p:sldId id="257" r:id="rId3"/>
    <p:sldId id="266" r:id="rId4"/>
    <p:sldId id="258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86" r:id="rId21"/>
    <p:sldId id="282" r:id="rId22"/>
    <p:sldId id="283" r:id="rId23"/>
    <p:sldId id="284" r:id="rId24"/>
    <p:sldId id="287" r:id="rId25"/>
    <p:sldId id="285" r:id="rId26"/>
    <p:sldId id="301" r:id="rId27"/>
    <p:sldId id="302" r:id="rId28"/>
    <p:sldId id="288" r:id="rId29"/>
    <p:sldId id="289" r:id="rId30"/>
    <p:sldId id="303" r:id="rId31"/>
    <p:sldId id="304" r:id="rId32"/>
    <p:sldId id="290" r:id="rId33"/>
    <p:sldId id="291" r:id="rId34"/>
    <p:sldId id="292" r:id="rId35"/>
    <p:sldId id="293" r:id="rId36"/>
    <p:sldId id="259" r:id="rId37"/>
    <p:sldId id="261" r:id="rId38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E9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보통 스타일 3 - 강조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746" autoAdjust="0"/>
  </p:normalViewPr>
  <p:slideViewPr>
    <p:cSldViewPr>
      <p:cViewPr>
        <p:scale>
          <a:sx n="100" d="100"/>
          <a:sy n="100" d="100"/>
        </p:scale>
        <p:origin x="-1104" y="3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D69F3E-1CF9-416E-80F1-B20E50562B9A}" type="datetimeFigureOut">
              <a:rPr lang="ko-KR" altLang="en-US" smtClean="0"/>
              <a:pPr/>
              <a:t>2015-09-09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52CEBE-F280-4FBB-A2A9-CBCFCEF8831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810973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2CEBE-F280-4FBB-A2A9-CBCFCEF88311}" type="slidenum">
              <a:rPr lang="ko-KR" altLang="en-US" smtClean="0"/>
              <a:pPr/>
              <a:t>13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2CEBE-F280-4FBB-A2A9-CBCFCEF88311}" type="slidenum">
              <a:rPr lang="ko-KR" altLang="en-US" smtClean="0"/>
              <a:pPr/>
              <a:t>23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2CEBE-F280-4FBB-A2A9-CBCFCEF88311}" type="slidenum">
              <a:rPr lang="ko-KR" altLang="en-US" smtClean="0"/>
              <a:pPr/>
              <a:t>25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2CEBE-F280-4FBB-A2A9-CBCFCEF88311}" type="slidenum">
              <a:rPr lang="ko-KR" altLang="en-US" smtClean="0"/>
              <a:pPr/>
              <a:t>26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2CEBE-F280-4FBB-A2A9-CBCFCEF88311}" type="slidenum">
              <a:rPr lang="ko-KR" altLang="en-US" smtClean="0"/>
              <a:pPr/>
              <a:t>27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2CEBE-F280-4FBB-A2A9-CBCFCEF88311}" type="slidenum">
              <a:rPr lang="ko-KR" altLang="en-US" smtClean="0"/>
              <a:pPr/>
              <a:t>28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2CEBE-F280-4FBB-A2A9-CBCFCEF88311}" type="slidenum">
              <a:rPr lang="ko-KR" altLang="en-US" smtClean="0"/>
              <a:pPr/>
              <a:t>29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2CEBE-F280-4FBB-A2A9-CBCFCEF88311}" type="slidenum">
              <a:rPr lang="ko-KR" altLang="en-US" smtClean="0"/>
              <a:pPr/>
              <a:t>30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2CEBE-F280-4FBB-A2A9-CBCFCEF88311}" type="slidenum">
              <a:rPr lang="ko-KR" altLang="en-US" smtClean="0"/>
              <a:pPr/>
              <a:t>31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2CEBE-F280-4FBB-A2A9-CBCFCEF88311}" type="slidenum">
              <a:rPr lang="ko-KR" altLang="en-US" smtClean="0"/>
              <a:pPr/>
              <a:t>33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2CEBE-F280-4FBB-A2A9-CBCFCEF88311}" type="slidenum">
              <a:rPr lang="ko-KR" altLang="en-US" smtClean="0"/>
              <a:pPr/>
              <a:t>34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2CEBE-F280-4FBB-A2A9-CBCFCEF88311}" type="slidenum">
              <a:rPr lang="ko-KR" altLang="en-US" smtClean="0"/>
              <a:pPr/>
              <a:t>14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2CEBE-F280-4FBB-A2A9-CBCFCEF88311}" type="slidenum">
              <a:rPr lang="ko-KR" altLang="en-US" smtClean="0"/>
              <a:pPr/>
              <a:t>35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2CEBE-F280-4FBB-A2A9-CBCFCEF88311}" type="slidenum">
              <a:rPr lang="ko-KR" altLang="en-US" smtClean="0"/>
              <a:pPr/>
              <a:t>15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2CEBE-F280-4FBB-A2A9-CBCFCEF88311}" type="slidenum">
              <a:rPr lang="ko-KR" altLang="en-US" smtClean="0"/>
              <a:pPr/>
              <a:t>16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2CEBE-F280-4FBB-A2A9-CBCFCEF88311}" type="slidenum">
              <a:rPr lang="ko-KR" altLang="en-US" smtClean="0"/>
              <a:pPr/>
              <a:t>18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2CEBE-F280-4FBB-A2A9-CBCFCEF88311}" type="slidenum">
              <a:rPr lang="ko-KR" altLang="en-US" smtClean="0"/>
              <a:pPr/>
              <a:t>19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2CEBE-F280-4FBB-A2A9-CBCFCEF88311}" type="slidenum">
              <a:rPr lang="ko-KR" altLang="en-US" smtClean="0"/>
              <a:pPr/>
              <a:t>20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2CEBE-F280-4FBB-A2A9-CBCFCEF88311}" type="slidenum">
              <a:rPr lang="ko-KR" altLang="en-US" smtClean="0"/>
              <a:pPr/>
              <a:t>21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2CEBE-F280-4FBB-A2A9-CBCFCEF88311}" type="slidenum">
              <a:rPr lang="ko-KR" altLang="en-US" smtClean="0"/>
              <a:pPr/>
              <a:t>22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F601E-D8A6-4A3F-8B89-EBBE4B343F75}" type="datetimeFigureOut">
              <a:rPr lang="ko-KR" altLang="en-US" smtClean="0"/>
              <a:pPr/>
              <a:t>2015-09-09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0C4F7-DD81-4457-BA7F-9C716D52E89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35991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F601E-D8A6-4A3F-8B89-EBBE4B343F75}" type="datetimeFigureOut">
              <a:rPr lang="ko-KR" altLang="en-US" smtClean="0"/>
              <a:pPr/>
              <a:t>2015-09-09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0C4F7-DD81-4457-BA7F-9C716D52E89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03742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F601E-D8A6-4A3F-8B89-EBBE4B343F75}" type="datetimeFigureOut">
              <a:rPr lang="ko-KR" altLang="en-US" smtClean="0"/>
              <a:pPr/>
              <a:t>2015-09-09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0C4F7-DD81-4457-BA7F-9C716D52E89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1928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F601E-D8A6-4A3F-8B89-EBBE4B343F75}" type="datetimeFigureOut">
              <a:rPr lang="ko-KR" altLang="en-US" smtClean="0"/>
              <a:pPr/>
              <a:t>2015-09-09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0C4F7-DD81-4457-BA7F-9C716D52E89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62044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F601E-D8A6-4A3F-8B89-EBBE4B343F75}" type="datetimeFigureOut">
              <a:rPr lang="ko-KR" altLang="en-US" smtClean="0"/>
              <a:pPr/>
              <a:t>2015-09-09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0C4F7-DD81-4457-BA7F-9C716D52E89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51226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F601E-D8A6-4A3F-8B89-EBBE4B343F75}" type="datetimeFigureOut">
              <a:rPr lang="ko-KR" altLang="en-US" smtClean="0"/>
              <a:pPr/>
              <a:t>2015-09-09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0C4F7-DD81-4457-BA7F-9C716D52E89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2926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F601E-D8A6-4A3F-8B89-EBBE4B343F75}" type="datetimeFigureOut">
              <a:rPr lang="ko-KR" altLang="en-US" smtClean="0"/>
              <a:pPr/>
              <a:t>2015-09-09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0C4F7-DD81-4457-BA7F-9C716D52E89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06160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F601E-D8A6-4A3F-8B89-EBBE4B343F75}" type="datetimeFigureOut">
              <a:rPr lang="ko-KR" altLang="en-US" smtClean="0"/>
              <a:pPr/>
              <a:t>2015-09-09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0C4F7-DD81-4457-BA7F-9C716D52E89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5069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F601E-D8A6-4A3F-8B89-EBBE4B343F75}" type="datetimeFigureOut">
              <a:rPr lang="ko-KR" altLang="en-US" smtClean="0"/>
              <a:pPr/>
              <a:t>2015-09-09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0C4F7-DD81-4457-BA7F-9C716D52E89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40415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F601E-D8A6-4A3F-8B89-EBBE4B343F75}" type="datetimeFigureOut">
              <a:rPr lang="ko-KR" altLang="en-US" smtClean="0"/>
              <a:pPr/>
              <a:t>2015-09-09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0C4F7-DD81-4457-BA7F-9C716D52E89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55417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F601E-D8A6-4A3F-8B89-EBBE4B343F75}" type="datetimeFigureOut">
              <a:rPr lang="ko-KR" altLang="en-US" smtClean="0"/>
              <a:pPr/>
              <a:t>2015-09-09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0C4F7-DD81-4457-BA7F-9C716D52E89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95211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AF601E-D8A6-4A3F-8B89-EBBE4B343F75}" type="datetimeFigureOut">
              <a:rPr lang="ko-KR" altLang="en-US" smtClean="0"/>
              <a:pPr/>
              <a:t>2015-09-09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40C4F7-DD81-4457-BA7F-9C716D52E89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8352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7554" y="714356"/>
            <a:ext cx="2343150" cy="1695450"/>
          </a:xfrm>
          <a:prstGeom prst="rect">
            <a:avLst/>
          </a:prstGeom>
        </p:spPr>
      </p:pic>
      <p:sp>
        <p:nvSpPr>
          <p:cNvPr id="5" name="모서리가 둥근 직사각형 4"/>
          <p:cNvSpPr/>
          <p:nvPr/>
        </p:nvSpPr>
        <p:spPr>
          <a:xfrm>
            <a:off x="899592" y="2388146"/>
            <a:ext cx="7200800" cy="3849166"/>
          </a:xfrm>
          <a:prstGeom prst="roundRect">
            <a:avLst/>
          </a:prstGeom>
          <a:solidFill>
            <a:srgbClr val="CDE9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 lang="ko-KR" altLang="en-US"/>
            </a:pPr>
            <a:r>
              <a:rPr lang="ko-KR" altLang="en-US" sz="4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</a:t>
            </a:r>
            <a:r>
              <a:rPr lang="en-US" altLang="ko-KR" sz="4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ko-KR" altLang="en-US" sz="4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년 </a:t>
            </a:r>
            <a:endParaRPr lang="en-US" altLang="ko-KR" sz="4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>
              <a:defRPr lang="ko-KR" altLang="en-US"/>
            </a:pPr>
            <a:r>
              <a:rPr lang="ko-KR" altLang="en-US" sz="4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교육과정 </a:t>
            </a:r>
            <a:r>
              <a:rPr lang="ko-KR" altLang="en-US" sz="4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편람회</a:t>
            </a:r>
            <a:endParaRPr lang="ko-KR" altLang="en-US" sz="4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72066" y="0"/>
            <a:ext cx="4235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solidFill>
                  <a:srgbClr val="00B050"/>
                </a:solidFill>
                <a:latin typeface="HY강B" pitchFamily="18" charset="-127"/>
                <a:ea typeface="HY강B" pitchFamily="18" charset="-127"/>
              </a:rPr>
              <a:t>제 </a:t>
            </a:r>
            <a:r>
              <a:rPr lang="en-US" altLang="ko-KR" dirty="0" smtClean="0">
                <a:solidFill>
                  <a:srgbClr val="00B050"/>
                </a:solidFill>
                <a:latin typeface="HY강B" pitchFamily="18" charset="-127"/>
                <a:ea typeface="HY강B" pitchFamily="18" charset="-127"/>
              </a:rPr>
              <a:t>19</a:t>
            </a:r>
            <a:r>
              <a:rPr lang="ko-KR" altLang="en-US" dirty="0" smtClean="0">
                <a:solidFill>
                  <a:srgbClr val="00B050"/>
                </a:solidFill>
                <a:latin typeface="HY강B" pitchFamily="18" charset="-127"/>
                <a:ea typeface="HY강B" pitchFamily="18" charset="-127"/>
              </a:rPr>
              <a:t>대 유아특수교육과  </a:t>
            </a:r>
            <a:r>
              <a:rPr lang="en-US" altLang="ko-KR" dirty="0" smtClean="0">
                <a:solidFill>
                  <a:srgbClr val="00B050"/>
                </a:solidFill>
                <a:latin typeface="HY강B" pitchFamily="18" charset="-127"/>
                <a:ea typeface="HY강B" pitchFamily="18" charset="-127"/>
              </a:rPr>
              <a:t>Friends </a:t>
            </a:r>
            <a:r>
              <a:rPr lang="ko-KR" altLang="en-US" dirty="0" smtClean="0">
                <a:solidFill>
                  <a:srgbClr val="00B050"/>
                </a:solidFill>
                <a:latin typeface="HY강B" pitchFamily="18" charset="-127"/>
                <a:ea typeface="HY강B" pitchFamily="18" charset="-127"/>
              </a:rPr>
              <a:t>학생회</a:t>
            </a:r>
            <a:endParaRPr lang="ko-KR" altLang="en-US" dirty="0">
              <a:solidFill>
                <a:srgbClr val="00B050"/>
              </a:solidFill>
              <a:latin typeface="HY강B" pitchFamily="18" charset="-127"/>
              <a:ea typeface="HY강B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4662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그림 3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6644" y="5000636"/>
            <a:ext cx="2286016" cy="1695450"/>
          </a:xfrm>
          <a:prstGeom prst="rect">
            <a:avLst/>
          </a:prstGeom>
        </p:spPr>
      </p:pic>
      <p:sp>
        <p:nvSpPr>
          <p:cNvPr id="7" name="직사각형 6"/>
          <p:cNvSpPr/>
          <p:nvPr/>
        </p:nvSpPr>
        <p:spPr>
          <a:xfrm>
            <a:off x="0" y="0"/>
            <a:ext cx="9144000" cy="166328"/>
          </a:xfrm>
          <a:prstGeom prst="rect">
            <a:avLst/>
          </a:prstGeom>
          <a:solidFill>
            <a:srgbClr val="CDE9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" name="그룹 19"/>
          <p:cNvGrpSpPr/>
          <p:nvPr/>
        </p:nvGrpSpPr>
        <p:grpSpPr>
          <a:xfrm>
            <a:off x="0" y="142852"/>
            <a:ext cx="9429752" cy="311402"/>
            <a:chOff x="-142908" y="188641"/>
            <a:chExt cx="9429752" cy="311402"/>
          </a:xfrm>
        </p:grpSpPr>
        <p:grpSp>
          <p:nvGrpSpPr>
            <p:cNvPr id="3" name="그룹 11"/>
            <p:cNvGrpSpPr/>
            <p:nvPr/>
          </p:nvGrpSpPr>
          <p:grpSpPr>
            <a:xfrm>
              <a:off x="-142908" y="188641"/>
              <a:ext cx="4714876" cy="311402"/>
              <a:chOff x="0" y="159762"/>
              <a:chExt cx="10296128" cy="1124744"/>
            </a:xfrm>
          </p:grpSpPr>
          <p:sp>
            <p:nvSpPr>
              <p:cNvPr id="6" name="이등변 삼각형 5"/>
              <p:cNvSpPr/>
              <p:nvPr/>
            </p:nvSpPr>
            <p:spPr>
              <a:xfrm flipV="1">
                <a:off x="0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" name="이등변 삼각형 7"/>
              <p:cNvSpPr/>
              <p:nvPr/>
            </p:nvSpPr>
            <p:spPr>
              <a:xfrm flipV="1">
                <a:off x="2066152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" name="이등변 삼각형 8"/>
              <p:cNvSpPr/>
              <p:nvPr/>
            </p:nvSpPr>
            <p:spPr>
              <a:xfrm flipV="1">
                <a:off x="4117872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" name="이등변 삼각형 9"/>
              <p:cNvSpPr/>
              <p:nvPr/>
            </p:nvSpPr>
            <p:spPr>
              <a:xfrm flipV="1">
                <a:off x="6182054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1" name="이등변 삼각형 10"/>
              <p:cNvSpPr/>
              <p:nvPr/>
            </p:nvSpPr>
            <p:spPr>
              <a:xfrm flipV="1">
                <a:off x="8244408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4" name="그룹 13"/>
            <p:cNvGrpSpPr/>
            <p:nvPr/>
          </p:nvGrpSpPr>
          <p:grpSpPr>
            <a:xfrm>
              <a:off x="4571968" y="188641"/>
              <a:ext cx="4714876" cy="311402"/>
              <a:chOff x="0" y="159762"/>
              <a:chExt cx="10296128" cy="1124744"/>
            </a:xfrm>
          </p:grpSpPr>
          <p:sp>
            <p:nvSpPr>
              <p:cNvPr id="15" name="이등변 삼각형 14"/>
              <p:cNvSpPr/>
              <p:nvPr/>
            </p:nvSpPr>
            <p:spPr>
              <a:xfrm flipV="1">
                <a:off x="0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6" name="이등변 삼각형 15"/>
              <p:cNvSpPr/>
              <p:nvPr/>
            </p:nvSpPr>
            <p:spPr>
              <a:xfrm flipV="1">
                <a:off x="2066152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" name="이등변 삼각형 16"/>
              <p:cNvSpPr/>
              <p:nvPr/>
            </p:nvSpPr>
            <p:spPr>
              <a:xfrm flipV="1">
                <a:off x="4117872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이등변 삼각형 17"/>
              <p:cNvSpPr/>
              <p:nvPr/>
            </p:nvSpPr>
            <p:spPr>
              <a:xfrm flipV="1">
                <a:off x="6182054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" name="이등변 삼각형 18"/>
              <p:cNvSpPr/>
              <p:nvPr/>
            </p:nvSpPr>
            <p:spPr>
              <a:xfrm flipV="1">
                <a:off x="8244408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21" name="직사각형 20"/>
          <p:cNvSpPr/>
          <p:nvPr/>
        </p:nvSpPr>
        <p:spPr>
          <a:xfrm>
            <a:off x="0" y="6643710"/>
            <a:ext cx="9144000" cy="214290"/>
          </a:xfrm>
          <a:prstGeom prst="rect">
            <a:avLst/>
          </a:prstGeom>
          <a:solidFill>
            <a:srgbClr val="CDE9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5" name="그룹 22"/>
          <p:cNvGrpSpPr/>
          <p:nvPr/>
        </p:nvGrpSpPr>
        <p:grpSpPr>
          <a:xfrm rot="10800000">
            <a:off x="0" y="6357958"/>
            <a:ext cx="9429752" cy="311402"/>
            <a:chOff x="-142908" y="188641"/>
            <a:chExt cx="9429752" cy="311402"/>
          </a:xfrm>
        </p:grpSpPr>
        <p:grpSp>
          <p:nvGrpSpPr>
            <p:cNvPr id="12" name="그룹 11"/>
            <p:cNvGrpSpPr/>
            <p:nvPr/>
          </p:nvGrpSpPr>
          <p:grpSpPr>
            <a:xfrm>
              <a:off x="-142908" y="188641"/>
              <a:ext cx="4714876" cy="311402"/>
              <a:chOff x="0" y="159762"/>
              <a:chExt cx="10296128" cy="1124744"/>
            </a:xfrm>
          </p:grpSpPr>
          <p:sp>
            <p:nvSpPr>
              <p:cNvPr id="34" name="이등변 삼각형 33"/>
              <p:cNvSpPr/>
              <p:nvPr/>
            </p:nvSpPr>
            <p:spPr>
              <a:xfrm flipV="1">
                <a:off x="0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5" name="이등변 삼각형 34"/>
              <p:cNvSpPr/>
              <p:nvPr/>
            </p:nvSpPr>
            <p:spPr>
              <a:xfrm flipV="1">
                <a:off x="2066152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6" name="이등변 삼각형 35"/>
              <p:cNvSpPr/>
              <p:nvPr/>
            </p:nvSpPr>
            <p:spPr>
              <a:xfrm flipV="1">
                <a:off x="4117872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7" name="이등변 삼각형 36"/>
              <p:cNvSpPr/>
              <p:nvPr/>
            </p:nvSpPr>
            <p:spPr>
              <a:xfrm flipV="1">
                <a:off x="6182054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8" name="이등변 삼각형 37"/>
              <p:cNvSpPr/>
              <p:nvPr/>
            </p:nvSpPr>
            <p:spPr>
              <a:xfrm flipV="1">
                <a:off x="8244408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13" name="그룹 13"/>
            <p:cNvGrpSpPr/>
            <p:nvPr/>
          </p:nvGrpSpPr>
          <p:grpSpPr>
            <a:xfrm>
              <a:off x="4571968" y="188641"/>
              <a:ext cx="4714876" cy="311402"/>
              <a:chOff x="0" y="159762"/>
              <a:chExt cx="10296128" cy="1124744"/>
            </a:xfrm>
          </p:grpSpPr>
          <p:sp>
            <p:nvSpPr>
              <p:cNvPr id="29" name="이등변 삼각형 28"/>
              <p:cNvSpPr/>
              <p:nvPr/>
            </p:nvSpPr>
            <p:spPr>
              <a:xfrm flipV="1">
                <a:off x="0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0" name="이등변 삼각형 29"/>
              <p:cNvSpPr/>
              <p:nvPr/>
            </p:nvSpPr>
            <p:spPr>
              <a:xfrm flipV="1">
                <a:off x="2066152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1" name="이등변 삼각형 30"/>
              <p:cNvSpPr/>
              <p:nvPr/>
            </p:nvSpPr>
            <p:spPr>
              <a:xfrm flipV="1">
                <a:off x="4117872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2" name="이등변 삼각형 31"/>
              <p:cNvSpPr/>
              <p:nvPr/>
            </p:nvSpPr>
            <p:spPr>
              <a:xfrm flipV="1">
                <a:off x="6182054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3" name="이등변 삼각형 32"/>
              <p:cNvSpPr/>
              <p:nvPr/>
            </p:nvSpPr>
            <p:spPr>
              <a:xfrm flipV="1">
                <a:off x="8244408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39" name="TextBox 38"/>
          <p:cNvSpPr txBox="1"/>
          <p:nvPr/>
        </p:nvSpPr>
        <p:spPr>
          <a:xfrm>
            <a:off x="1500166" y="2928934"/>
            <a:ext cx="630974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altLang="ko-KR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</a:t>
            </a:r>
            <a:r>
              <a:rPr lang="ko-KR" altLang="en-US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맑은 고딕"/>
              </a:rPr>
              <a:t>졸업 요건 복수/부전공 관련</a:t>
            </a:r>
          </a:p>
          <a:p>
            <a:pPr marL="514350" indent="-514350">
              <a:buAutoNum type="arabicPeriod"/>
            </a:pPr>
            <a:endParaRPr lang="ko-KR" altLang="en-US" sz="3500" b="1" dirty="0"/>
          </a:p>
        </p:txBody>
      </p:sp>
    </p:spTree>
    <p:extLst>
      <p:ext uri="{BB962C8B-B14F-4D97-AF65-F5344CB8AC3E}">
        <p14:creationId xmlns:p14="http://schemas.microsoft.com/office/powerpoint/2010/main" val="3711634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1214414" y="642918"/>
            <a:ext cx="2643206" cy="142876"/>
          </a:xfrm>
          <a:prstGeom prst="rect">
            <a:avLst/>
          </a:prstGeom>
          <a:solidFill>
            <a:srgbClr val="CDE9CE"/>
          </a:solidFill>
          <a:ln>
            <a:solidFill>
              <a:srgbClr val="CDE9C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오각형 16"/>
          <p:cNvSpPr/>
          <p:nvPr/>
        </p:nvSpPr>
        <p:spPr>
          <a:xfrm rot="5400000">
            <a:off x="214286" y="-71442"/>
            <a:ext cx="1143002" cy="1285886"/>
          </a:xfrm>
          <a:prstGeom prst="homePlate">
            <a:avLst>
              <a:gd name="adj" fmla="val 34144"/>
            </a:avLst>
          </a:prstGeom>
          <a:solidFill>
            <a:srgbClr val="CDE9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altLang="ko-KR" sz="6000" dirty="0" smtClean="0">
                <a:solidFill>
                  <a:schemeClr val="tx1"/>
                </a:solidFill>
                <a:latin typeface="+mj-lt"/>
                <a:ea typeface="a옛날목욕탕L" pitchFamily="18" charset="-127"/>
              </a:rPr>
              <a:t>1</a:t>
            </a:r>
            <a:endParaRPr lang="ko-KR" altLang="en-US" sz="6000" dirty="0">
              <a:solidFill>
                <a:schemeClr val="tx1"/>
              </a:solidFill>
              <a:latin typeface="+mj-lt"/>
              <a:ea typeface="a옛날목욕탕L" pitchFamily="18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571604" y="142852"/>
            <a:ext cx="607223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 lang="ko-KR" altLang="en-US"/>
            </a:pPr>
            <a:r>
              <a:rPr lang="ko-KR" altLang="en-US" sz="4000" b="1" dirty="0" smtClean="0"/>
              <a:t>졸업 요건</a:t>
            </a:r>
          </a:p>
          <a:p>
            <a:pPr>
              <a:defRPr lang="ko-KR" altLang="en-US"/>
            </a:pPr>
            <a:endParaRPr lang="ko-KR" altLang="en-US" sz="4000" b="1" dirty="0" smtClean="0"/>
          </a:p>
          <a:p>
            <a:pPr lvl="0">
              <a:defRPr lang="ko-KR" altLang="en-US"/>
            </a:pPr>
            <a:endParaRPr lang="ko-KR" altLang="en-US" sz="4000" b="1" dirty="0">
              <a:solidFill>
                <a:schemeClr val="tx1"/>
              </a:solidFill>
              <a:latin typeface="+mj-lt"/>
            </a:endParaRPr>
          </a:p>
        </p:txBody>
      </p:sp>
      <p:graphicFrame>
        <p:nvGraphicFramePr>
          <p:cNvPr id="6" name="표 5"/>
          <p:cNvGraphicFramePr>
            <a:graphicFrameLocks noGrp="1"/>
          </p:cNvGraphicFramePr>
          <p:nvPr/>
        </p:nvGraphicFramePr>
        <p:xfrm>
          <a:off x="1071538" y="2214554"/>
          <a:ext cx="7000924" cy="241601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500198"/>
                <a:gridCol w="1571636"/>
                <a:gridCol w="1428760"/>
                <a:gridCol w="2500330"/>
              </a:tblGrid>
              <a:tr h="928694">
                <a:tc>
                  <a:txBody>
                    <a:bodyPr/>
                    <a:lstStyle/>
                    <a:p>
                      <a:pPr algn="ctr" latinLnBrk="1"/>
                      <a:endParaRPr lang="en-US" altLang="ko-KR" sz="1400" dirty="0" smtClean="0"/>
                    </a:p>
                    <a:p>
                      <a:pPr algn="ctr" latinLnBrk="1"/>
                      <a:r>
                        <a:rPr lang="ko-KR" altLang="en-US" sz="2500" dirty="0" smtClean="0"/>
                        <a:t>교양과정</a:t>
                      </a:r>
                      <a:endParaRPr lang="ko-KR" altLang="en-US" sz="25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en-US" altLang="ko-KR" sz="1400" dirty="0" smtClean="0"/>
                    </a:p>
                    <a:p>
                      <a:pPr algn="ctr" latinLnBrk="1"/>
                      <a:r>
                        <a:rPr lang="ko-KR" altLang="en-US" sz="2500" dirty="0" smtClean="0"/>
                        <a:t>전공과정</a:t>
                      </a:r>
                      <a:endParaRPr lang="ko-KR" altLang="en-US" sz="25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atinLnBrk="1"/>
                      <a:endParaRPr lang="en-US" altLang="ko-KR" sz="2800" dirty="0" smtClean="0"/>
                    </a:p>
                    <a:p>
                      <a:pPr latinLnBrk="1"/>
                      <a:r>
                        <a:rPr lang="en-US" altLang="ko-KR" sz="2500" baseline="0" dirty="0" smtClean="0"/>
                        <a:t>     </a:t>
                      </a:r>
                      <a:r>
                        <a:rPr lang="ko-KR" altLang="en-US" sz="2500" dirty="0" smtClean="0"/>
                        <a:t>졸업학점</a:t>
                      </a:r>
                      <a:endParaRPr lang="ko-KR" altLang="en-US" sz="2500" dirty="0"/>
                    </a:p>
                  </a:txBody>
                  <a:tcPr/>
                </a:tc>
              </a:tr>
              <a:tr h="50006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0" dirty="0" smtClean="0"/>
                        <a:t>공통</a:t>
                      </a:r>
                      <a:endParaRPr lang="ko-KR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0" dirty="0" smtClean="0"/>
                        <a:t>제</a:t>
                      </a:r>
                      <a:r>
                        <a:rPr lang="en-US" altLang="ko-KR" b="0" dirty="0" smtClean="0"/>
                        <a:t>1 </a:t>
                      </a:r>
                      <a:r>
                        <a:rPr lang="ko-KR" altLang="en-US" b="0" dirty="0" smtClean="0"/>
                        <a:t>전공자</a:t>
                      </a:r>
                      <a:endParaRPr lang="ko-KR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0" dirty="0" smtClean="0"/>
                        <a:t>복수전공자</a:t>
                      </a:r>
                      <a:endParaRPr lang="ko-KR" altLang="en-US" b="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  <a:tr h="987258">
                <a:tc>
                  <a:txBody>
                    <a:bodyPr/>
                    <a:lstStyle/>
                    <a:p>
                      <a:pPr algn="ctr" latinLnBrk="1"/>
                      <a:endParaRPr lang="en-US" altLang="ko-KR" sz="1200" b="1" dirty="0" smtClean="0"/>
                    </a:p>
                    <a:p>
                      <a:pPr algn="ctr" latinLnBrk="1"/>
                      <a:r>
                        <a:rPr lang="en-US" altLang="ko-KR" sz="2800" b="1" dirty="0" smtClean="0"/>
                        <a:t>25</a:t>
                      </a:r>
                      <a:endParaRPr lang="ko-KR" alt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200" b="1" dirty="0" smtClean="0"/>
                    </a:p>
                    <a:p>
                      <a:pPr algn="ctr" latinLnBrk="1"/>
                      <a:r>
                        <a:rPr lang="en-US" altLang="ko-KR" sz="2800" b="0" dirty="0" smtClean="0"/>
                        <a:t>66</a:t>
                      </a:r>
                      <a:endParaRPr lang="ko-KR" altLang="en-US" sz="2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200" b="1" dirty="0" smtClean="0"/>
                    </a:p>
                    <a:p>
                      <a:pPr algn="ctr" latinLnBrk="1"/>
                      <a:r>
                        <a:rPr lang="en-US" altLang="ko-KR" sz="2800" b="1" dirty="0" smtClean="0"/>
                        <a:t>54</a:t>
                      </a:r>
                      <a:endParaRPr lang="ko-KR" alt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200" dirty="0" smtClean="0"/>
                    </a:p>
                    <a:p>
                      <a:pPr algn="ctr" latinLnBrk="1"/>
                      <a:r>
                        <a:rPr lang="en-US" altLang="ko-KR" sz="2800" b="1" dirty="0" smtClean="0"/>
                        <a:t>140</a:t>
                      </a:r>
                      <a:endParaRPr lang="ko-KR" altLang="en-US" sz="28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55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1214414" y="642918"/>
            <a:ext cx="5715040" cy="142876"/>
          </a:xfrm>
          <a:prstGeom prst="rect">
            <a:avLst/>
          </a:prstGeom>
          <a:solidFill>
            <a:srgbClr val="CDE9CE"/>
          </a:solidFill>
          <a:ln>
            <a:solidFill>
              <a:srgbClr val="CDE9C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오각형 16"/>
          <p:cNvSpPr/>
          <p:nvPr/>
        </p:nvSpPr>
        <p:spPr>
          <a:xfrm rot="5400000">
            <a:off x="214286" y="-71442"/>
            <a:ext cx="1143002" cy="1285886"/>
          </a:xfrm>
          <a:prstGeom prst="homePlate">
            <a:avLst>
              <a:gd name="adj" fmla="val 34144"/>
            </a:avLst>
          </a:prstGeom>
          <a:solidFill>
            <a:srgbClr val="CDE9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altLang="ko-KR" sz="6000" dirty="0" smtClean="0">
                <a:solidFill>
                  <a:schemeClr val="tx1"/>
                </a:solidFill>
                <a:latin typeface="+mj-lt"/>
                <a:ea typeface="a옛날목욕탕L" pitchFamily="18" charset="-127"/>
              </a:rPr>
              <a:t>2</a:t>
            </a:r>
            <a:endParaRPr lang="ko-KR" altLang="en-US" sz="6000" dirty="0">
              <a:solidFill>
                <a:schemeClr val="tx1"/>
              </a:solidFill>
              <a:latin typeface="+mj-lt"/>
              <a:ea typeface="a옛날목욕탕L" pitchFamily="18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571604" y="142852"/>
            <a:ext cx="607223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lang="ko-KR" altLang="en-US"/>
            </a:pPr>
            <a:r>
              <a:rPr lang="ko-KR" altLang="en-US" sz="4000" b="1" dirty="0" smtClean="0"/>
              <a:t>복수 전공 및 연계 전공</a:t>
            </a:r>
          </a:p>
          <a:p>
            <a:pPr lvl="0">
              <a:defRPr lang="ko-KR" altLang="en-US"/>
            </a:pPr>
            <a:endParaRPr lang="ko-KR" altLang="en-US" sz="4000" b="1" dirty="0" smtClean="0"/>
          </a:p>
          <a:p>
            <a:pPr>
              <a:defRPr lang="ko-KR" altLang="en-US"/>
            </a:pPr>
            <a:endParaRPr lang="ko-KR" altLang="en-US" sz="4000" b="1" dirty="0" smtClean="0"/>
          </a:p>
          <a:p>
            <a:pPr lvl="0">
              <a:defRPr lang="ko-KR" altLang="en-US"/>
            </a:pPr>
            <a:endParaRPr lang="ko-KR" altLang="en-US" sz="40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7" name="직사각형 21"/>
          <p:cNvSpPr txBox="1"/>
          <p:nvPr/>
        </p:nvSpPr>
        <p:spPr>
          <a:xfrm>
            <a:off x="642910" y="1571612"/>
            <a:ext cx="8501090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▶ 복수 </a:t>
            </a:r>
            <a:r>
              <a:rPr lang="ko-KR" altLang="en-US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전공 :</a:t>
            </a: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 재학 중 제 1전공을 제외한 학과 또는 학부의 전공을 이수하여</a:t>
            </a: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 2개 이상의 학사학위를 수여하는 제도</a:t>
            </a: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endParaRPr lang="ko-KR" altLang="en-US" sz="2200" dirty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▶ 이수 </a:t>
            </a:r>
            <a:r>
              <a:rPr lang="ko-KR" altLang="en-US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범위 :</a:t>
            </a: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</a:t>
            </a:r>
            <a:r>
              <a:rPr lang="ko-KR" altLang="en-US" sz="2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- </a:t>
            </a:r>
            <a:r>
              <a:rPr lang="ko-KR" altLang="en-US" sz="2200" b="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복수 전공의 이수 범위는 모든 학과 또는 전공을 대상으로 하며, </a:t>
            </a:r>
            <a:endParaRPr lang="en-US" altLang="ko-KR" sz="2200" b="0" dirty="0" smtClean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en-US" altLang="ko-KR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  </a:t>
            </a:r>
            <a:r>
              <a:rPr lang="ko-KR" altLang="en-US" sz="22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재학 중 이수 가능한 전공의 </a:t>
            </a:r>
            <a:r>
              <a:rPr lang="ko-KR" altLang="en-US" sz="2200" b="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수는 2개 이내로 한다.</a:t>
            </a: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200" b="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</a:t>
            </a:r>
            <a:r>
              <a:rPr lang="ko-KR" altLang="en-US" sz="22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- </a:t>
            </a:r>
            <a:r>
              <a:rPr lang="ko-KR" altLang="en-US" sz="2200" b="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사범대학(교직과정 이수신청자 </a:t>
            </a:r>
            <a:r>
              <a:rPr lang="ko-KR" altLang="en-US" sz="22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제</a:t>
            </a:r>
            <a:r>
              <a:rPr lang="ko-KR" altLang="en-US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외</a:t>
            </a:r>
            <a:r>
              <a:rPr lang="ko-KR" altLang="en-US" sz="22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), </a:t>
            </a:r>
            <a:r>
              <a:rPr lang="ko-KR" altLang="en-US" sz="2200" b="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물리치료학과, 작업치료학과, </a:t>
            </a:r>
            <a:endParaRPr lang="en-US" altLang="ko-KR" sz="2200" b="0" dirty="0" smtClean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en-US" altLang="ko-KR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  </a:t>
            </a:r>
            <a:r>
              <a:rPr lang="ko-KR" altLang="en-US" sz="22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간호학과</a:t>
            </a:r>
            <a:r>
              <a:rPr lang="ko-KR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ko-KR" altLang="en-US" sz="22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및 </a:t>
            </a:r>
            <a:r>
              <a:rPr lang="ko-KR" altLang="en-US" sz="2200" b="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보건 </a:t>
            </a:r>
            <a:r>
              <a:rPr lang="ko-KR" altLang="en-US" sz="2200" b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과학부로의</a:t>
            </a:r>
            <a:r>
              <a:rPr lang="ko-KR" altLang="en-US" sz="2200" b="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복수전공은 할 수 없다.</a:t>
            </a:r>
          </a:p>
        </p:txBody>
      </p:sp>
    </p:spTree>
    <p:extLst>
      <p:ext uri="{BB962C8B-B14F-4D97-AF65-F5344CB8AC3E}">
        <p14:creationId xmlns:p14="http://schemas.microsoft.com/office/powerpoint/2010/main" val="36555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1214414" y="642918"/>
            <a:ext cx="5715040" cy="142876"/>
          </a:xfrm>
          <a:prstGeom prst="rect">
            <a:avLst/>
          </a:prstGeom>
          <a:solidFill>
            <a:srgbClr val="CDE9CE"/>
          </a:solidFill>
          <a:ln>
            <a:solidFill>
              <a:srgbClr val="CDE9C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오각형 16"/>
          <p:cNvSpPr/>
          <p:nvPr/>
        </p:nvSpPr>
        <p:spPr>
          <a:xfrm rot="5400000">
            <a:off x="214286" y="-71442"/>
            <a:ext cx="1143002" cy="1285886"/>
          </a:xfrm>
          <a:prstGeom prst="homePlate">
            <a:avLst>
              <a:gd name="adj" fmla="val 34144"/>
            </a:avLst>
          </a:prstGeom>
          <a:solidFill>
            <a:srgbClr val="CDE9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altLang="ko-KR" sz="6000" dirty="0" smtClean="0">
                <a:solidFill>
                  <a:schemeClr val="tx1"/>
                </a:solidFill>
                <a:latin typeface="+mj-lt"/>
                <a:ea typeface="a옛날목욕탕L" pitchFamily="18" charset="-127"/>
              </a:rPr>
              <a:t>2</a:t>
            </a:r>
            <a:endParaRPr lang="ko-KR" altLang="en-US" sz="6000" dirty="0">
              <a:solidFill>
                <a:schemeClr val="tx1"/>
              </a:solidFill>
              <a:latin typeface="+mj-lt"/>
              <a:ea typeface="a옛날목욕탕L" pitchFamily="18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571604" y="142852"/>
            <a:ext cx="607223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lang="ko-KR" altLang="en-US"/>
            </a:pPr>
            <a:r>
              <a:rPr lang="ko-KR" altLang="en-US" sz="4000" b="1" dirty="0" smtClean="0"/>
              <a:t>복수 전공 및 연계 전공</a:t>
            </a:r>
          </a:p>
          <a:p>
            <a:pPr lvl="0">
              <a:defRPr lang="ko-KR" altLang="en-US"/>
            </a:pPr>
            <a:endParaRPr lang="ko-KR" altLang="en-US" sz="4000" b="1" dirty="0" smtClean="0"/>
          </a:p>
          <a:p>
            <a:pPr>
              <a:defRPr lang="ko-KR" altLang="en-US"/>
            </a:pPr>
            <a:endParaRPr lang="ko-KR" altLang="en-US" sz="4000" b="1" dirty="0" smtClean="0"/>
          </a:p>
          <a:p>
            <a:pPr lvl="0">
              <a:defRPr lang="ko-KR" altLang="en-US"/>
            </a:pPr>
            <a:endParaRPr lang="ko-KR" altLang="en-US" sz="40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6" name="직사각형 21"/>
          <p:cNvSpPr txBox="1"/>
          <p:nvPr/>
        </p:nvSpPr>
        <p:spPr>
          <a:xfrm>
            <a:off x="500034" y="1214422"/>
            <a:ext cx="8643966" cy="50013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▶ 신청자격 </a:t>
            </a:r>
            <a:r>
              <a:rPr lang="ko-KR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및 정원</a:t>
            </a:r>
          </a:p>
          <a:p>
            <a:pPr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</a:t>
            </a:r>
            <a:r>
              <a:rPr lang="ko-KR" altLang="en-US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- </a:t>
            </a:r>
            <a:r>
              <a:rPr lang="ko-KR" altLang="en-US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복수전공 이수 신청 자격은 신청 직전학기 기준으로 누적 학점의 평균이</a:t>
            </a:r>
          </a:p>
          <a:p>
            <a:pPr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  </a:t>
            </a:r>
            <a:r>
              <a:rPr lang="ko-KR" altLang="en-US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학기 </a:t>
            </a:r>
            <a:r>
              <a:rPr lang="ko-KR" altLang="en-US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당 15학점 이상인 자</a:t>
            </a:r>
          </a:p>
          <a:p>
            <a:pPr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</a:t>
            </a:r>
            <a:r>
              <a:rPr lang="ko-KR" alt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-</a:t>
            </a:r>
            <a:r>
              <a:rPr lang="ko-KR" alt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ko-KR" alt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복수전공 학과(전공)별 정원은 별도로 두지 않으며, 총장이 </a:t>
            </a:r>
            <a:r>
              <a:rPr lang="ko-KR" alt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수용인원과 </a:t>
            </a:r>
            <a:endParaRPr lang="en-US" altLang="ko-KR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en-US" altLang="ko-KR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 </a:t>
            </a:r>
            <a:r>
              <a:rPr lang="ko-KR" alt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학업수행 능력 </a:t>
            </a:r>
            <a:r>
              <a:rPr lang="ko-KR" alt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등을 감안하여 제한 가능</a:t>
            </a:r>
          </a:p>
          <a:p>
            <a:pPr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endParaRPr lang="ko-KR" altLang="en-US" sz="2000" b="1" dirty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▶ 신청</a:t>
            </a:r>
            <a:r>
              <a:rPr lang="ko-KR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/포기 및 변경</a:t>
            </a:r>
          </a:p>
          <a:p>
            <a:pPr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 </a:t>
            </a:r>
            <a:r>
              <a:rPr lang="ko-KR" alt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- </a:t>
            </a:r>
            <a:r>
              <a:rPr lang="ko-KR" alt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복수전공을 이수하고자 하는 자는 매 학기</a:t>
            </a:r>
            <a:r>
              <a:rPr lang="ko-KR" altLang="en-US" sz="2000" dirty="0">
                <a:solidFill>
                  <a:srgbClr val="FF0000"/>
                </a:solidFill>
                <a:latin typeface="휴먼모음T" pitchFamily="18" charset="-127"/>
                <a:ea typeface="휴먼모음T" pitchFamily="18" charset="-127"/>
              </a:rPr>
              <a:t>(제1학년 2학기 3학년 2학기. </a:t>
            </a:r>
          </a:p>
          <a:p>
            <a:pPr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000" dirty="0">
                <a:solidFill>
                  <a:srgbClr val="FF0000"/>
                </a:solidFill>
                <a:latin typeface="휴먼모음T" pitchFamily="18" charset="-127"/>
                <a:ea typeface="휴먼모음T" pitchFamily="18" charset="-127"/>
              </a:rPr>
              <a:t>    </a:t>
            </a:r>
            <a:r>
              <a:rPr lang="ko-KR" altLang="en-US" sz="2000" dirty="0" smtClean="0">
                <a:solidFill>
                  <a:srgbClr val="FF0000"/>
                </a:solidFill>
                <a:latin typeface="휴먼모음T" pitchFamily="18" charset="-127"/>
                <a:ea typeface="휴먼모음T" pitchFamily="18" charset="-127"/>
              </a:rPr>
              <a:t> 단 </a:t>
            </a:r>
            <a:r>
              <a:rPr lang="ko-KR" altLang="en-US" sz="2000" dirty="0">
                <a:solidFill>
                  <a:srgbClr val="FF0000"/>
                </a:solidFill>
                <a:latin typeface="휴먼모음T" pitchFamily="18" charset="-127"/>
                <a:ea typeface="휴먼모음T" pitchFamily="18" charset="-127"/>
              </a:rPr>
              <a:t>교직 복수 </a:t>
            </a:r>
            <a:r>
              <a:rPr lang="ko-KR" altLang="en-US" sz="2000" dirty="0" err="1">
                <a:solidFill>
                  <a:srgbClr val="FF0000"/>
                </a:solidFill>
                <a:latin typeface="휴먼모음T" pitchFamily="18" charset="-127"/>
                <a:ea typeface="휴먼모음T" pitchFamily="18" charset="-127"/>
              </a:rPr>
              <a:t>전공이수자는</a:t>
            </a:r>
            <a:r>
              <a:rPr lang="ko-KR" altLang="en-US" sz="2000" dirty="0">
                <a:solidFill>
                  <a:srgbClr val="FF0000"/>
                </a:solidFill>
                <a:latin typeface="휴먼모음T" pitchFamily="18" charset="-127"/>
                <a:ea typeface="휴먼모음T" pitchFamily="18" charset="-127"/>
              </a:rPr>
              <a:t> 2학년 2학기까지) </a:t>
            </a:r>
            <a:r>
              <a:rPr lang="ko-KR" alt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소정기간에 복수전공을 </a:t>
            </a:r>
            <a:r>
              <a:rPr lang="ko-KR" alt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신청</a:t>
            </a:r>
            <a:endParaRPr lang="ko-KR" altLang="en-US" sz="2000" dirty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 </a:t>
            </a:r>
            <a:r>
              <a:rPr lang="ko-KR" alt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- </a:t>
            </a:r>
            <a:r>
              <a:rPr lang="ko-KR" alt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복수전공 이수를 포기하고자 할 경우 복수전공 신청기간에 포기</a:t>
            </a:r>
          </a:p>
          <a:p>
            <a:pPr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endParaRPr lang="ko-KR" altLang="en-US" sz="2000" dirty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▶ 이수학점</a:t>
            </a:r>
            <a:endParaRPr lang="ko-KR" altLang="en-US" sz="2000" b="1" dirty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 </a:t>
            </a:r>
            <a:r>
              <a:rPr lang="ko-KR" altLang="en-US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- </a:t>
            </a:r>
            <a:r>
              <a:rPr lang="ko-KR" altLang="en-US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복수전공 </a:t>
            </a:r>
            <a:r>
              <a:rPr lang="ko-KR" altLang="en-US" sz="2000" b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이수자는</a:t>
            </a:r>
            <a:r>
              <a:rPr lang="ko-KR" altLang="en-US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복수전공학과(전공)의 졸업에 필요한 </a:t>
            </a:r>
            <a:r>
              <a:rPr lang="ko-KR" altLang="en-US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전공인정학점</a:t>
            </a:r>
            <a:r>
              <a:rPr lang="en-US" altLang="ko-KR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</a:t>
            </a:r>
          </a:p>
          <a:p>
            <a:pPr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en-US" altLang="ko-KR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  </a:t>
            </a:r>
            <a:r>
              <a:rPr lang="ko-KR" altLang="en-US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(전공필수포함) 이상을 </a:t>
            </a:r>
            <a:r>
              <a:rPr lang="ko-KR" altLang="en-US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이수하여야 하며, 신청 당시 학년도의 복수전공 </a:t>
            </a:r>
            <a:r>
              <a:rPr lang="ko-KR" altLang="en-US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학과</a:t>
            </a:r>
            <a:endParaRPr lang="en-US" altLang="ko-KR" sz="2000" b="0" dirty="0" smtClean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en-US" altLang="ko-KR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  </a:t>
            </a:r>
            <a:r>
              <a:rPr lang="ko-KR" altLang="en-US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(</a:t>
            </a:r>
            <a:r>
              <a:rPr lang="ko-KR" altLang="en-US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전공</a:t>
            </a:r>
            <a:r>
              <a:rPr lang="ko-KR" altLang="en-US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)의 교육과정에 따라 </a:t>
            </a:r>
            <a:r>
              <a:rPr lang="ko-KR" altLang="en-US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이수하여야 한다.</a:t>
            </a:r>
          </a:p>
          <a:p>
            <a:pPr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endParaRPr lang="ko-KR" altLang="en-US" sz="1900" dirty="0">
              <a:blipFill rotWithShape="1">
                <a:blip r:embed="rId3"/>
                <a:tile tx="0" ty="0" sx="100000" sy="100000" flip="none" algn="tl"/>
              </a:blipFill>
              <a:latin typeface="HY나무B"/>
              <a:ea typeface="HY나무B"/>
            </a:endParaRPr>
          </a:p>
        </p:txBody>
      </p:sp>
    </p:spTree>
    <p:extLst>
      <p:ext uri="{BB962C8B-B14F-4D97-AF65-F5344CB8AC3E}">
        <p14:creationId xmlns:p14="http://schemas.microsoft.com/office/powerpoint/2010/main" val="36555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1214414" y="642918"/>
            <a:ext cx="5715040" cy="142876"/>
          </a:xfrm>
          <a:prstGeom prst="rect">
            <a:avLst/>
          </a:prstGeom>
          <a:solidFill>
            <a:srgbClr val="CDE9CE"/>
          </a:solidFill>
          <a:ln>
            <a:solidFill>
              <a:srgbClr val="CDE9C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오각형 16"/>
          <p:cNvSpPr/>
          <p:nvPr/>
        </p:nvSpPr>
        <p:spPr>
          <a:xfrm rot="5400000">
            <a:off x="214286" y="-71442"/>
            <a:ext cx="1143002" cy="1285886"/>
          </a:xfrm>
          <a:prstGeom prst="homePlate">
            <a:avLst>
              <a:gd name="adj" fmla="val 34144"/>
            </a:avLst>
          </a:prstGeom>
          <a:solidFill>
            <a:srgbClr val="CDE9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altLang="ko-KR" sz="6000" dirty="0" smtClean="0">
                <a:solidFill>
                  <a:schemeClr val="tx1"/>
                </a:solidFill>
                <a:latin typeface="+mj-lt"/>
                <a:ea typeface="a옛날목욕탕L" pitchFamily="18" charset="-127"/>
              </a:rPr>
              <a:t>2</a:t>
            </a:r>
            <a:endParaRPr lang="ko-KR" altLang="en-US" sz="6000" dirty="0">
              <a:solidFill>
                <a:schemeClr val="tx1"/>
              </a:solidFill>
              <a:latin typeface="+mj-lt"/>
              <a:ea typeface="a옛날목욕탕L" pitchFamily="18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571604" y="142852"/>
            <a:ext cx="607223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lang="ko-KR" altLang="en-US"/>
            </a:pPr>
            <a:r>
              <a:rPr lang="ko-KR" altLang="en-US" sz="4000" b="1" dirty="0" smtClean="0"/>
              <a:t>복수 전공 및 연계 전공</a:t>
            </a:r>
          </a:p>
          <a:p>
            <a:pPr lvl="0">
              <a:defRPr lang="ko-KR" altLang="en-US"/>
            </a:pPr>
            <a:endParaRPr lang="ko-KR" altLang="en-US" sz="4000" b="1" dirty="0" smtClean="0"/>
          </a:p>
          <a:p>
            <a:pPr>
              <a:defRPr lang="ko-KR" altLang="en-US"/>
            </a:pPr>
            <a:endParaRPr lang="ko-KR" altLang="en-US" sz="4000" b="1" dirty="0" smtClean="0"/>
          </a:p>
          <a:p>
            <a:pPr lvl="0">
              <a:defRPr lang="ko-KR" altLang="en-US"/>
            </a:pPr>
            <a:endParaRPr lang="ko-KR" altLang="en-US" sz="40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7" name="직사각형 21"/>
          <p:cNvSpPr txBox="1"/>
          <p:nvPr/>
        </p:nvSpPr>
        <p:spPr>
          <a:xfrm>
            <a:off x="500034" y="1214422"/>
            <a:ext cx="8064902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▶ 교과목인정</a:t>
            </a:r>
            <a:endParaRPr lang="ko-KR" altLang="en-US" sz="2000" b="1" dirty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</a:t>
            </a:r>
            <a:r>
              <a:rPr lang="ko-KR" altLang="en-US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- </a:t>
            </a:r>
            <a:r>
              <a:rPr lang="ko-KR" altLang="en-US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복수전공 학과(전공)의 전공과목을 복수전공 승인 이전에 일반선택으로</a:t>
            </a:r>
          </a:p>
          <a:p>
            <a:pPr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  </a:t>
            </a:r>
            <a:r>
              <a:rPr lang="ko-KR" altLang="en-US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이미 </a:t>
            </a:r>
            <a:r>
              <a:rPr lang="ko-KR" altLang="en-US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이수한 경우 복수전공과목으로 대체 인정할 수 있다.</a:t>
            </a:r>
          </a:p>
          <a:p>
            <a:pPr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</a:t>
            </a:r>
            <a:r>
              <a:rPr lang="ko-KR" altLang="en-US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- </a:t>
            </a:r>
            <a:r>
              <a:rPr lang="ko-KR" altLang="en-US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제 1전공 전공교과목이 복수전공의 전공교과목과 명칭이 동일한 교과목은</a:t>
            </a:r>
          </a:p>
          <a:p>
            <a:pPr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 </a:t>
            </a:r>
            <a:r>
              <a:rPr lang="ko-KR" altLang="en-US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9</a:t>
            </a:r>
            <a:r>
              <a:rPr lang="ko-KR" altLang="en-US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학점 범위 내에서 중복인정 할 수 있다. </a:t>
            </a:r>
          </a:p>
          <a:p>
            <a:pPr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  </a:t>
            </a:r>
            <a:r>
              <a:rPr lang="ko-KR" altLang="en-US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다만</a:t>
            </a:r>
            <a:r>
              <a:rPr lang="ko-KR" altLang="en-US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, 교직과정 이수자의 중복인정 범위 등은 관련 법규에 의한다.</a:t>
            </a:r>
          </a:p>
          <a:p>
            <a:pPr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endParaRPr lang="ko-KR" altLang="en-US" sz="2000" b="0" dirty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▶ 학위 </a:t>
            </a:r>
            <a:r>
              <a:rPr lang="ko-KR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수여</a:t>
            </a:r>
          </a:p>
          <a:p>
            <a:pPr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 </a:t>
            </a:r>
            <a:r>
              <a:rPr lang="ko-KR" altLang="en-US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- 제 1전공의 졸업요건(졸업학점, 졸업논문, 졸업자격 영어시험)을 </a:t>
            </a:r>
            <a:r>
              <a:rPr lang="ko-KR" altLang="en-US" sz="2000" b="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충족하</a:t>
            </a:r>
            <a:endParaRPr lang="en-US" altLang="ko-KR" sz="2000" b="0" dirty="0" smtClean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en-US" altLang="ko-KR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   </a:t>
            </a:r>
            <a:r>
              <a:rPr lang="ko-KR" alt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고 </a:t>
            </a:r>
            <a:r>
              <a:rPr lang="ko-KR" altLang="en-US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복수전공의 </a:t>
            </a:r>
            <a:r>
              <a:rPr lang="ko-KR" altLang="en-US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이수를 완료하였을 경우 학위를 수여하고 학적부여에 그 </a:t>
            </a:r>
            <a:endParaRPr lang="en-US" altLang="ko-KR" sz="2000" b="0" dirty="0" smtClean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en-US" altLang="ko-KR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   </a:t>
            </a:r>
            <a:r>
              <a:rPr lang="ko-KR" altLang="en-US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사실을 </a:t>
            </a:r>
            <a:r>
              <a:rPr lang="ko-KR" altLang="en-US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기재한다.</a:t>
            </a:r>
          </a:p>
          <a:p>
            <a:pPr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 </a:t>
            </a:r>
            <a:r>
              <a:rPr lang="ko-KR" altLang="en-US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- </a:t>
            </a:r>
            <a:r>
              <a:rPr lang="ko-KR" altLang="en-US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복수전공 이수를 완료하였더라고 제 1전공의 졸업요건을 충족하지 </a:t>
            </a:r>
            <a:r>
              <a:rPr lang="ko-KR" altLang="en-US" sz="2000" b="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못하</a:t>
            </a:r>
            <a:r>
              <a:rPr lang="en-US" altLang="ko-KR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/>
            </a:r>
            <a:br>
              <a:rPr lang="en-US" altLang="ko-KR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</a:br>
            <a:r>
              <a:rPr lang="en-US" altLang="ko-KR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   </a:t>
            </a:r>
            <a:r>
              <a:rPr lang="ko-KR" altLang="en-US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였을</a:t>
            </a:r>
            <a:r>
              <a:rPr lang="en-US" altLang="ko-KR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ko-KR" altLang="en-US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경우에는 학위수여를 </a:t>
            </a:r>
            <a:r>
              <a:rPr lang="ko-KR" altLang="en-US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하지 않는다.</a:t>
            </a:r>
          </a:p>
          <a:p>
            <a:pPr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</a:t>
            </a:r>
            <a:r>
              <a:rPr lang="ko-KR" altLang="en-US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- </a:t>
            </a:r>
            <a:r>
              <a:rPr lang="ko-KR" altLang="en-US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복수전공 </a:t>
            </a:r>
            <a:r>
              <a:rPr lang="ko-KR" altLang="en-US" sz="2000" b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이수자는</a:t>
            </a:r>
            <a:r>
              <a:rPr lang="ko-KR" altLang="en-US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복수전공학과(전공)의 졸업논문 심사에 합격하여야 </a:t>
            </a:r>
            <a:endParaRPr lang="en-US" altLang="ko-KR" sz="2000" b="0" dirty="0" smtClean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en-US" altLang="ko-KR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   </a:t>
            </a:r>
            <a:r>
              <a:rPr lang="ko-KR" altLang="en-US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한다</a:t>
            </a:r>
            <a:r>
              <a:rPr lang="ko-KR" altLang="en-US" sz="1900" b="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555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1214414" y="642918"/>
            <a:ext cx="2071702" cy="142876"/>
          </a:xfrm>
          <a:prstGeom prst="rect">
            <a:avLst/>
          </a:prstGeom>
          <a:solidFill>
            <a:srgbClr val="CDE9CE"/>
          </a:solidFill>
          <a:ln>
            <a:solidFill>
              <a:srgbClr val="CDE9C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오각형 16"/>
          <p:cNvSpPr/>
          <p:nvPr/>
        </p:nvSpPr>
        <p:spPr>
          <a:xfrm rot="5400000">
            <a:off x="214286" y="-71442"/>
            <a:ext cx="1143002" cy="1285886"/>
          </a:xfrm>
          <a:prstGeom prst="homePlate">
            <a:avLst>
              <a:gd name="adj" fmla="val 34144"/>
            </a:avLst>
          </a:prstGeom>
          <a:solidFill>
            <a:srgbClr val="CDE9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altLang="ko-KR" sz="6000" dirty="0" smtClean="0">
                <a:solidFill>
                  <a:schemeClr val="tx1"/>
                </a:solidFill>
                <a:latin typeface="+mj-lt"/>
                <a:ea typeface="a옛날목욕탕L" pitchFamily="18" charset="-127"/>
              </a:rPr>
              <a:t>3</a:t>
            </a:r>
            <a:endParaRPr lang="ko-KR" altLang="en-US" sz="6000" dirty="0">
              <a:solidFill>
                <a:schemeClr val="tx1"/>
              </a:solidFill>
              <a:latin typeface="+mj-lt"/>
              <a:ea typeface="a옛날목욕탕L" pitchFamily="18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571604" y="142852"/>
            <a:ext cx="6072230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lang="ko-KR" altLang="en-US"/>
            </a:pPr>
            <a:r>
              <a:rPr lang="ko-KR" altLang="en-US" sz="4000" b="1" dirty="0" smtClean="0"/>
              <a:t>부전공</a:t>
            </a:r>
          </a:p>
          <a:p>
            <a:pPr>
              <a:defRPr lang="ko-KR" altLang="en-US"/>
            </a:pPr>
            <a:endParaRPr lang="ko-KR" altLang="en-US" sz="4000" b="1" dirty="0" smtClean="0"/>
          </a:p>
          <a:p>
            <a:pPr lvl="0">
              <a:defRPr lang="ko-KR" altLang="en-US"/>
            </a:pPr>
            <a:endParaRPr lang="ko-KR" altLang="en-US" sz="4000" b="1" dirty="0" smtClean="0"/>
          </a:p>
          <a:p>
            <a:pPr>
              <a:defRPr lang="ko-KR" altLang="en-US"/>
            </a:pPr>
            <a:endParaRPr lang="ko-KR" altLang="en-US" sz="4000" b="1" dirty="0" smtClean="0"/>
          </a:p>
          <a:p>
            <a:pPr lvl="0">
              <a:defRPr lang="ko-KR" altLang="en-US"/>
            </a:pPr>
            <a:endParaRPr lang="ko-KR" altLang="en-US" sz="40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6" name="직사각형 21"/>
          <p:cNvSpPr txBox="1"/>
          <p:nvPr/>
        </p:nvSpPr>
        <p:spPr>
          <a:xfrm>
            <a:off x="571472" y="1214422"/>
            <a:ext cx="8064902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▶ 이수범위</a:t>
            </a:r>
            <a:endParaRPr lang="ko-KR" altLang="en-US" sz="2000" b="1" dirty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</a:t>
            </a:r>
            <a:r>
              <a:rPr lang="ko-KR" altLang="en-US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- </a:t>
            </a:r>
            <a:r>
              <a:rPr lang="ko-KR" altLang="en-US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부전공의 이수범위는 모든 학과 또는 전공</a:t>
            </a:r>
          </a:p>
          <a:p>
            <a:pPr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</a:t>
            </a:r>
            <a:r>
              <a:rPr lang="ko-KR" altLang="en-US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- </a:t>
            </a:r>
            <a:r>
              <a:rPr lang="ko-KR" altLang="en-US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물리치료학과, 간호학과 및 보건 </a:t>
            </a:r>
            <a:r>
              <a:rPr lang="ko-KR" altLang="en-US" sz="2000" b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과학부로의</a:t>
            </a:r>
            <a:r>
              <a:rPr lang="ko-KR" altLang="en-US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부전공은 할 수 없다.</a:t>
            </a:r>
          </a:p>
          <a:p>
            <a:pPr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</a:t>
            </a:r>
            <a:r>
              <a:rPr lang="ko-KR" altLang="en-US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- </a:t>
            </a:r>
            <a:r>
              <a:rPr lang="ko-KR" altLang="en-US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연계전공은 부전공으로 이수 할 수 없다.</a:t>
            </a:r>
          </a:p>
          <a:p>
            <a:pPr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endParaRPr lang="ko-KR" altLang="en-US" sz="2000" b="0" dirty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▶ 신청자격 </a:t>
            </a:r>
            <a:r>
              <a:rPr lang="ko-KR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및 정원</a:t>
            </a:r>
          </a:p>
          <a:p>
            <a:pPr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 </a:t>
            </a:r>
            <a:r>
              <a:rPr lang="ko-KR" altLang="en-US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- (복수 전공 연계전공과 같음)</a:t>
            </a:r>
          </a:p>
          <a:p>
            <a:pPr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endParaRPr lang="en-US" altLang="ko-KR" sz="2000" b="1" dirty="0" smtClean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▶ 신청</a:t>
            </a:r>
            <a:r>
              <a:rPr lang="ko-KR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, 포기 및 변경</a:t>
            </a:r>
          </a:p>
          <a:p>
            <a:pPr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 </a:t>
            </a:r>
            <a:r>
              <a:rPr lang="ko-KR" altLang="en-US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- 부전공을 이수하고자 하는 자는 매 학기(제 1학년 2학기에서 제 4학년 </a:t>
            </a:r>
            <a:endParaRPr lang="en-US" altLang="ko-KR" sz="2000" b="0" dirty="0" smtClean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en-US" altLang="ko-KR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   </a:t>
            </a:r>
            <a:r>
              <a:rPr lang="ko-KR" altLang="en-US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2</a:t>
            </a:r>
            <a:r>
              <a:rPr lang="ko-KR" altLang="en-US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학기)</a:t>
            </a:r>
          </a:p>
          <a:p>
            <a:pPr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   </a:t>
            </a:r>
            <a:r>
              <a:rPr lang="ko-KR" altLang="en-US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소정 </a:t>
            </a:r>
            <a:r>
              <a:rPr lang="ko-KR" altLang="en-US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기간에 부전공 이수 신청을 하여 부전공 학과(전공)의 심사를 </a:t>
            </a:r>
            <a:r>
              <a:rPr lang="ko-KR" altLang="en-US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거</a:t>
            </a:r>
            <a:endParaRPr lang="en-US" altLang="ko-KR" sz="2000" b="0" dirty="0" smtClean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en-US" altLang="ko-KR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   </a:t>
            </a:r>
            <a:r>
              <a:rPr lang="ko-KR" altLang="en-US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쳐</a:t>
            </a:r>
            <a:r>
              <a:rPr lang="ko-KR" alt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ko-KR" altLang="en-US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총장의 </a:t>
            </a:r>
            <a:r>
              <a:rPr lang="ko-KR" altLang="en-US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승인을 얻어야 한다.</a:t>
            </a:r>
          </a:p>
          <a:p>
            <a:pPr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endParaRPr lang="ko-KR" altLang="en-US" sz="2000" b="0" dirty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▶ 이수학점</a:t>
            </a:r>
            <a:endParaRPr lang="ko-KR" altLang="en-US" sz="2000" b="1" dirty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 </a:t>
            </a:r>
            <a:r>
              <a:rPr lang="ko-KR" altLang="en-US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- 부전공 이수학점은 부전공 학과(전공)내의 전공교과목 중에서 21학점 </a:t>
            </a:r>
            <a:endParaRPr lang="en-US" altLang="ko-KR" sz="2000" b="0" dirty="0" smtClean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en-US" altLang="ko-KR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   </a:t>
            </a:r>
            <a:r>
              <a:rPr lang="ko-KR" altLang="en-US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이상을 이수하여야 한다</a:t>
            </a:r>
            <a:r>
              <a:rPr lang="ko-KR" altLang="en-US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555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1214414" y="642918"/>
            <a:ext cx="2071702" cy="142876"/>
          </a:xfrm>
          <a:prstGeom prst="rect">
            <a:avLst/>
          </a:prstGeom>
          <a:solidFill>
            <a:srgbClr val="CDE9CE"/>
          </a:solidFill>
          <a:ln>
            <a:solidFill>
              <a:srgbClr val="CDE9C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오각형 16"/>
          <p:cNvSpPr/>
          <p:nvPr/>
        </p:nvSpPr>
        <p:spPr>
          <a:xfrm rot="5400000">
            <a:off x="214286" y="-71442"/>
            <a:ext cx="1143002" cy="1285886"/>
          </a:xfrm>
          <a:prstGeom prst="homePlate">
            <a:avLst>
              <a:gd name="adj" fmla="val 34144"/>
            </a:avLst>
          </a:prstGeom>
          <a:solidFill>
            <a:srgbClr val="CDE9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altLang="ko-KR" sz="6000" dirty="0" smtClean="0">
                <a:solidFill>
                  <a:schemeClr val="tx1"/>
                </a:solidFill>
                <a:latin typeface="+mj-lt"/>
                <a:ea typeface="a옛날목욕탕L" pitchFamily="18" charset="-127"/>
              </a:rPr>
              <a:t>3</a:t>
            </a:r>
            <a:endParaRPr lang="ko-KR" altLang="en-US" sz="6000" dirty="0">
              <a:solidFill>
                <a:schemeClr val="tx1"/>
              </a:solidFill>
              <a:latin typeface="+mj-lt"/>
              <a:ea typeface="a옛날목욕탕L" pitchFamily="18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571604" y="142852"/>
            <a:ext cx="6072230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lang="ko-KR" altLang="en-US"/>
            </a:pPr>
            <a:r>
              <a:rPr lang="ko-KR" altLang="en-US" sz="4000" b="1" dirty="0" smtClean="0"/>
              <a:t>부전공</a:t>
            </a:r>
          </a:p>
          <a:p>
            <a:pPr>
              <a:defRPr lang="ko-KR" altLang="en-US"/>
            </a:pPr>
            <a:endParaRPr lang="ko-KR" altLang="en-US" sz="4000" b="1" dirty="0" smtClean="0"/>
          </a:p>
          <a:p>
            <a:pPr lvl="0">
              <a:defRPr lang="ko-KR" altLang="en-US"/>
            </a:pPr>
            <a:endParaRPr lang="ko-KR" altLang="en-US" sz="4000" b="1" dirty="0" smtClean="0"/>
          </a:p>
          <a:p>
            <a:pPr>
              <a:defRPr lang="ko-KR" altLang="en-US"/>
            </a:pPr>
            <a:endParaRPr lang="ko-KR" altLang="en-US" sz="4000" b="1" dirty="0" smtClean="0"/>
          </a:p>
          <a:p>
            <a:pPr lvl="0">
              <a:defRPr lang="ko-KR" altLang="en-US"/>
            </a:pPr>
            <a:endParaRPr lang="ko-KR" altLang="en-US" sz="40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7" name="직사각형 21"/>
          <p:cNvSpPr txBox="1"/>
          <p:nvPr/>
        </p:nvSpPr>
        <p:spPr>
          <a:xfrm>
            <a:off x="500034" y="1428736"/>
            <a:ext cx="8460432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▶ 교과목 </a:t>
            </a:r>
            <a:r>
              <a:rPr lang="ko-KR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인정</a:t>
            </a:r>
          </a:p>
          <a:p>
            <a:pPr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ko-KR" alt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ko-KR" altLang="en-US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- </a:t>
            </a:r>
            <a:r>
              <a:rPr lang="ko-KR" altLang="en-US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제 1전공자 부전공의 전공교과목 중 명칭이 동일한 교과목이라도 </a:t>
            </a:r>
            <a:r>
              <a:rPr lang="ko-KR" altLang="en-US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중복</a:t>
            </a:r>
            <a:endParaRPr lang="en-US" altLang="ko-KR" sz="2000" b="0" dirty="0" smtClean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en-US" altLang="ko-KR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  </a:t>
            </a:r>
            <a:r>
              <a:rPr lang="ko-KR" altLang="en-US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인정 </a:t>
            </a:r>
            <a:r>
              <a:rPr lang="ko-KR" altLang="en-US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하지 </a:t>
            </a:r>
            <a:r>
              <a:rPr lang="ko-KR" altLang="en-US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않으며</a:t>
            </a:r>
            <a:r>
              <a:rPr lang="en-US" altLang="ko-KR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, </a:t>
            </a:r>
            <a:endParaRPr lang="ko-KR" altLang="en-US" sz="2000" b="0" dirty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  </a:t>
            </a:r>
            <a:r>
              <a:rPr lang="ko-KR" altLang="en-US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이에 </a:t>
            </a:r>
            <a:r>
              <a:rPr lang="ko-KR" altLang="en-US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따라 부족되는 학점은 해당 학과(전공)의 다른 전공교과목으로 </a:t>
            </a:r>
            <a:r>
              <a:rPr lang="ko-KR" altLang="en-US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이</a:t>
            </a:r>
            <a:endParaRPr lang="en-US" altLang="ko-KR" sz="2000" b="0" dirty="0" smtClean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en-US" altLang="ko-KR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  </a:t>
            </a:r>
            <a:r>
              <a:rPr lang="ko-KR" altLang="en-US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수하여야 </a:t>
            </a:r>
            <a:r>
              <a:rPr lang="ko-KR" altLang="en-US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한다.</a:t>
            </a:r>
          </a:p>
          <a:p>
            <a:pPr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 </a:t>
            </a:r>
          </a:p>
          <a:p>
            <a:pPr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</a:t>
            </a:r>
            <a:r>
              <a:rPr lang="ko-KR" altLang="en-US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- </a:t>
            </a:r>
            <a:r>
              <a:rPr lang="ko-KR" altLang="en-US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부전공을 이수 중인 자가 졸업학기까지 소정의 부전공 이수학점을 </a:t>
            </a:r>
            <a:r>
              <a:rPr lang="ko-KR" altLang="en-US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취득하지</a:t>
            </a:r>
            <a:endParaRPr lang="en-US" altLang="ko-KR" sz="2000" b="0" dirty="0" smtClean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en-US" altLang="ko-KR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 </a:t>
            </a:r>
            <a:r>
              <a:rPr lang="ko-KR" altLang="en-US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ko-KR" altLang="en-US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못할 </a:t>
            </a:r>
            <a:r>
              <a:rPr lang="ko-KR" altLang="en-US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때는 부전공 </a:t>
            </a:r>
            <a:r>
              <a:rPr lang="ko-KR" altLang="en-US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과정에서 탈락되며 이미 취득한 학점은 일반선택 과목으로 </a:t>
            </a:r>
            <a:endParaRPr lang="en-US" altLang="ko-KR" sz="2000" b="0" dirty="0" smtClean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en-US" altLang="ko-KR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  </a:t>
            </a:r>
            <a:r>
              <a:rPr lang="ko-KR" altLang="en-US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처리 </a:t>
            </a:r>
            <a:r>
              <a:rPr lang="ko-KR" altLang="en-US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인정한다.</a:t>
            </a:r>
          </a:p>
          <a:p>
            <a:pPr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</a:t>
            </a:r>
            <a:endParaRPr lang="en-US" altLang="ko-KR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en-US" altLang="ko-KR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</a:t>
            </a:r>
            <a:r>
              <a:rPr lang="ko-KR" altLang="en-US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- </a:t>
            </a:r>
            <a:r>
              <a:rPr lang="ko-KR" altLang="en-US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편입학 자 중 복수전공학점으로 인정받은 자가 부전공으로 변경 할 때에는</a:t>
            </a:r>
          </a:p>
          <a:p>
            <a:pPr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 </a:t>
            </a:r>
            <a:r>
              <a:rPr lang="ko-KR" altLang="en-US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부전공 </a:t>
            </a:r>
            <a:r>
              <a:rPr lang="ko-KR" altLang="en-US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인정학점의 1/2의 범위 내에서 인정, 복수전공으로 인정받은 학점은 </a:t>
            </a:r>
            <a:endParaRPr lang="en-US" altLang="ko-KR" sz="2000" b="0" dirty="0" smtClean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en-US" altLang="ko-KR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  </a:t>
            </a:r>
            <a:r>
              <a:rPr lang="ko-KR" altLang="en-US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인정을 취소한다</a:t>
            </a:r>
            <a:r>
              <a:rPr lang="ko-KR" altLang="en-US" sz="2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6555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그림 3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6644" y="5000636"/>
            <a:ext cx="2286016" cy="1695450"/>
          </a:xfrm>
          <a:prstGeom prst="rect">
            <a:avLst/>
          </a:prstGeom>
        </p:spPr>
      </p:pic>
      <p:sp>
        <p:nvSpPr>
          <p:cNvPr id="7" name="직사각형 6"/>
          <p:cNvSpPr/>
          <p:nvPr/>
        </p:nvSpPr>
        <p:spPr>
          <a:xfrm>
            <a:off x="0" y="0"/>
            <a:ext cx="9144000" cy="166328"/>
          </a:xfrm>
          <a:prstGeom prst="rect">
            <a:avLst/>
          </a:prstGeom>
          <a:solidFill>
            <a:srgbClr val="CDE9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" name="그룹 19"/>
          <p:cNvGrpSpPr/>
          <p:nvPr/>
        </p:nvGrpSpPr>
        <p:grpSpPr>
          <a:xfrm>
            <a:off x="0" y="142852"/>
            <a:ext cx="9429752" cy="311402"/>
            <a:chOff x="-142908" y="188641"/>
            <a:chExt cx="9429752" cy="311402"/>
          </a:xfrm>
        </p:grpSpPr>
        <p:grpSp>
          <p:nvGrpSpPr>
            <p:cNvPr id="3" name="그룹 11"/>
            <p:cNvGrpSpPr/>
            <p:nvPr/>
          </p:nvGrpSpPr>
          <p:grpSpPr>
            <a:xfrm>
              <a:off x="-142908" y="188641"/>
              <a:ext cx="4714876" cy="311402"/>
              <a:chOff x="0" y="159762"/>
              <a:chExt cx="10296128" cy="1124744"/>
            </a:xfrm>
          </p:grpSpPr>
          <p:sp>
            <p:nvSpPr>
              <p:cNvPr id="6" name="이등변 삼각형 5"/>
              <p:cNvSpPr/>
              <p:nvPr/>
            </p:nvSpPr>
            <p:spPr>
              <a:xfrm flipV="1">
                <a:off x="0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" name="이등변 삼각형 7"/>
              <p:cNvSpPr/>
              <p:nvPr/>
            </p:nvSpPr>
            <p:spPr>
              <a:xfrm flipV="1">
                <a:off x="2066152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" name="이등변 삼각형 8"/>
              <p:cNvSpPr/>
              <p:nvPr/>
            </p:nvSpPr>
            <p:spPr>
              <a:xfrm flipV="1">
                <a:off x="4117872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" name="이등변 삼각형 9"/>
              <p:cNvSpPr/>
              <p:nvPr/>
            </p:nvSpPr>
            <p:spPr>
              <a:xfrm flipV="1">
                <a:off x="6182054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1" name="이등변 삼각형 10"/>
              <p:cNvSpPr/>
              <p:nvPr/>
            </p:nvSpPr>
            <p:spPr>
              <a:xfrm flipV="1">
                <a:off x="8244408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4" name="그룹 13"/>
            <p:cNvGrpSpPr/>
            <p:nvPr/>
          </p:nvGrpSpPr>
          <p:grpSpPr>
            <a:xfrm>
              <a:off x="4571968" y="188641"/>
              <a:ext cx="4714876" cy="311402"/>
              <a:chOff x="0" y="159762"/>
              <a:chExt cx="10296128" cy="1124744"/>
            </a:xfrm>
          </p:grpSpPr>
          <p:sp>
            <p:nvSpPr>
              <p:cNvPr id="15" name="이등변 삼각형 14"/>
              <p:cNvSpPr/>
              <p:nvPr/>
            </p:nvSpPr>
            <p:spPr>
              <a:xfrm flipV="1">
                <a:off x="0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6" name="이등변 삼각형 15"/>
              <p:cNvSpPr/>
              <p:nvPr/>
            </p:nvSpPr>
            <p:spPr>
              <a:xfrm flipV="1">
                <a:off x="2066152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" name="이등변 삼각형 16"/>
              <p:cNvSpPr/>
              <p:nvPr/>
            </p:nvSpPr>
            <p:spPr>
              <a:xfrm flipV="1">
                <a:off x="4117872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이등변 삼각형 17"/>
              <p:cNvSpPr/>
              <p:nvPr/>
            </p:nvSpPr>
            <p:spPr>
              <a:xfrm flipV="1">
                <a:off x="6182054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" name="이등변 삼각형 18"/>
              <p:cNvSpPr/>
              <p:nvPr/>
            </p:nvSpPr>
            <p:spPr>
              <a:xfrm flipV="1">
                <a:off x="8244408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21" name="직사각형 20"/>
          <p:cNvSpPr/>
          <p:nvPr/>
        </p:nvSpPr>
        <p:spPr>
          <a:xfrm>
            <a:off x="0" y="6643710"/>
            <a:ext cx="9144000" cy="214290"/>
          </a:xfrm>
          <a:prstGeom prst="rect">
            <a:avLst/>
          </a:prstGeom>
          <a:solidFill>
            <a:srgbClr val="CDE9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5" name="그룹 22"/>
          <p:cNvGrpSpPr/>
          <p:nvPr/>
        </p:nvGrpSpPr>
        <p:grpSpPr>
          <a:xfrm rot="10800000">
            <a:off x="0" y="6357958"/>
            <a:ext cx="9429752" cy="311402"/>
            <a:chOff x="-142908" y="188641"/>
            <a:chExt cx="9429752" cy="311402"/>
          </a:xfrm>
        </p:grpSpPr>
        <p:grpSp>
          <p:nvGrpSpPr>
            <p:cNvPr id="12" name="그룹 11"/>
            <p:cNvGrpSpPr/>
            <p:nvPr/>
          </p:nvGrpSpPr>
          <p:grpSpPr>
            <a:xfrm>
              <a:off x="-142908" y="188641"/>
              <a:ext cx="4714876" cy="311402"/>
              <a:chOff x="0" y="159762"/>
              <a:chExt cx="10296128" cy="1124744"/>
            </a:xfrm>
          </p:grpSpPr>
          <p:sp>
            <p:nvSpPr>
              <p:cNvPr id="34" name="이등변 삼각형 33"/>
              <p:cNvSpPr/>
              <p:nvPr/>
            </p:nvSpPr>
            <p:spPr>
              <a:xfrm flipV="1">
                <a:off x="0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5" name="이등변 삼각형 34"/>
              <p:cNvSpPr/>
              <p:nvPr/>
            </p:nvSpPr>
            <p:spPr>
              <a:xfrm flipV="1">
                <a:off x="2066152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6" name="이등변 삼각형 35"/>
              <p:cNvSpPr/>
              <p:nvPr/>
            </p:nvSpPr>
            <p:spPr>
              <a:xfrm flipV="1">
                <a:off x="4117872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7" name="이등변 삼각형 36"/>
              <p:cNvSpPr/>
              <p:nvPr/>
            </p:nvSpPr>
            <p:spPr>
              <a:xfrm flipV="1">
                <a:off x="6182054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8" name="이등변 삼각형 37"/>
              <p:cNvSpPr/>
              <p:nvPr/>
            </p:nvSpPr>
            <p:spPr>
              <a:xfrm flipV="1">
                <a:off x="8244408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13" name="그룹 13"/>
            <p:cNvGrpSpPr/>
            <p:nvPr/>
          </p:nvGrpSpPr>
          <p:grpSpPr>
            <a:xfrm>
              <a:off x="4571968" y="188641"/>
              <a:ext cx="4714876" cy="311402"/>
              <a:chOff x="0" y="159762"/>
              <a:chExt cx="10296128" cy="1124744"/>
            </a:xfrm>
          </p:grpSpPr>
          <p:sp>
            <p:nvSpPr>
              <p:cNvPr id="29" name="이등변 삼각형 28"/>
              <p:cNvSpPr/>
              <p:nvPr/>
            </p:nvSpPr>
            <p:spPr>
              <a:xfrm flipV="1">
                <a:off x="0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0" name="이등변 삼각형 29"/>
              <p:cNvSpPr/>
              <p:nvPr/>
            </p:nvSpPr>
            <p:spPr>
              <a:xfrm flipV="1">
                <a:off x="2066152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1" name="이등변 삼각형 30"/>
              <p:cNvSpPr/>
              <p:nvPr/>
            </p:nvSpPr>
            <p:spPr>
              <a:xfrm flipV="1">
                <a:off x="4117872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2" name="이등변 삼각형 31"/>
              <p:cNvSpPr/>
              <p:nvPr/>
            </p:nvSpPr>
            <p:spPr>
              <a:xfrm flipV="1">
                <a:off x="6182054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3" name="이등변 삼각형 32"/>
              <p:cNvSpPr/>
              <p:nvPr/>
            </p:nvSpPr>
            <p:spPr>
              <a:xfrm flipV="1">
                <a:off x="8244408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39" name="TextBox 38"/>
          <p:cNvSpPr txBox="1"/>
          <p:nvPr/>
        </p:nvSpPr>
        <p:spPr>
          <a:xfrm>
            <a:off x="3428992" y="2928934"/>
            <a:ext cx="250033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altLang="ko-KR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</a:t>
            </a:r>
            <a:r>
              <a:rPr lang="ko-KR" altLang="en-US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교양안내</a:t>
            </a:r>
            <a:endParaRPr lang="ko-KR" altLang="en-US" sz="3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맑은 고딕"/>
            </a:endParaRPr>
          </a:p>
          <a:p>
            <a:pPr marL="514350" indent="-514350">
              <a:buAutoNum type="arabicPeriod"/>
            </a:pPr>
            <a:endParaRPr lang="ko-KR" altLang="en-US" sz="3500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1428728" y="4143380"/>
            <a:ext cx="664373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>
                <a:solidFill>
                  <a:srgbClr val="FF0000"/>
                </a:solidFill>
              </a:rPr>
              <a:t>* 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개설 교과목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 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참고</a:t>
            </a:r>
            <a:endParaRPr lang="en-US" altLang="ko-KR" sz="2000" b="1" dirty="0" smtClean="0">
              <a:solidFill>
                <a:srgbClr val="FF0000"/>
              </a:solidFill>
            </a:endParaRPr>
          </a:p>
          <a:p>
            <a:endParaRPr lang="en-US" altLang="ko-KR" sz="2000" dirty="0" smtClean="0">
              <a:solidFill>
                <a:srgbClr val="FF0000"/>
              </a:solidFill>
            </a:endParaRPr>
          </a:p>
          <a:p>
            <a:r>
              <a:rPr lang="en-US" altLang="ko-KR" sz="2000" dirty="0" smtClean="0">
                <a:solidFill>
                  <a:srgbClr val="FF0000"/>
                </a:solidFill>
              </a:rPr>
              <a:t>:  </a:t>
            </a:r>
            <a:r>
              <a:rPr lang="ko-KR" altLang="en-US" sz="2000" dirty="0" smtClean="0">
                <a:solidFill>
                  <a:srgbClr val="FF0000"/>
                </a:solidFill>
              </a:rPr>
              <a:t>대구대학교 홈페이지→학사안내→교육과정</a:t>
            </a:r>
            <a:endParaRPr lang="en-US" altLang="ko-KR" sz="2000" dirty="0" smtClean="0">
              <a:solidFill>
                <a:srgbClr val="FF0000"/>
              </a:solidFill>
            </a:endParaRPr>
          </a:p>
          <a:p>
            <a:r>
              <a:rPr lang="en-US" altLang="ko-KR" sz="2000" dirty="0" smtClean="0">
                <a:solidFill>
                  <a:srgbClr val="FF0000"/>
                </a:solidFill>
              </a:rPr>
              <a:t>   </a:t>
            </a:r>
            <a:r>
              <a:rPr lang="ko-KR" altLang="en-US" sz="2000" dirty="0" smtClean="0">
                <a:solidFill>
                  <a:srgbClr val="FF0000"/>
                </a:solidFill>
              </a:rPr>
              <a:t>→교육과정 편람→</a:t>
            </a:r>
            <a:r>
              <a:rPr lang="en-US" altLang="ko-KR" sz="2000" dirty="0" smtClean="0">
                <a:solidFill>
                  <a:srgbClr val="FF0000"/>
                </a:solidFill>
              </a:rPr>
              <a:t>’4. </a:t>
            </a:r>
            <a:r>
              <a:rPr lang="ko-KR" altLang="en-US" sz="2000" dirty="0" smtClean="0">
                <a:solidFill>
                  <a:srgbClr val="FF0000"/>
                </a:solidFill>
              </a:rPr>
              <a:t>교양교육과정</a:t>
            </a:r>
            <a:r>
              <a:rPr lang="en-US" altLang="ko-KR" sz="2000" dirty="0" smtClean="0">
                <a:solidFill>
                  <a:srgbClr val="FF0000"/>
                </a:solidFill>
              </a:rPr>
              <a:t>’</a:t>
            </a:r>
            <a:r>
              <a:rPr lang="ko-KR" altLang="en-US" sz="2000" dirty="0" smtClean="0">
                <a:solidFill>
                  <a:srgbClr val="FF0000"/>
                </a:solidFill>
              </a:rPr>
              <a:t>의 </a:t>
            </a:r>
            <a:r>
              <a:rPr lang="en-US" altLang="ko-KR" sz="2000" dirty="0" smtClean="0">
                <a:solidFill>
                  <a:srgbClr val="FF0000"/>
                </a:solidFill>
              </a:rPr>
              <a:t>PDF </a:t>
            </a:r>
            <a:r>
              <a:rPr lang="ko-KR" altLang="en-US" sz="2000" dirty="0" smtClean="0">
                <a:solidFill>
                  <a:srgbClr val="FF0000"/>
                </a:solidFill>
              </a:rPr>
              <a:t>파일</a:t>
            </a:r>
            <a:endParaRPr lang="ko-KR" altLang="en-US" sz="2000" dirty="0">
              <a:solidFill>
                <a:srgbClr val="FF0000"/>
              </a:solidFill>
            </a:endParaRPr>
          </a:p>
        </p:txBody>
      </p:sp>
      <p:sp>
        <p:nvSpPr>
          <p:cNvPr id="20" name="타원형 설명선 19"/>
          <p:cNvSpPr/>
          <p:nvPr/>
        </p:nvSpPr>
        <p:spPr>
          <a:xfrm>
            <a:off x="128548" y="548680"/>
            <a:ext cx="4539849" cy="1957494"/>
          </a:xfrm>
          <a:prstGeom prst="wedgeEllipseCallout">
            <a:avLst>
              <a:gd name="adj1" fmla="val 24912"/>
              <a:gd name="adj2" fmla="val 65224"/>
            </a:avLst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/>
              <a:t>인성</a:t>
            </a:r>
            <a:r>
              <a:rPr lang="en-US" altLang="ko-KR" dirty="0"/>
              <a:t>, </a:t>
            </a:r>
            <a:r>
              <a:rPr lang="ko-KR" altLang="en-US" dirty="0"/>
              <a:t>사고와 표현</a:t>
            </a:r>
            <a:r>
              <a:rPr lang="en-US" altLang="ko-KR" dirty="0"/>
              <a:t>, </a:t>
            </a:r>
            <a:r>
              <a:rPr lang="ko-KR" altLang="en-US" dirty="0"/>
              <a:t>외국어 등 </a:t>
            </a:r>
            <a:endParaRPr lang="en-US" altLang="ko-KR" dirty="0"/>
          </a:p>
          <a:p>
            <a:r>
              <a:rPr lang="ko-KR" altLang="en-US" dirty="0"/>
              <a:t>대학생이라면 이 정도는 알고 졸업을 해야지</a:t>
            </a:r>
            <a:r>
              <a:rPr lang="en-US" altLang="ko-KR" dirty="0"/>
              <a:t>! </a:t>
            </a:r>
          </a:p>
          <a:p>
            <a:r>
              <a:rPr lang="ko-KR" altLang="en-US" dirty="0"/>
              <a:t>해서 꼭 들으라고 학교에서 정해 </a:t>
            </a:r>
            <a:r>
              <a:rPr lang="ko-KR" altLang="en-US" dirty="0" smtClean="0"/>
              <a:t>놓은 것</a:t>
            </a:r>
            <a:r>
              <a:rPr lang="en-US" altLang="ko-KR" dirty="0" smtClean="0"/>
              <a:t>.</a:t>
            </a:r>
            <a:endParaRPr lang="ko-KR" altLang="en-US" dirty="0"/>
          </a:p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11634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1214414" y="642918"/>
            <a:ext cx="3929090" cy="142876"/>
          </a:xfrm>
          <a:prstGeom prst="rect">
            <a:avLst/>
          </a:prstGeom>
          <a:solidFill>
            <a:srgbClr val="CDE9CE"/>
          </a:solidFill>
          <a:ln>
            <a:solidFill>
              <a:srgbClr val="CDE9C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오각형 16"/>
          <p:cNvSpPr/>
          <p:nvPr/>
        </p:nvSpPr>
        <p:spPr>
          <a:xfrm rot="5400000">
            <a:off x="214286" y="-71442"/>
            <a:ext cx="1143002" cy="1285886"/>
          </a:xfrm>
          <a:prstGeom prst="homePlate">
            <a:avLst>
              <a:gd name="adj" fmla="val 34144"/>
            </a:avLst>
          </a:prstGeom>
          <a:solidFill>
            <a:srgbClr val="CDE9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altLang="ko-KR" sz="6000" dirty="0" smtClean="0">
                <a:solidFill>
                  <a:schemeClr val="tx1"/>
                </a:solidFill>
                <a:latin typeface="+mj-lt"/>
                <a:ea typeface="a옛날목욕탕L" pitchFamily="18" charset="-127"/>
              </a:rPr>
              <a:t>1</a:t>
            </a:r>
            <a:endParaRPr lang="ko-KR" altLang="en-US" sz="6000" dirty="0">
              <a:solidFill>
                <a:schemeClr val="tx1"/>
              </a:solidFill>
              <a:latin typeface="+mj-lt"/>
              <a:ea typeface="a옛날목욕탕L" pitchFamily="18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571604" y="142852"/>
            <a:ext cx="6072230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lang="ko-KR" altLang="en-US"/>
            </a:pPr>
            <a:r>
              <a:rPr lang="ko-KR" altLang="en-US" sz="4000" b="1" dirty="0" smtClean="0"/>
              <a:t>교양 교육 과정</a:t>
            </a:r>
          </a:p>
          <a:p>
            <a:pPr>
              <a:defRPr lang="ko-KR" altLang="en-US"/>
            </a:pPr>
            <a:endParaRPr lang="ko-KR" altLang="en-US" sz="4000" b="1" dirty="0" smtClean="0"/>
          </a:p>
          <a:p>
            <a:pPr lvl="0">
              <a:defRPr lang="ko-KR" altLang="en-US"/>
            </a:pPr>
            <a:endParaRPr lang="ko-KR" altLang="en-US" sz="4000" b="1" dirty="0" smtClean="0"/>
          </a:p>
          <a:p>
            <a:pPr>
              <a:defRPr lang="ko-KR" altLang="en-US"/>
            </a:pPr>
            <a:endParaRPr lang="ko-KR" altLang="en-US" sz="4000" b="1" dirty="0" smtClean="0"/>
          </a:p>
          <a:p>
            <a:pPr lvl="0">
              <a:defRPr lang="ko-KR" altLang="en-US"/>
            </a:pPr>
            <a:endParaRPr lang="ko-KR" altLang="en-US" sz="4000" b="1" dirty="0">
              <a:solidFill>
                <a:schemeClr val="tx1"/>
              </a:solidFill>
              <a:latin typeface="+mj-lt"/>
            </a:endParaRPr>
          </a:p>
        </p:txBody>
      </p:sp>
      <p:graphicFrame>
        <p:nvGraphicFramePr>
          <p:cNvPr id="6" name="표 5"/>
          <p:cNvGraphicFramePr>
            <a:graphicFrameLocks noGrp="1"/>
          </p:cNvGraphicFramePr>
          <p:nvPr/>
        </p:nvGraphicFramePr>
        <p:xfrm>
          <a:off x="785786" y="2071678"/>
          <a:ext cx="7572426" cy="292704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62071"/>
                <a:gridCol w="1262071"/>
                <a:gridCol w="1476386"/>
                <a:gridCol w="1047756"/>
                <a:gridCol w="1262071"/>
                <a:gridCol w="1262071"/>
              </a:tblGrid>
              <a:tr h="642942">
                <a:tc gridSpan="6">
                  <a:txBody>
                    <a:bodyPr/>
                    <a:lstStyle/>
                    <a:p>
                      <a:pPr algn="ctr" latinLnBrk="1"/>
                      <a:r>
                        <a:rPr lang="ko-KR" altLang="en-US" sz="3200" dirty="0" smtClean="0"/>
                        <a:t>교양 과정</a:t>
                      </a:r>
                      <a:endParaRPr lang="ko-KR" altLang="en-US" sz="320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  <a:tr h="785818">
                <a:tc>
                  <a:txBody>
                    <a:bodyPr/>
                    <a:lstStyle/>
                    <a:p>
                      <a:pPr algn="ctr" latinLnBrk="1"/>
                      <a:endParaRPr lang="en-US" altLang="ko-KR" sz="900" b="0" dirty="0" smtClean="0"/>
                    </a:p>
                    <a:p>
                      <a:pPr algn="ctr" latinLnBrk="1"/>
                      <a:r>
                        <a:rPr lang="ko-KR" altLang="en-US" sz="2400" b="0" dirty="0" smtClean="0"/>
                        <a:t>공통</a:t>
                      </a:r>
                      <a:endParaRPr lang="en-US" altLang="ko-KR" sz="2400" b="0" dirty="0" smtClean="0"/>
                    </a:p>
                    <a:p>
                      <a:pPr algn="ctr" latinLnBrk="1"/>
                      <a:r>
                        <a:rPr lang="ko-KR" altLang="en-US" sz="2400" b="0" dirty="0" smtClean="0"/>
                        <a:t>교양</a:t>
                      </a:r>
                      <a:endParaRPr lang="ko-KR" altLang="en-US" sz="2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900" b="0" dirty="0" smtClean="0"/>
                    </a:p>
                    <a:p>
                      <a:pPr algn="ctr" latinLnBrk="1"/>
                      <a:r>
                        <a:rPr lang="ko-KR" altLang="en-US" sz="2400" b="0" dirty="0" smtClean="0"/>
                        <a:t>핵심</a:t>
                      </a:r>
                      <a:endParaRPr lang="en-US" altLang="ko-KR" sz="2400" b="0" dirty="0" smtClean="0"/>
                    </a:p>
                    <a:p>
                      <a:pPr algn="ctr" latinLnBrk="1"/>
                      <a:r>
                        <a:rPr lang="ko-KR" altLang="en-US" sz="2400" b="0" dirty="0" smtClean="0"/>
                        <a:t>교양</a:t>
                      </a:r>
                      <a:endParaRPr lang="ko-KR" altLang="en-US" sz="2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900" b="0" dirty="0" smtClean="0"/>
                    </a:p>
                    <a:p>
                      <a:pPr algn="ctr" latinLnBrk="1"/>
                      <a:r>
                        <a:rPr lang="ko-KR" altLang="en-US" sz="2400" b="0" dirty="0" smtClean="0"/>
                        <a:t>계열기초</a:t>
                      </a:r>
                      <a:endParaRPr lang="en-US" altLang="ko-KR" sz="2400" b="0" dirty="0" smtClean="0"/>
                    </a:p>
                    <a:p>
                      <a:pPr algn="ctr" latinLnBrk="1"/>
                      <a:r>
                        <a:rPr lang="ko-KR" altLang="en-US" sz="2400" b="0" dirty="0" smtClean="0"/>
                        <a:t>교양</a:t>
                      </a:r>
                      <a:endParaRPr lang="ko-KR" altLang="en-US" sz="2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900" b="0" dirty="0" smtClean="0"/>
                    </a:p>
                    <a:p>
                      <a:pPr algn="ctr" latinLnBrk="1"/>
                      <a:r>
                        <a:rPr lang="ko-KR" altLang="en-US" sz="2400" b="0" dirty="0" smtClean="0"/>
                        <a:t>선택</a:t>
                      </a:r>
                      <a:endParaRPr lang="en-US" altLang="ko-KR" sz="2400" b="0" dirty="0" smtClean="0"/>
                    </a:p>
                    <a:p>
                      <a:pPr algn="ctr" latinLnBrk="1"/>
                      <a:r>
                        <a:rPr lang="ko-KR" altLang="en-US" sz="2400" b="0" dirty="0" smtClean="0"/>
                        <a:t>교양</a:t>
                      </a:r>
                      <a:endParaRPr lang="ko-KR" altLang="en-US" sz="2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b="0" dirty="0" smtClean="0"/>
                        <a:t>최소</a:t>
                      </a:r>
                      <a:endParaRPr lang="en-US" altLang="ko-KR" sz="2400" b="0" dirty="0" smtClean="0"/>
                    </a:p>
                    <a:p>
                      <a:pPr algn="ctr" latinLnBrk="1"/>
                      <a:r>
                        <a:rPr lang="ko-KR" altLang="en-US" sz="2400" b="0" dirty="0" smtClean="0"/>
                        <a:t>이수</a:t>
                      </a:r>
                      <a:endParaRPr lang="en-US" altLang="ko-KR" sz="2400" b="0" dirty="0" smtClean="0"/>
                    </a:p>
                    <a:p>
                      <a:pPr algn="ctr" latinLnBrk="1"/>
                      <a:r>
                        <a:rPr lang="ko-KR" altLang="en-US" sz="2400" b="0" dirty="0" smtClean="0"/>
                        <a:t>학점</a:t>
                      </a:r>
                      <a:endParaRPr lang="ko-KR" altLang="en-US" sz="2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b="0" dirty="0" smtClean="0"/>
                        <a:t>최대</a:t>
                      </a:r>
                      <a:endParaRPr lang="en-US" altLang="ko-KR" sz="2400" b="0" dirty="0" smtClean="0"/>
                    </a:p>
                    <a:p>
                      <a:pPr algn="ctr" latinLnBrk="1"/>
                      <a:r>
                        <a:rPr lang="ko-KR" altLang="en-US" sz="2400" b="0" dirty="0" smtClean="0"/>
                        <a:t>이수</a:t>
                      </a:r>
                      <a:endParaRPr lang="en-US" altLang="ko-KR" sz="2400" b="0" dirty="0" smtClean="0"/>
                    </a:p>
                    <a:p>
                      <a:pPr algn="ctr" latinLnBrk="1"/>
                      <a:r>
                        <a:rPr lang="ko-KR" altLang="en-US" sz="2400" b="0" dirty="0" smtClean="0"/>
                        <a:t>학점</a:t>
                      </a:r>
                      <a:endParaRPr lang="ko-KR" altLang="en-US" sz="2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/>
                </a:tc>
              </a:tr>
              <a:tr h="1095383">
                <a:tc>
                  <a:txBody>
                    <a:bodyPr/>
                    <a:lstStyle/>
                    <a:p>
                      <a:pPr algn="ctr" latinLnBrk="1"/>
                      <a:endParaRPr lang="en-US" altLang="ko-KR" sz="1200" b="1" dirty="0" smtClean="0"/>
                    </a:p>
                    <a:p>
                      <a:pPr algn="ctr" latinLnBrk="1"/>
                      <a:r>
                        <a:rPr lang="en-US" altLang="ko-KR" sz="3600" b="1" dirty="0" smtClean="0"/>
                        <a:t>13</a:t>
                      </a:r>
                      <a:endParaRPr lang="ko-KR" altLang="en-US" sz="3600" b="1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200" b="1" dirty="0" smtClean="0"/>
                    </a:p>
                    <a:p>
                      <a:pPr algn="ctr" latinLnBrk="1"/>
                      <a:r>
                        <a:rPr lang="en-US" altLang="ko-KR" sz="3600" b="1" dirty="0" smtClean="0"/>
                        <a:t>6</a:t>
                      </a:r>
                      <a:endParaRPr lang="ko-KR" altLang="en-US" sz="3600" b="1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200" b="1" dirty="0" smtClean="0"/>
                    </a:p>
                    <a:p>
                      <a:pPr algn="ctr" latinLnBrk="1"/>
                      <a:r>
                        <a:rPr lang="en-US" altLang="ko-KR" sz="3600" b="1" dirty="0" smtClean="0"/>
                        <a:t>6</a:t>
                      </a:r>
                      <a:endParaRPr lang="ko-KR" altLang="en-US" sz="3600" b="1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200" b="1" dirty="0" smtClean="0"/>
                    </a:p>
                    <a:p>
                      <a:pPr algn="ctr" latinLnBrk="1"/>
                      <a:r>
                        <a:rPr lang="en-US" altLang="ko-KR" sz="3600" b="1" dirty="0" smtClean="0"/>
                        <a:t>-</a:t>
                      </a:r>
                      <a:endParaRPr lang="ko-KR" altLang="en-US" sz="3600" b="1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200" b="1" dirty="0" smtClean="0"/>
                    </a:p>
                    <a:p>
                      <a:pPr algn="ctr" latinLnBrk="1"/>
                      <a:r>
                        <a:rPr lang="en-US" altLang="ko-KR" sz="3600" b="1" dirty="0" smtClean="0"/>
                        <a:t>25</a:t>
                      </a:r>
                      <a:endParaRPr lang="ko-KR" altLang="en-US" sz="3600" b="1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200" b="1" dirty="0" smtClean="0"/>
                    </a:p>
                    <a:p>
                      <a:pPr algn="ctr" latinLnBrk="1"/>
                      <a:r>
                        <a:rPr lang="en-US" altLang="ko-KR" sz="3600" b="1" dirty="0" smtClean="0"/>
                        <a:t>44</a:t>
                      </a:r>
                      <a:endParaRPr lang="ko-KR" altLang="en-US" sz="3600" b="1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55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1214414" y="642918"/>
            <a:ext cx="4572032" cy="142876"/>
          </a:xfrm>
          <a:prstGeom prst="rect">
            <a:avLst/>
          </a:prstGeom>
          <a:solidFill>
            <a:srgbClr val="CDE9CE"/>
          </a:solidFill>
          <a:ln>
            <a:solidFill>
              <a:srgbClr val="CDE9C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오각형 16"/>
          <p:cNvSpPr/>
          <p:nvPr/>
        </p:nvSpPr>
        <p:spPr>
          <a:xfrm rot="5400000">
            <a:off x="214286" y="-71442"/>
            <a:ext cx="1143002" cy="1285886"/>
          </a:xfrm>
          <a:prstGeom prst="homePlate">
            <a:avLst>
              <a:gd name="adj" fmla="val 34144"/>
            </a:avLst>
          </a:prstGeom>
          <a:solidFill>
            <a:srgbClr val="CDE9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altLang="ko-KR" sz="6000" dirty="0" smtClean="0">
                <a:solidFill>
                  <a:schemeClr val="tx1"/>
                </a:solidFill>
                <a:latin typeface="+mj-lt"/>
                <a:ea typeface="a옛날목욕탕L" pitchFamily="18" charset="-127"/>
              </a:rPr>
              <a:t>2</a:t>
            </a:r>
            <a:endParaRPr lang="ko-KR" altLang="en-US" sz="6000" dirty="0">
              <a:solidFill>
                <a:schemeClr val="tx1"/>
              </a:solidFill>
              <a:latin typeface="+mj-lt"/>
              <a:ea typeface="a옛날목욕탕L" pitchFamily="18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571604" y="142852"/>
            <a:ext cx="6072230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lang="ko-KR" altLang="en-US"/>
            </a:pPr>
            <a:r>
              <a:rPr lang="ko-KR" altLang="en-US" sz="4000" b="1" dirty="0" smtClean="0"/>
              <a:t>공통교양</a:t>
            </a:r>
            <a:r>
              <a:rPr lang="en-US" altLang="ko-KR" sz="4000" b="1" dirty="0" smtClean="0"/>
              <a:t>: 13</a:t>
            </a:r>
            <a:r>
              <a:rPr lang="ko-KR" altLang="en-US" sz="4000" b="1" dirty="0" smtClean="0"/>
              <a:t>학점</a:t>
            </a:r>
          </a:p>
          <a:p>
            <a:pPr>
              <a:defRPr lang="ko-KR" altLang="en-US"/>
            </a:pPr>
            <a:endParaRPr lang="ko-KR" altLang="en-US" sz="4000" b="1" dirty="0" smtClean="0"/>
          </a:p>
          <a:p>
            <a:pPr lvl="0">
              <a:defRPr lang="ko-KR" altLang="en-US"/>
            </a:pPr>
            <a:endParaRPr lang="ko-KR" altLang="en-US" sz="4000" b="1" dirty="0" smtClean="0"/>
          </a:p>
          <a:p>
            <a:pPr>
              <a:defRPr lang="ko-KR" altLang="en-US"/>
            </a:pPr>
            <a:endParaRPr lang="ko-KR" altLang="en-US" sz="4000" b="1" dirty="0" smtClean="0"/>
          </a:p>
          <a:p>
            <a:pPr lvl="0">
              <a:defRPr lang="ko-KR" altLang="en-US"/>
            </a:pPr>
            <a:endParaRPr lang="ko-KR" altLang="en-US" sz="4000" b="1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10" y="1785926"/>
            <a:ext cx="7961016" cy="36719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6555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톱니 모양의 오른쪽 화살표 11"/>
          <p:cNvSpPr/>
          <p:nvPr/>
        </p:nvSpPr>
        <p:spPr>
          <a:xfrm>
            <a:off x="1500166" y="5286388"/>
            <a:ext cx="2571768" cy="428628"/>
          </a:xfrm>
          <a:prstGeom prst="notchedRightArrow">
            <a:avLst/>
          </a:prstGeom>
          <a:solidFill>
            <a:srgbClr val="CDE9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모서리가 둥근 직사각형 4"/>
          <p:cNvSpPr/>
          <p:nvPr/>
        </p:nvSpPr>
        <p:spPr>
          <a:xfrm>
            <a:off x="285720" y="260648"/>
            <a:ext cx="2558088" cy="6336704"/>
          </a:xfrm>
          <a:prstGeom prst="roundRect">
            <a:avLst/>
          </a:prstGeom>
          <a:solidFill>
            <a:srgbClr val="CDE9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톱니 모양의 오른쪽 화살표 2"/>
          <p:cNvSpPr/>
          <p:nvPr/>
        </p:nvSpPr>
        <p:spPr>
          <a:xfrm>
            <a:off x="2643174" y="1500174"/>
            <a:ext cx="1357322" cy="428628"/>
          </a:xfrm>
          <a:prstGeom prst="notchedRightArrow">
            <a:avLst/>
          </a:prstGeom>
          <a:solidFill>
            <a:srgbClr val="CDE9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톱니 모양의 오른쪽 화살표 5"/>
          <p:cNvSpPr/>
          <p:nvPr/>
        </p:nvSpPr>
        <p:spPr>
          <a:xfrm>
            <a:off x="2214546" y="2285992"/>
            <a:ext cx="2071702" cy="428628"/>
          </a:xfrm>
          <a:prstGeom prst="notchedRightArrow">
            <a:avLst/>
          </a:prstGeom>
          <a:solidFill>
            <a:srgbClr val="CDE9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톱니 모양의 오른쪽 화살표 6"/>
          <p:cNvSpPr/>
          <p:nvPr/>
        </p:nvSpPr>
        <p:spPr>
          <a:xfrm>
            <a:off x="2214546" y="3000372"/>
            <a:ext cx="1714512" cy="428628"/>
          </a:xfrm>
          <a:prstGeom prst="notchedRightArrow">
            <a:avLst/>
          </a:prstGeom>
          <a:solidFill>
            <a:srgbClr val="CDE9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톱니 모양의 오른쪽 화살표 7"/>
          <p:cNvSpPr/>
          <p:nvPr/>
        </p:nvSpPr>
        <p:spPr>
          <a:xfrm>
            <a:off x="2714612" y="3786190"/>
            <a:ext cx="1357322" cy="428628"/>
          </a:xfrm>
          <a:prstGeom prst="notchedRightArrow">
            <a:avLst/>
          </a:prstGeom>
          <a:solidFill>
            <a:srgbClr val="CDE9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톱니 모양의 오른쪽 화살표 8"/>
          <p:cNvSpPr/>
          <p:nvPr/>
        </p:nvSpPr>
        <p:spPr>
          <a:xfrm>
            <a:off x="1714480" y="4572008"/>
            <a:ext cx="2571768" cy="428628"/>
          </a:xfrm>
          <a:prstGeom prst="notchedRightArrow">
            <a:avLst/>
          </a:prstGeom>
          <a:solidFill>
            <a:srgbClr val="CDE9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2714612" y="1000108"/>
            <a:ext cx="92869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50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1.</a:t>
            </a:r>
          </a:p>
          <a:p>
            <a:pPr algn="ctr"/>
            <a:r>
              <a:rPr lang="en-US" altLang="ko-KR" sz="50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2.</a:t>
            </a:r>
          </a:p>
          <a:p>
            <a:pPr algn="ctr"/>
            <a:r>
              <a:rPr lang="en-US" altLang="ko-KR" sz="50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3.</a:t>
            </a:r>
          </a:p>
          <a:p>
            <a:pPr algn="ctr"/>
            <a:r>
              <a:rPr lang="en-US" altLang="ko-KR" sz="50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4.</a:t>
            </a:r>
          </a:p>
          <a:p>
            <a:pPr algn="ctr"/>
            <a:r>
              <a:rPr lang="en-US" altLang="ko-KR" sz="50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5.</a:t>
            </a:r>
          </a:p>
          <a:p>
            <a:pPr algn="ctr"/>
            <a:r>
              <a:rPr lang="en-US" altLang="ko-KR" sz="50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6.</a:t>
            </a:r>
            <a:endParaRPr lang="ko-KR" altLang="en-US" sz="50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28662" y="2857496"/>
            <a:ext cx="11945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8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모음T" pitchFamily="18" charset="-127"/>
                <a:ea typeface="휴먼모음T" pitchFamily="18" charset="-127"/>
              </a:rPr>
              <a:t>목록</a:t>
            </a:r>
            <a:endParaRPr lang="ko-KR" altLang="en-US" sz="48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86248" y="1124744"/>
            <a:ext cx="5143536" cy="47551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/>
              <a:buNone/>
              <a:defRPr lang="ko-KR" altLang="en-US"/>
            </a:pPr>
            <a:r>
              <a:rPr lang="ko-KR" altLang="en-US" sz="2500" b="1" dirty="0" smtClean="0"/>
              <a:t>수강 신청 및 타이거즈 활용 방법</a:t>
            </a:r>
            <a:endParaRPr lang="en-US" altLang="ko-KR" sz="2500" b="1" dirty="0" smtClean="0"/>
          </a:p>
          <a:p>
            <a:pPr>
              <a:lnSpc>
                <a:spcPct val="150000"/>
              </a:lnSpc>
              <a:buFont typeface="Wingdings"/>
              <a:buNone/>
              <a:defRPr lang="ko-KR" altLang="en-US"/>
            </a:pPr>
            <a:endParaRPr lang="en-US" altLang="ko-KR" sz="1400" b="1" dirty="0" smtClean="0"/>
          </a:p>
          <a:p>
            <a:pPr>
              <a:lnSpc>
                <a:spcPct val="150000"/>
              </a:lnSpc>
              <a:buFont typeface="Wingdings"/>
              <a:buNone/>
              <a:defRPr lang="ko-KR" altLang="en-US"/>
            </a:pPr>
            <a:r>
              <a:rPr lang="ko-KR" altLang="en-US" sz="2500" b="1" dirty="0" smtClean="0"/>
              <a:t>졸업 요건</a:t>
            </a:r>
            <a:r>
              <a:rPr lang="en-US" altLang="ko-KR" sz="2500" b="1" dirty="0" smtClean="0">
                <a:cs typeface="맑은 고딕"/>
              </a:rPr>
              <a:t>, </a:t>
            </a:r>
            <a:r>
              <a:rPr lang="ko-KR" altLang="en-US" sz="2500" b="1" dirty="0" smtClean="0"/>
              <a:t>복수</a:t>
            </a:r>
            <a:r>
              <a:rPr lang="en-US" altLang="ko-KR" sz="2500" b="1" dirty="0" smtClean="0">
                <a:cs typeface="맑은 고딕"/>
              </a:rPr>
              <a:t>/</a:t>
            </a:r>
            <a:r>
              <a:rPr lang="ko-KR" altLang="en-US" sz="2500" b="1" dirty="0" smtClean="0"/>
              <a:t>부전공 관련</a:t>
            </a:r>
          </a:p>
          <a:p>
            <a:pPr>
              <a:lnSpc>
                <a:spcPct val="150000"/>
              </a:lnSpc>
              <a:buFont typeface="Wingdings"/>
              <a:buNone/>
              <a:defRPr lang="ko-KR" altLang="en-US"/>
            </a:pPr>
            <a:endParaRPr lang="en-US" altLang="ko-KR" sz="1050" b="1" dirty="0" smtClean="0"/>
          </a:p>
          <a:p>
            <a:pPr>
              <a:lnSpc>
                <a:spcPct val="150000"/>
              </a:lnSpc>
              <a:buFont typeface="Wingdings"/>
              <a:buNone/>
              <a:defRPr lang="ko-KR" altLang="en-US"/>
            </a:pPr>
            <a:r>
              <a:rPr lang="ko-KR" altLang="en-US" sz="2500" b="1" dirty="0" smtClean="0"/>
              <a:t>교양안내</a:t>
            </a:r>
          </a:p>
          <a:p>
            <a:pPr>
              <a:lnSpc>
                <a:spcPct val="150000"/>
              </a:lnSpc>
              <a:buFont typeface="Wingdings"/>
              <a:buNone/>
              <a:defRPr lang="ko-KR" altLang="en-US"/>
            </a:pPr>
            <a:endParaRPr lang="en-US" altLang="ko-KR" sz="900" b="1" dirty="0" smtClean="0"/>
          </a:p>
          <a:p>
            <a:pPr>
              <a:lnSpc>
                <a:spcPct val="150000"/>
              </a:lnSpc>
              <a:buFont typeface="Wingdings"/>
              <a:buNone/>
              <a:defRPr lang="ko-KR" altLang="en-US"/>
            </a:pPr>
            <a:r>
              <a:rPr lang="ko-KR" altLang="en-US" sz="2500" b="1" dirty="0" smtClean="0"/>
              <a:t>전공안내</a:t>
            </a:r>
          </a:p>
          <a:p>
            <a:pPr>
              <a:lnSpc>
                <a:spcPct val="150000"/>
              </a:lnSpc>
              <a:buFont typeface="Wingdings"/>
              <a:buNone/>
              <a:defRPr lang="ko-KR" altLang="en-US"/>
            </a:pPr>
            <a:endParaRPr lang="en-US" altLang="ko-KR" sz="700" b="1" dirty="0" smtClean="0"/>
          </a:p>
          <a:p>
            <a:pPr>
              <a:lnSpc>
                <a:spcPct val="150000"/>
              </a:lnSpc>
              <a:buFont typeface="Wingdings"/>
              <a:buNone/>
              <a:defRPr lang="ko-KR" altLang="en-US"/>
            </a:pPr>
            <a:r>
              <a:rPr lang="ko-KR" altLang="en-US" sz="2500" b="1" dirty="0" smtClean="0"/>
              <a:t>교직 교육 과정</a:t>
            </a:r>
            <a:endParaRPr lang="en-US" altLang="ko-KR" sz="2500" b="1" dirty="0" smtClean="0"/>
          </a:p>
          <a:p>
            <a:pPr>
              <a:lnSpc>
                <a:spcPct val="150000"/>
              </a:lnSpc>
              <a:buFont typeface="Wingdings"/>
              <a:buNone/>
              <a:defRPr lang="ko-KR" altLang="en-US"/>
            </a:pPr>
            <a:endParaRPr lang="en-US" altLang="ko-KR" sz="800" b="1" dirty="0" smtClean="0"/>
          </a:p>
          <a:p>
            <a:pPr>
              <a:lnSpc>
                <a:spcPct val="150000"/>
              </a:lnSpc>
              <a:buFont typeface="Wingdings"/>
              <a:buNone/>
              <a:defRPr lang="ko-KR" altLang="en-US"/>
            </a:pPr>
            <a:r>
              <a:rPr lang="ko-KR" altLang="en-US" sz="2500" b="1" dirty="0" smtClean="0"/>
              <a:t>보육교사</a:t>
            </a:r>
            <a:endParaRPr lang="ko-KR" altLang="en-US" sz="2500" b="1" dirty="0"/>
          </a:p>
        </p:txBody>
      </p:sp>
    </p:spTree>
    <p:extLst>
      <p:ext uri="{BB962C8B-B14F-4D97-AF65-F5344CB8AC3E}">
        <p14:creationId xmlns:p14="http://schemas.microsoft.com/office/powerpoint/2010/main" val="309669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1214414" y="642918"/>
            <a:ext cx="4572032" cy="142876"/>
          </a:xfrm>
          <a:prstGeom prst="rect">
            <a:avLst/>
          </a:prstGeom>
          <a:solidFill>
            <a:srgbClr val="CDE9CE"/>
          </a:solidFill>
          <a:ln>
            <a:solidFill>
              <a:srgbClr val="CDE9C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오각형 16"/>
          <p:cNvSpPr/>
          <p:nvPr/>
        </p:nvSpPr>
        <p:spPr>
          <a:xfrm rot="5400000">
            <a:off x="214286" y="-71442"/>
            <a:ext cx="1143002" cy="1285886"/>
          </a:xfrm>
          <a:prstGeom prst="homePlate">
            <a:avLst>
              <a:gd name="adj" fmla="val 34144"/>
            </a:avLst>
          </a:prstGeom>
          <a:solidFill>
            <a:srgbClr val="CDE9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altLang="ko-KR" sz="6000" dirty="0" smtClean="0">
                <a:solidFill>
                  <a:schemeClr val="tx1"/>
                </a:solidFill>
                <a:latin typeface="+mj-lt"/>
                <a:ea typeface="a옛날목욕탕L" pitchFamily="18" charset="-127"/>
              </a:rPr>
              <a:t>2</a:t>
            </a:r>
            <a:endParaRPr lang="ko-KR" altLang="en-US" sz="6000" dirty="0">
              <a:solidFill>
                <a:schemeClr val="tx1"/>
              </a:solidFill>
              <a:latin typeface="+mj-lt"/>
              <a:ea typeface="a옛날목욕탕L" pitchFamily="18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571604" y="142852"/>
            <a:ext cx="6072230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lang="ko-KR" altLang="en-US"/>
            </a:pPr>
            <a:r>
              <a:rPr lang="ko-KR" altLang="en-US" sz="4000" b="1" dirty="0" smtClean="0"/>
              <a:t>공통교양</a:t>
            </a:r>
            <a:r>
              <a:rPr lang="en-US" altLang="ko-KR" sz="4000" b="1" dirty="0" smtClean="0"/>
              <a:t>: 13</a:t>
            </a:r>
            <a:r>
              <a:rPr lang="ko-KR" altLang="en-US" sz="4000" b="1" dirty="0" smtClean="0"/>
              <a:t>학점</a:t>
            </a:r>
          </a:p>
          <a:p>
            <a:pPr>
              <a:defRPr lang="ko-KR" altLang="en-US"/>
            </a:pPr>
            <a:endParaRPr lang="ko-KR" altLang="en-US" sz="4000" b="1" dirty="0" smtClean="0"/>
          </a:p>
          <a:p>
            <a:pPr lvl="0">
              <a:defRPr lang="ko-KR" altLang="en-US"/>
            </a:pPr>
            <a:endParaRPr lang="ko-KR" altLang="en-US" sz="4000" b="1" dirty="0" smtClean="0"/>
          </a:p>
          <a:p>
            <a:pPr>
              <a:defRPr lang="ko-KR" altLang="en-US"/>
            </a:pPr>
            <a:endParaRPr lang="ko-KR" altLang="en-US" sz="4000" b="1" dirty="0" smtClean="0"/>
          </a:p>
          <a:p>
            <a:pPr lvl="0">
              <a:defRPr lang="ko-KR" altLang="en-US"/>
            </a:pPr>
            <a:endParaRPr lang="ko-KR" altLang="en-US" sz="40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6" name="직사각형 24"/>
          <p:cNvSpPr txBox="1"/>
          <p:nvPr/>
        </p:nvSpPr>
        <p:spPr>
          <a:xfrm>
            <a:off x="642910" y="2285992"/>
            <a:ext cx="8136904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Arial"/>
              <a:buNone/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1학년: 소속 단과대학 내에서만 공통 교양 수강신청 </a:t>
            </a:r>
            <a:r>
              <a:rPr lang="ko-KR" alt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가능</a:t>
            </a:r>
            <a:endParaRPr lang="ko-KR" altLang="en-US" sz="2500" dirty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buFont typeface="Arial"/>
              <a:buNone/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endParaRPr lang="en-US" altLang="ko-KR" sz="2500" dirty="0" smtClean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buFont typeface="Arial"/>
              <a:buNone/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endParaRPr lang="ko-KR" altLang="en-US" sz="2500" dirty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buFont typeface="Arial"/>
              <a:buNone/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2학년 이상 : 단과대학 제한 없이 신청 가능</a:t>
            </a:r>
          </a:p>
        </p:txBody>
      </p:sp>
    </p:spTree>
    <p:extLst>
      <p:ext uri="{BB962C8B-B14F-4D97-AF65-F5344CB8AC3E}">
        <p14:creationId xmlns:p14="http://schemas.microsoft.com/office/powerpoint/2010/main" val="36555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1214414" y="642918"/>
            <a:ext cx="4143404" cy="142876"/>
          </a:xfrm>
          <a:prstGeom prst="rect">
            <a:avLst/>
          </a:prstGeom>
          <a:solidFill>
            <a:srgbClr val="CDE9CE"/>
          </a:solidFill>
          <a:ln>
            <a:solidFill>
              <a:srgbClr val="CDE9C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오각형 16"/>
          <p:cNvSpPr/>
          <p:nvPr/>
        </p:nvSpPr>
        <p:spPr>
          <a:xfrm rot="5400000">
            <a:off x="214286" y="-71442"/>
            <a:ext cx="1143002" cy="1285886"/>
          </a:xfrm>
          <a:prstGeom prst="homePlate">
            <a:avLst>
              <a:gd name="adj" fmla="val 34144"/>
            </a:avLst>
          </a:prstGeom>
          <a:solidFill>
            <a:srgbClr val="CDE9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altLang="ko-KR" sz="6000" dirty="0" smtClean="0">
                <a:solidFill>
                  <a:schemeClr val="tx1"/>
                </a:solidFill>
                <a:latin typeface="+mj-lt"/>
                <a:ea typeface="a옛날목욕탕L" pitchFamily="18" charset="-127"/>
              </a:rPr>
              <a:t>3</a:t>
            </a:r>
            <a:endParaRPr lang="ko-KR" altLang="en-US" sz="6000" dirty="0">
              <a:solidFill>
                <a:schemeClr val="tx1"/>
              </a:solidFill>
              <a:latin typeface="+mj-lt"/>
              <a:ea typeface="a옛날목욕탕L" pitchFamily="18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571604" y="142852"/>
            <a:ext cx="6072230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lang="ko-KR" altLang="en-US"/>
            </a:pPr>
            <a:r>
              <a:rPr lang="ko-KR" altLang="en-US" sz="4000" b="1" dirty="0" smtClean="0"/>
              <a:t>핵심교양</a:t>
            </a:r>
            <a:r>
              <a:rPr lang="en-US" altLang="ko-KR" sz="4000" b="1" dirty="0" smtClean="0"/>
              <a:t>: 6</a:t>
            </a:r>
            <a:r>
              <a:rPr lang="ko-KR" altLang="en-US" sz="4000" b="1" dirty="0" smtClean="0"/>
              <a:t>학점</a:t>
            </a:r>
          </a:p>
          <a:p>
            <a:pPr>
              <a:defRPr lang="ko-KR" altLang="en-US"/>
            </a:pPr>
            <a:endParaRPr lang="ko-KR" altLang="en-US" sz="4000" b="1" dirty="0" smtClean="0"/>
          </a:p>
          <a:p>
            <a:pPr lvl="0">
              <a:defRPr lang="ko-KR" altLang="en-US"/>
            </a:pPr>
            <a:endParaRPr lang="ko-KR" altLang="en-US" sz="4000" b="1" dirty="0" smtClean="0"/>
          </a:p>
          <a:p>
            <a:pPr>
              <a:defRPr lang="ko-KR" altLang="en-US"/>
            </a:pPr>
            <a:endParaRPr lang="ko-KR" altLang="en-US" sz="4000" b="1" dirty="0" smtClean="0"/>
          </a:p>
          <a:p>
            <a:pPr lvl="0">
              <a:defRPr lang="ko-KR" altLang="en-US"/>
            </a:pPr>
            <a:endParaRPr lang="ko-KR" altLang="en-US" sz="4000" b="1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10" y="2714620"/>
            <a:ext cx="7959492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6555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1214414" y="642918"/>
            <a:ext cx="5214974" cy="142876"/>
          </a:xfrm>
          <a:prstGeom prst="rect">
            <a:avLst/>
          </a:prstGeom>
          <a:solidFill>
            <a:srgbClr val="CDE9CE"/>
          </a:solidFill>
          <a:ln>
            <a:solidFill>
              <a:srgbClr val="CDE9C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오각형 16"/>
          <p:cNvSpPr/>
          <p:nvPr/>
        </p:nvSpPr>
        <p:spPr>
          <a:xfrm rot="5400000">
            <a:off x="214286" y="-71442"/>
            <a:ext cx="1143002" cy="1285886"/>
          </a:xfrm>
          <a:prstGeom prst="homePlate">
            <a:avLst>
              <a:gd name="adj" fmla="val 34144"/>
            </a:avLst>
          </a:prstGeom>
          <a:solidFill>
            <a:srgbClr val="CDE9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altLang="ko-KR" sz="6000" dirty="0" smtClean="0">
                <a:solidFill>
                  <a:schemeClr val="tx1"/>
                </a:solidFill>
                <a:latin typeface="+mj-lt"/>
                <a:ea typeface="a옛날목욕탕L" pitchFamily="18" charset="-127"/>
              </a:rPr>
              <a:t>4</a:t>
            </a:r>
            <a:endParaRPr lang="ko-KR" altLang="en-US" sz="6000" dirty="0">
              <a:solidFill>
                <a:schemeClr val="tx1"/>
              </a:solidFill>
              <a:latin typeface="+mj-lt"/>
              <a:ea typeface="a옛날목욕탕L" pitchFamily="18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571604" y="142852"/>
            <a:ext cx="6072230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lang="ko-KR" altLang="en-US"/>
            </a:pPr>
            <a:r>
              <a:rPr lang="ko-KR" altLang="en-US" sz="4000" b="1" dirty="0" smtClean="0"/>
              <a:t>계열기초교양</a:t>
            </a:r>
            <a:r>
              <a:rPr lang="en-US" altLang="ko-KR" sz="4000" b="1" dirty="0" smtClean="0"/>
              <a:t>: 6</a:t>
            </a:r>
            <a:r>
              <a:rPr lang="ko-KR" altLang="en-US" sz="4000" b="1" dirty="0" smtClean="0"/>
              <a:t>학점</a:t>
            </a:r>
          </a:p>
          <a:p>
            <a:pPr>
              <a:defRPr lang="ko-KR" altLang="en-US"/>
            </a:pPr>
            <a:endParaRPr lang="ko-KR" altLang="en-US" sz="4000" b="1" dirty="0" smtClean="0"/>
          </a:p>
          <a:p>
            <a:pPr lvl="0">
              <a:defRPr lang="ko-KR" altLang="en-US"/>
            </a:pPr>
            <a:endParaRPr lang="ko-KR" altLang="en-US" sz="4000" b="1" dirty="0" smtClean="0"/>
          </a:p>
          <a:p>
            <a:pPr>
              <a:defRPr lang="ko-KR" altLang="en-US"/>
            </a:pPr>
            <a:endParaRPr lang="ko-KR" altLang="en-US" sz="4000" b="1" dirty="0" smtClean="0"/>
          </a:p>
          <a:p>
            <a:pPr lvl="0">
              <a:defRPr lang="ko-KR" altLang="en-US"/>
            </a:pPr>
            <a:endParaRPr lang="ko-KR" altLang="en-US" sz="4000" b="1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10" y="2786058"/>
            <a:ext cx="8001056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6555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1214414" y="642918"/>
            <a:ext cx="4929222" cy="142876"/>
          </a:xfrm>
          <a:prstGeom prst="rect">
            <a:avLst/>
          </a:prstGeom>
          <a:solidFill>
            <a:srgbClr val="CDE9CE"/>
          </a:solidFill>
          <a:ln>
            <a:solidFill>
              <a:srgbClr val="CDE9C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오각형 16"/>
          <p:cNvSpPr/>
          <p:nvPr/>
        </p:nvSpPr>
        <p:spPr>
          <a:xfrm rot="5400000">
            <a:off x="214286" y="-71442"/>
            <a:ext cx="1143002" cy="1285886"/>
          </a:xfrm>
          <a:prstGeom prst="homePlate">
            <a:avLst>
              <a:gd name="adj" fmla="val 34144"/>
            </a:avLst>
          </a:prstGeom>
          <a:solidFill>
            <a:srgbClr val="CDE9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altLang="ko-KR" sz="6000" dirty="0" smtClean="0">
                <a:solidFill>
                  <a:schemeClr val="tx1"/>
                </a:solidFill>
                <a:latin typeface="+mj-lt"/>
                <a:ea typeface="a옛날목욕탕L" pitchFamily="18" charset="-127"/>
              </a:rPr>
              <a:t>5</a:t>
            </a:r>
            <a:endParaRPr lang="ko-KR" altLang="en-US" sz="6000" dirty="0">
              <a:solidFill>
                <a:schemeClr val="tx1"/>
              </a:solidFill>
              <a:latin typeface="+mj-lt"/>
              <a:ea typeface="a옛날목욕탕L" pitchFamily="18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571604" y="142852"/>
            <a:ext cx="6072230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lang="ko-KR" altLang="en-US"/>
            </a:pPr>
            <a:r>
              <a:rPr lang="ko-KR" altLang="en-US" sz="4000" b="1" dirty="0" smtClean="0"/>
              <a:t>선택교양</a:t>
            </a:r>
            <a:r>
              <a:rPr lang="en-US" altLang="ko-KR" sz="4000" b="1" dirty="0" smtClean="0"/>
              <a:t>: </a:t>
            </a:r>
            <a:r>
              <a:rPr lang="ko-KR" altLang="en-US" sz="4000" b="1" dirty="0" smtClean="0"/>
              <a:t>자유선택</a:t>
            </a:r>
          </a:p>
          <a:p>
            <a:pPr>
              <a:defRPr lang="ko-KR" altLang="en-US"/>
            </a:pPr>
            <a:endParaRPr lang="ko-KR" altLang="en-US" sz="4000" b="1" dirty="0" smtClean="0"/>
          </a:p>
          <a:p>
            <a:pPr lvl="0">
              <a:defRPr lang="ko-KR" altLang="en-US"/>
            </a:pPr>
            <a:endParaRPr lang="ko-KR" altLang="en-US" sz="4000" b="1" dirty="0" smtClean="0"/>
          </a:p>
          <a:p>
            <a:pPr>
              <a:defRPr lang="ko-KR" altLang="en-US"/>
            </a:pPr>
            <a:endParaRPr lang="ko-KR" altLang="en-US" sz="4000" b="1" dirty="0" smtClean="0"/>
          </a:p>
          <a:p>
            <a:pPr lvl="0">
              <a:defRPr lang="ko-KR" altLang="en-US"/>
            </a:pPr>
            <a:endParaRPr lang="ko-KR" altLang="en-US" sz="4000" b="1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10" y="2643182"/>
            <a:ext cx="7929618" cy="143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6555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그림 3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6644" y="5000636"/>
            <a:ext cx="2286016" cy="1695450"/>
          </a:xfrm>
          <a:prstGeom prst="rect">
            <a:avLst/>
          </a:prstGeom>
        </p:spPr>
      </p:pic>
      <p:sp>
        <p:nvSpPr>
          <p:cNvPr id="7" name="직사각형 6"/>
          <p:cNvSpPr/>
          <p:nvPr/>
        </p:nvSpPr>
        <p:spPr>
          <a:xfrm>
            <a:off x="0" y="0"/>
            <a:ext cx="9144000" cy="166328"/>
          </a:xfrm>
          <a:prstGeom prst="rect">
            <a:avLst/>
          </a:prstGeom>
          <a:solidFill>
            <a:srgbClr val="CDE9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" name="그룹 19"/>
          <p:cNvGrpSpPr/>
          <p:nvPr/>
        </p:nvGrpSpPr>
        <p:grpSpPr>
          <a:xfrm>
            <a:off x="0" y="142852"/>
            <a:ext cx="9429752" cy="311402"/>
            <a:chOff x="-142908" y="188641"/>
            <a:chExt cx="9429752" cy="311402"/>
          </a:xfrm>
        </p:grpSpPr>
        <p:grpSp>
          <p:nvGrpSpPr>
            <p:cNvPr id="3" name="그룹 11"/>
            <p:cNvGrpSpPr/>
            <p:nvPr/>
          </p:nvGrpSpPr>
          <p:grpSpPr>
            <a:xfrm>
              <a:off x="-142908" y="188641"/>
              <a:ext cx="4714876" cy="311402"/>
              <a:chOff x="0" y="159762"/>
              <a:chExt cx="10296128" cy="1124744"/>
            </a:xfrm>
          </p:grpSpPr>
          <p:sp>
            <p:nvSpPr>
              <p:cNvPr id="6" name="이등변 삼각형 5"/>
              <p:cNvSpPr/>
              <p:nvPr/>
            </p:nvSpPr>
            <p:spPr>
              <a:xfrm flipV="1">
                <a:off x="0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" name="이등변 삼각형 7"/>
              <p:cNvSpPr/>
              <p:nvPr/>
            </p:nvSpPr>
            <p:spPr>
              <a:xfrm flipV="1">
                <a:off x="2066152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" name="이등변 삼각형 8"/>
              <p:cNvSpPr/>
              <p:nvPr/>
            </p:nvSpPr>
            <p:spPr>
              <a:xfrm flipV="1">
                <a:off x="4117872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" name="이등변 삼각형 9"/>
              <p:cNvSpPr/>
              <p:nvPr/>
            </p:nvSpPr>
            <p:spPr>
              <a:xfrm flipV="1">
                <a:off x="6182054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1" name="이등변 삼각형 10"/>
              <p:cNvSpPr/>
              <p:nvPr/>
            </p:nvSpPr>
            <p:spPr>
              <a:xfrm flipV="1">
                <a:off x="8244408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4" name="그룹 13"/>
            <p:cNvGrpSpPr/>
            <p:nvPr/>
          </p:nvGrpSpPr>
          <p:grpSpPr>
            <a:xfrm>
              <a:off x="4571968" y="188641"/>
              <a:ext cx="4714876" cy="311402"/>
              <a:chOff x="0" y="159762"/>
              <a:chExt cx="10296128" cy="1124744"/>
            </a:xfrm>
          </p:grpSpPr>
          <p:sp>
            <p:nvSpPr>
              <p:cNvPr id="15" name="이등변 삼각형 14"/>
              <p:cNvSpPr/>
              <p:nvPr/>
            </p:nvSpPr>
            <p:spPr>
              <a:xfrm flipV="1">
                <a:off x="0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6" name="이등변 삼각형 15"/>
              <p:cNvSpPr/>
              <p:nvPr/>
            </p:nvSpPr>
            <p:spPr>
              <a:xfrm flipV="1">
                <a:off x="2066152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" name="이등변 삼각형 16"/>
              <p:cNvSpPr/>
              <p:nvPr/>
            </p:nvSpPr>
            <p:spPr>
              <a:xfrm flipV="1">
                <a:off x="4117872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이등변 삼각형 17"/>
              <p:cNvSpPr/>
              <p:nvPr/>
            </p:nvSpPr>
            <p:spPr>
              <a:xfrm flipV="1">
                <a:off x="6182054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" name="이등변 삼각형 18"/>
              <p:cNvSpPr/>
              <p:nvPr/>
            </p:nvSpPr>
            <p:spPr>
              <a:xfrm flipV="1">
                <a:off x="8244408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21" name="직사각형 20"/>
          <p:cNvSpPr/>
          <p:nvPr/>
        </p:nvSpPr>
        <p:spPr>
          <a:xfrm>
            <a:off x="0" y="6643710"/>
            <a:ext cx="9144000" cy="214290"/>
          </a:xfrm>
          <a:prstGeom prst="rect">
            <a:avLst/>
          </a:prstGeom>
          <a:solidFill>
            <a:srgbClr val="CDE9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5" name="그룹 22"/>
          <p:cNvGrpSpPr/>
          <p:nvPr/>
        </p:nvGrpSpPr>
        <p:grpSpPr>
          <a:xfrm rot="10800000">
            <a:off x="0" y="6357958"/>
            <a:ext cx="9429752" cy="311402"/>
            <a:chOff x="-142908" y="188641"/>
            <a:chExt cx="9429752" cy="311402"/>
          </a:xfrm>
        </p:grpSpPr>
        <p:grpSp>
          <p:nvGrpSpPr>
            <p:cNvPr id="12" name="그룹 11"/>
            <p:cNvGrpSpPr/>
            <p:nvPr/>
          </p:nvGrpSpPr>
          <p:grpSpPr>
            <a:xfrm>
              <a:off x="-142908" y="188641"/>
              <a:ext cx="4714876" cy="311402"/>
              <a:chOff x="0" y="159762"/>
              <a:chExt cx="10296128" cy="1124744"/>
            </a:xfrm>
          </p:grpSpPr>
          <p:sp>
            <p:nvSpPr>
              <p:cNvPr id="34" name="이등변 삼각형 33"/>
              <p:cNvSpPr/>
              <p:nvPr/>
            </p:nvSpPr>
            <p:spPr>
              <a:xfrm flipV="1">
                <a:off x="0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5" name="이등변 삼각형 34"/>
              <p:cNvSpPr/>
              <p:nvPr/>
            </p:nvSpPr>
            <p:spPr>
              <a:xfrm flipV="1">
                <a:off x="2066152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6" name="이등변 삼각형 35"/>
              <p:cNvSpPr/>
              <p:nvPr/>
            </p:nvSpPr>
            <p:spPr>
              <a:xfrm flipV="1">
                <a:off x="4117872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7" name="이등변 삼각형 36"/>
              <p:cNvSpPr/>
              <p:nvPr/>
            </p:nvSpPr>
            <p:spPr>
              <a:xfrm flipV="1">
                <a:off x="6182054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8" name="이등변 삼각형 37"/>
              <p:cNvSpPr/>
              <p:nvPr/>
            </p:nvSpPr>
            <p:spPr>
              <a:xfrm flipV="1">
                <a:off x="8244408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13" name="그룹 13"/>
            <p:cNvGrpSpPr/>
            <p:nvPr/>
          </p:nvGrpSpPr>
          <p:grpSpPr>
            <a:xfrm>
              <a:off x="4571968" y="188641"/>
              <a:ext cx="4714876" cy="311402"/>
              <a:chOff x="0" y="159762"/>
              <a:chExt cx="10296128" cy="1124744"/>
            </a:xfrm>
          </p:grpSpPr>
          <p:sp>
            <p:nvSpPr>
              <p:cNvPr id="29" name="이등변 삼각형 28"/>
              <p:cNvSpPr/>
              <p:nvPr/>
            </p:nvSpPr>
            <p:spPr>
              <a:xfrm flipV="1">
                <a:off x="0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0" name="이등변 삼각형 29"/>
              <p:cNvSpPr/>
              <p:nvPr/>
            </p:nvSpPr>
            <p:spPr>
              <a:xfrm flipV="1">
                <a:off x="2066152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1" name="이등변 삼각형 30"/>
              <p:cNvSpPr/>
              <p:nvPr/>
            </p:nvSpPr>
            <p:spPr>
              <a:xfrm flipV="1">
                <a:off x="4117872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2" name="이등변 삼각형 31"/>
              <p:cNvSpPr/>
              <p:nvPr/>
            </p:nvSpPr>
            <p:spPr>
              <a:xfrm flipV="1">
                <a:off x="6182054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3" name="이등변 삼각형 32"/>
              <p:cNvSpPr/>
              <p:nvPr/>
            </p:nvSpPr>
            <p:spPr>
              <a:xfrm flipV="1">
                <a:off x="8244408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39" name="TextBox 38"/>
          <p:cNvSpPr txBox="1"/>
          <p:nvPr/>
        </p:nvSpPr>
        <p:spPr>
          <a:xfrm>
            <a:off x="3428992" y="2928934"/>
            <a:ext cx="250033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altLang="ko-KR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</a:t>
            </a:r>
            <a:r>
              <a:rPr lang="ko-KR" altLang="en-US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전공안내</a:t>
            </a:r>
            <a:endParaRPr lang="ko-KR" altLang="en-US" sz="3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맑은 고딕"/>
            </a:endParaRPr>
          </a:p>
          <a:p>
            <a:pPr marL="514350" indent="-514350">
              <a:buAutoNum type="arabicPeriod"/>
            </a:pPr>
            <a:endParaRPr lang="ko-KR" altLang="en-US" sz="3500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1370102" y="4185028"/>
            <a:ext cx="664373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>
                <a:solidFill>
                  <a:srgbClr val="FF0000"/>
                </a:solidFill>
              </a:rPr>
              <a:t>* 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개설 교과목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 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참고</a:t>
            </a:r>
            <a:endParaRPr lang="en-US" altLang="ko-KR" sz="2000" b="1" dirty="0" smtClean="0">
              <a:solidFill>
                <a:srgbClr val="FF0000"/>
              </a:solidFill>
            </a:endParaRPr>
          </a:p>
          <a:p>
            <a:endParaRPr lang="en-US" altLang="ko-KR" sz="2000" dirty="0" smtClean="0">
              <a:solidFill>
                <a:srgbClr val="FF0000"/>
              </a:solidFill>
            </a:endParaRPr>
          </a:p>
          <a:p>
            <a:r>
              <a:rPr lang="en-US" altLang="ko-KR" sz="2000" dirty="0" smtClean="0">
                <a:solidFill>
                  <a:srgbClr val="FF0000"/>
                </a:solidFill>
              </a:rPr>
              <a:t>:  </a:t>
            </a:r>
            <a:r>
              <a:rPr lang="ko-KR" altLang="en-US" sz="2000" dirty="0" smtClean="0">
                <a:solidFill>
                  <a:srgbClr val="FF0000"/>
                </a:solidFill>
              </a:rPr>
              <a:t>대구대학교 홈페이지→학사안내→교직과정 이수 및 </a:t>
            </a:r>
            <a:endParaRPr lang="en-US" altLang="ko-KR" sz="2000" dirty="0" smtClean="0">
              <a:solidFill>
                <a:srgbClr val="FF0000"/>
              </a:solidFill>
            </a:endParaRPr>
          </a:p>
          <a:p>
            <a:r>
              <a:rPr lang="en-US" altLang="ko-KR" sz="2000" dirty="0">
                <a:solidFill>
                  <a:srgbClr val="FF0000"/>
                </a:solidFill>
              </a:rPr>
              <a:t> </a:t>
            </a:r>
            <a:r>
              <a:rPr lang="en-US" altLang="ko-KR" sz="2000" dirty="0" smtClean="0">
                <a:solidFill>
                  <a:srgbClr val="FF0000"/>
                </a:solidFill>
              </a:rPr>
              <a:t>  </a:t>
            </a:r>
            <a:r>
              <a:rPr lang="ko-KR" altLang="en-US" sz="2000" dirty="0" smtClean="0">
                <a:solidFill>
                  <a:srgbClr val="FF0000"/>
                </a:solidFill>
              </a:rPr>
              <a:t>선발→붙임</a:t>
            </a:r>
            <a:r>
              <a:rPr lang="en-US" altLang="ko-KR" sz="2000" dirty="0">
                <a:solidFill>
                  <a:srgbClr val="FF0000"/>
                </a:solidFill>
              </a:rPr>
              <a:t>2)</a:t>
            </a:r>
            <a:r>
              <a:rPr lang="ko-KR" altLang="en-US" sz="2000" dirty="0">
                <a:solidFill>
                  <a:srgbClr val="FF0000"/>
                </a:solidFill>
              </a:rPr>
              <a:t> 학과</a:t>
            </a:r>
            <a:r>
              <a:rPr lang="en-US" altLang="ko-KR" sz="2000" dirty="0">
                <a:solidFill>
                  <a:srgbClr val="FF0000"/>
                </a:solidFill>
              </a:rPr>
              <a:t>(</a:t>
            </a:r>
            <a:r>
              <a:rPr lang="ko-KR" altLang="en-US" sz="2000" dirty="0">
                <a:solidFill>
                  <a:srgbClr val="FF0000"/>
                </a:solidFill>
              </a:rPr>
              <a:t>전공</a:t>
            </a:r>
            <a:r>
              <a:rPr lang="en-US" altLang="ko-KR" sz="2000" dirty="0">
                <a:solidFill>
                  <a:srgbClr val="FF0000"/>
                </a:solidFill>
              </a:rPr>
              <a:t>)</a:t>
            </a:r>
            <a:r>
              <a:rPr lang="ko-KR" altLang="en-US" sz="2000" dirty="0">
                <a:solidFill>
                  <a:srgbClr val="FF0000"/>
                </a:solidFill>
              </a:rPr>
              <a:t>별 기본이수 및 교과교육학 </a:t>
            </a:r>
            <a:endParaRPr lang="en-US" altLang="ko-KR" sz="2000" dirty="0" smtClean="0">
              <a:solidFill>
                <a:srgbClr val="FF0000"/>
              </a:solidFill>
            </a:endParaRPr>
          </a:p>
          <a:p>
            <a:r>
              <a:rPr lang="en-US" altLang="ko-KR" sz="2000" dirty="0">
                <a:solidFill>
                  <a:srgbClr val="FF0000"/>
                </a:solidFill>
              </a:rPr>
              <a:t> </a:t>
            </a:r>
            <a:r>
              <a:rPr lang="en-US" altLang="ko-KR" sz="2000" dirty="0" smtClean="0">
                <a:solidFill>
                  <a:srgbClr val="FF0000"/>
                </a:solidFill>
              </a:rPr>
              <a:t>  </a:t>
            </a:r>
            <a:r>
              <a:rPr lang="ko-KR" altLang="en-US" sz="2000" dirty="0" smtClean="0">
                <a:solidFill>
                  <a:srgbClr val="FF0000"/>
                </a:solidFill>
              </a:rPr>
              <a:t>교과목 현황</a:t>
            </a:r>
            <a:endParaRPr lang="en-US" altLang="ko-KR" sz="2000" dirty="0" smtClean="0">
              <a:solidFill>
                <a:srgbClr val="FF0000"/>
              </a:solidFill>
            </a:endParaRPr>
          </a:p>
        </p:txBody>
      </p:sp>
      <p:sp>
        <p:nvSpPr>
          <p:cNvPr id="42" name="타원형 설명선 41"/>
          <p:cNvSpPr/>
          <p:nvPr/>
        </p:nvSpPr>
        <p:spPr>
          <a:xfrm>
            <a:off x="128548" y="548680"/>
            <a:ext cx="4539849" cy="1957494"/>
          </a:xfrm>
          <a:prstGeom prst="wedgeEllipseCallout">
            <a:avLst>
              <a:gd name="adj1" fmla="val 24912"/>
              <a:gd name="adj2" fmla="val 65224"/>
            </a:avLst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r>
              <a:rPr lang="ko-KR" altLang="en-US" dirty="0"/>
              <a:t>유아특수교육 </a:t>
            </a:r>
            <a:r>
              <a:rPr lang="ko-KR" altLang="en-US" dirty="0" smtClean="0"/>
              <a:t>전공공부</a:t>
            </a:r>
            <a:r>
              <a:rPr lang="en-US" altLang="ko-KR" dirty="0" smtClean="0"/>
              <a:t>.</a:t>
            </a:r>
            <a:endParaRPr lang="ko-KR" altLang="en-US" dirty="0"/>
          </a:p>
          <a:p>
            <a:pPr fontAlgn="base"/>
            <a:r>
              <a:rPr lang="ko-KR" altLang="en-US" dirty="0"/>
              <a:t>크게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특수교육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에 </a:t>
            </a:r>
            <a:r>
              <a:rPr lang="ko-KR" altLang="en-US" dirty="0"/>
              <a:t>관련한 전공과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유아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에 </a:t>
            </a:r>
            <a:r>
              <a:rPr lang="ko-KR" altLang="en-US" dirty="0"/>
              <a:t>관련한 </a:t>
            </a:r>
            <a:r>
              <a:rPr lang="ko-KR" altLang="en-US" dirty="0" smtClean="0"/>
              <a:t>전공</a:t>
            </a:r>
            <a:endParaRPr lang="en-US" altLang="ko-KR" dirty="0" smtClean="0"/>
          </a:p>
          <a:p>
            <a:pPr fontAlgn="base"/>
            <a:r>
              <a:rPr lang="ko-KR" altLang="en-US" dirty="0" err="1" smtClean="0"/>
              <a:t>으로</a:t>
            </a:r>
            <a:r>
              <a:rPr lang="ko-KR" altLang="en-US" dirty="0" smtClean="0"/>
              <a:t> 나누어져 있음</a:t>
            </a:r>
            <a:r>
              <a:rPr lang="en-US" altLang="ko-KR" dirty="0" smtClean="0"/>
              <a:t>.</a:t>
            </a:r>
            <a:endParaRPr lang="ko-KR" altLang="en-US" dirty="0"/>
          </a:p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11634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1214414" y="642918"/>
            <a:ext cx="4572032" cy="142876"/>
          </a:xfrm>
          <a:prstGeom prst="rect">
            <a:avLst/>
          </a:prstGeom>
          <a:solidFill>
            <a:srgbClr val="CDE9CE"/>
          </a:solidFill>
          <a:ln>
            <a:solidFill>
              <a:srgbClr val="CDE9C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오각형 16"/>
          <p:cNvSpPr/>
          <p:nvPr/>
        </p:nvSpPr>
        <p:spPr>
          <a:xfrm rot="5400000">
            <a:off x="214286" y="-71442"/>
            <a:ext cx="1143002" cy="1285886"/>
          </a:xfrm>
          <a:prstGeom prst="homePlate">
            <a:avLst>
              <a:gd name="adj" fmla="val 34144"/>
            </a:avLst>
          </a:prstGeom>
          <a:solidFill>
            <a:srgbClr val="CDE9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altLang="ko-KR" sz="6000" dirty="0" smtClean="0">
                <a:solidFill>
                  <a:schemeClr val="tx1"/>
                </a:solidFill>
                <a:latin typeface="+mj-lt"/>
                <a:ea typeface="a옛날목욕탕L" pitchFamily="18" charset="-127"/>
              </a:rPr>
              <a:t>1</a:t>
            </a:r>
            <a:endParaRPr lang="ko-KR" altLang="en-US" sz="6000" dirty="0">
              <a:solidFill>
                <a:schemeClr val="tx1"/>
              </a:solidFill>
              <a:latin typeface="+mj-lt"/>
              <a:ea typeface="a옛날목욕탕L" pitchFamily="18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571604" y="142852"/>
            <a:ext cx="6072230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lang="ko-KR" altLang="en-US"/>
            </a:pPr>
            <a:r>
              <a:rPr lang="ko-KR" altLang="en-US" sz="4000" b="1" dirty="0" smtClean="0"/>
              <a:t>교양 및 전공학점</a:t>
            </a:r>
          </a:p>
          <a:p>
            <a:pPr>
              <a:defRPr lang="ko-KR" altLang="en-US"/>
            </a:pPr>
            <a:endParaRPr lang="ko-KR" altLang="en-US" sz="4000" b="1" dirty="0" smtClean="0"/>
          </a:p>
          <a:p>
            <a:pPr lvl="0">
              <a:defRPr lang="ko-KR" altLang="en-US"/>
            </a:pPr>
            <a:endParaRPr lang="ko-KR" altLang="en-US" sz="4000" b="1" dirty="0" smtClean="0"/>
          </a:p>
          <a:p>
            <a:pPr>
              <a:defRPr lang="ko-KR" altLang="en-US"/>
            </a:pPr>
            <a:endParaRPr lang="ko-KR" altLang="en-US" sz="4000" b="1" dirty="0" smtClean="0"/>
          </a:p>
          <a:p>
            <a:pPr lvl="0">
              <a:defRPr lang="ko-KR" altLang="en-US"/>
            </a:pPr>
            <a:endParaRPr lang="ko-KR" altLang="en-US" sz="4000" b="1" dirty="0">
              <a:solidFill>
                <a:schemeClr val="tx1"/>
              </a:solidFill>
              <a:latin typeface="+mj-lt"/>
            </a:endParaRPr>
          </a:p>
        </p:txBody>
      </p:sp>
      <p:graphicFrame>
        <p:nvGraphicFramePr>
          <p:cNvPr id="9" name="표 8"/>
          <p:cNvGraphicFramePr>
            <a:graphicFrameLocks noGrp="1"/>
          </p:cNvGraphicFramePr>
          <p:nvPr/>
        </p:nvGraphicFramePr>
        <p:xfrm>
          <a:off x="857224" y="1928802"/>
          <a:ext cx="7858182" cy="32861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57256"/>
                <a:gridCol w="928694"/>
                <a:gridCol w="928694"/>
                <a:gridCol w="857256"/>
                <a:gridCol w="857256"/>
                <a:gridCol w="1214446"/>
                <a:gridCol w="1214446"/>
                <a:gridCol w="1000134"/>
              </a:tblGrid>
              <a:tr h="1063072">
                <a:tc gridSpan="5">
                  <a:txBody>
                    <a:bodyPr/>
                    <a:lstStyle/>
                    <a:p>
                      <a:pPr algn="ctr" latinLnBrk="1"/>
                      <a:endParaRPr lang="en-US" altLang="ko-KR" sz="1600" dirty="0" smtClean="0"/>
                    </a:p>
                    <a:p>
                      <a:pPr algn="ctr" latinLnBrk="1"/>
                      <a:r>
                        <a:rPr lang="ko-KR" altLang="en-US" sz="2400" dirty="0" smtClean="0"/>
                        <a:t>교양과정</a:t>
                      </a:r>
                      <a:endParaRPr lang="ko-KR" altLang="en-US" sz="240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en-US" altLang="ko-KR" sz="1600" dirty="0" smtClean="0"/>
                    </a:p>
                    <a:p>
                      <a:pPr algn="ctr" latinLnBrk="1"/>
                      <a:r>
                        <a:rPr lang="ko-KR" altLang="en-US" sz="2400" dirty="0" smtClean="0"/>
                        <a:t>전공과정</a:t>
                      </a:r>
                      <a:endParaRPr lang="ko-KR" altLang="en-US" sz="240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latinLnBrk="1"/>
                      <a:endParaRPr lang="en-US" altLang="ko-KR" sz="3600" dirty="0" smtClean="0"/>
                    </a:p>
                    <a:p>
                      <a:pPr algn="ctr" latinLnBrk="1"/>
                      <a:r>
                        <a:rPr lang="ko-KR" altLang="en-US" sz="2400" dirty="0" smtClean="0"/>
                        <a:t>졸업</a:t>
                      </a:r>
                      <a:endParaRPr lang="en-US" altLang="ko-KR" sz="2400" dirty="0" smtClean="0"/>
                    </a:p>
                    <a:p>
                      <a:pPr algn="ctr" latinLnBrk="1"/>
                      <a:r>
                        <a:rPr lang="ko-KR" altLang="en-US" sz="2400" dirty="0" smtClean="0"/>
                        <a:t>학점</a:t>
                      </a:r>
                      <a:endParaRPr lang="ko-KR" altLang="en-US" sz="240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/>
                </a:tc>
              </a:tr>
              <a:tr h="1444999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dirty="0" smtClean="0"/>
                        <a:t>공통</a:t>
                      </a:r>
                      <a:endParaRPr lang="en-US" altLang="ko-KR" sz="2400" dirty="0" smtClean="0"/>
                    </a:p>
                    <a:p>
                      <a:pPr algn="ctr" latinLnBrk="1"/>
                      <a:r>
                        <a:rPr lang="ko-KR" altLang="en-US" sz="2400" dirty="0" smtClean="0"/>
                        <a:t>교양</a:t>
                      </a:r>
                      <a:endParaRPr lang="ko-KR" altLang="en-US" sz="240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dirty="0" smtClean="0"/>
                        <a:t>핵심</a:t>
                      </a:r>
                      <a:endParaRPr lang="en-US" altLang="ko-KR" sz="2400" dirty="0" smtClean="0"/>
                    </a:p>
                    <a:p>
                      <a:pPr algn="ctr" latinLnBrk="1"/>
                      <a:r>
                        <a:rPr lang="ko-KR" altLang="en-US" sz="2400" dirty="0" smtClean="0"/>
                        <a:t>교양</a:t>
                      </a:r>
                      <a:endParaRPr lang="ko-KR" altLang="en-US" sz="240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dirty="0" smtClean="0"/>
                        <a:t>계열</a:t>
                      </a:r>
                      <a:endParaRPr lang="en-US" altLang="ko-KR" sz="2400" dirty="0" smtClean="0"/>
                    </a:p>
                    <a:p>
                      <a:pPr algn="ctr" latinLnBrk="1"/>
                      <a:r>
                        <a:rPr lang="ko-KR" altLang="en-US" sz="2400" dirty="0" smtClean="0"/>
                        <a:t>기초</a:t>
                      </a:r>
                      <a:endParaRPr lang="en-US" altLang="ko-KR" sz="2400" dirty="0" smtClean="0"/>
                    </a:p>
                    <a:p>
                      <a:pPr algn="ctr" latinLnBrk="1"/>
                      <a:r>
                        <a:rPr lang="ko-KR" altLang="en-US" sz="2400" dirty="0" smtClean="0"/>
                        <a:t>교양</a:t>
                      </a:r>
                      <a:endParaRPr lang="ko-KR" altLang="en-US" sz="240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dirty="0" smtClean="0"/>
                        <a:t>선택</a:t>
                      </a:r>
                      <a:endParaRPr lang="en-US" altLang="ko-KR" sz="2400" dirty="0" smtClean="0"/>
                    </a:p>
                    <a:p>
                      <a:pPr algn="ctr" latinLnBrk="1"/>
                      <a:r>
                        <a:rPr lang="ko-KR" altLang="en-US" sz="2400" dirty="0" smtClean="0"/>
                        <a:t>교양</a:t>
                      </a:r>
                      <a:endParaRPr lang="ko-KR" altLang="en-US" sz="240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2400" dirty="0" smtClean="0"/>
                    </a:p>
                    <a:p>
                      <a:pPr algn="ctr" latinLnBrk="1"/>
                      <a:r>
                        <a:rPr lang="ko-KR" altLang="en-US" sz="2400" dirty="0" smtClean="0"/>
                        <a:t>계</a:t>
                      </a:r>
                      <a:endParaRPr lang="ko-KR" altLang="en-US" sz="240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dirty="0" smtClean="0"/>
                        <a:t>제</a:t>
                      </a:r>
                      <a:r>
                        <a:rPr lang="en-US" altLang="ko-KR" sz="2400" dirty="0" smtClean="0"/>
                        <a:t>1</a:t>
                      </a:r>
                    </a:p>
                    <a:p>
                      <a:pPr latinLnBrk="1"/>
                      <a:r>
                        <a:rPr lang="ko-KR" altLang="en-US" sz="2400" dirty="0" smtClean="0"/>
                        <a:t>전공자</a:t>
                      </a:r>
                      <a:endParaRPr lang="ko-KR" altLang="en-US" sz="240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dirty="0" smtClean="0"/>
                        <a:t>복수</a:t>
                      </a:r>
                      <a:endParaRPr lang="en-US" altLang="ko-KR" sz="2400" dirty="0" smtClean="0"/>
                    </a:p>
                    <a:p>
                      <a:pPr algn="ctr" latinLnBrk="1"/>
                      <a:r>
                        <a:rPr lang="ko-KR" altLang="en-US" sz="2400" dirty="0" smtClean="0"/>
                        <a:t>전공자</a:t>
                      </a:r>
                      <a:endParaRPr lang="ko-KR" altLang="en-US" sz="240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240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/>
                </a:tc>
              </a:tr>
              <a:tr h="77807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600" b="1" dirty="0" smtClean="0"/>
                        <a:t>13</a:t>
                      </a:r>
                      <a:endParaRPr lang="ko-KR" altLang="en-US" sz="3600" b="1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600" b="1" dirty="0" smtClean="0"/>
                        <a:t>6</a:t>
                      </a:r>
                      <a:endParaRPr lang="ko-KR" altLang="en-US" sz="3600" b="1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600" b="1" dirty="0" smtClean="0"/>
                        <a:t>6</a:t>
                      </a:r>
                      <a:endParaRPr lang="ko-KR" altLang="en-US" sz="3600" b="1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600" b="1" dirty="0" smtClean="0"/>
                        <a:t>-</a:t>
                      </a:r>
                      <a:endParaRPr lang="ko-KR" altLang="en-US" sz="3600" b="1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600" b="1" dirty="0" smtClean="0"/>
                        <a:t>25</a:t>
                      </a:r>
                      <a:endParaRPr lang="ko-KR" altLang="en-US" sz="3600" b="1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600" b="1" dirty="0" smtClean="0"/>
                        <a:t>66</a:t>
                      </a:r>
                      <a:endParaRPr lang="ko-KR" altLang="en-US" sz="3600" b="1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600" b="1" dirty="0" smtClean="0"/>
                        <a:t>54</a:t>
                      </a:r>
                      <a:endParaRPr lang="ko-KR" altLang="en-US" sz="3600" b="1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600" b="1" dirty="0" smtClean="0"/>
                        <a:t>140</a:t>
                      </a:r>
                      <a:endParaRPr lang="ko-KR" altLang="en-US" sz="3600" b="1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55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1214414" y="642918"/>
            <a:ext cx="4572032" cy="142876"/>
          </a:xfrm>
          <a:prstGeom prst="rect">
            <a:avLst/>
          </a:prstGeom>
          <a:solidFill>
            <a:srgbClr val="CDE9CE"/>
          </a:solidFill>
          <a:ln>
            <a:solidFill>
              <a:srgbClr val="CDE9C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오각형 16"/>
          <p:cNvSpPr/>
          <p:nvPr/>
        </p:nvSpPr>
        <p:spPr>
          <a:xfrm rot="5400000">
            <a:off x="214286" y="-71442"/>
            <a:ext cx="1143002" cy="1285886"/>
          </a:xfrm>
          <a:prstGeom prst="homePlate">
            <a:avLst>
              <a:gd name="adj" fmla="val 34144"/>
            </a:avLst>
          </a:prstGeom>
          <a:solidFill>
            <a:srgbClr val="CDE9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altLang="ko-KR" sz="6000" dirty="0" smtClean="0">
                <a:solidFill>
                  <a:schemeClr val="tx1"/>
                </a:solidFill>
                <a:latin typeface="+mj-lt"/>
                <a:ea typeface="a옛날목욕탕L" pitchFamily="18" charset="-127"/>
              </a:rPr>
              <a:t>1</a:t>
            </a:r>
            <a:endParaRPr lang="ko-KR" altLang="en-US" sz="6000" dirty="0">
              <a:solidFill>
                <a:schemeClr val="tx1"/>
              </a:solidFill>
              <a:latin typeface="+mj-lt"/>
              <a:ea typeface="a옛날목욕탕L" pitchFamily="18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571604" y="142852"/>
            <a:ext cx="6072230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lang="ko-KR" altLang="en-US"/>
            </a:pPr>
            <a:r>
              <a:rPr lang="ko-KR" altLang="en-US" sz="4000" b="1" dirty="0" smtClean="0"/>
              <a:t>교양 및 전공학점</a:t>
            </a:r>
          </a:p>
          <a:p>
            <a:pPr>
              <a:defRPr lang="ko-KR" altLang="en-US"/>
            </a:pPr>
            <a:endParaRPr lang="ko-KR" altLang="en-US" sz="4000" b="1" dirty="0" smtClean="0"/>
          </a:p>
          <a:p>
            <a:pPr lvl="0">
              <a:defRPr lang="ko-KR" altLang="en-US"/>
            </a:pPr>
            <a:endParaRPr lang="ko-KR" altLang="en-US" sz="4000" b="1" dirty="0" smtClean="0"/>
          </a:p>
          <a:p>
            <a:pPr>
              <a:defRPr lang="ko-KR" altLang="en-US"/>
            </a:pPr>
            <a:endParaRPr lang="ko-KR" altLang="en-US" sz="4000" b="1" dirty="0" smtClean="0"/>
          </a:p>
          <a:p>
            <a:pPr lvl="0">
              <a:defRPr lang="ko-KR" altLang="en-US"/>
            </a:pPr>
            <a:endParaRPr lang="ko-KR" altLang="en-US" sz="4000" b="1" dirty="0">
              <a:solidFill>
                <a:schemeClr val="tx1"/>
              </a:solidFill>
              <a:latin typeface="+mj-lt"/>
            </a:endParaRPr>
          </a:p>
        </p:txBody>
      </p:sp>
      <p:graphicFrame>
        <p:nvGraphicFramePr>
          <p:cNvPr id="10" name="표 9"/>
          <p:cNvGraphicFramePr>
            <a:graphicFrameLocks noGrp="1"/>
          </p:cNvGraphicFramePr>
          <p:nvPr/>
        </p:nvGraphicFramePr>
        <p:xfrm>
          <a:off x="2143108" y="1857364"/>
          <a:ext cx="4922414" cy="4063994"/>
        </p:xfrm>
        <a:graphic>
          <a:graphicData uri="http://schemas.openxmlformats.org/drawingml/2006/table">
            <a:tbl>
              <a:tblPr/>
              <a:tblGrid>
                <a:gridCol w="656737"/>
                <a:gridCol w="656737"/>
                <a:gridCol w="804561"/>
                <a:gridCol w="2147642"/>
                <a:gridCol w="656737"/>
              </a:tblGrid>
              <a:tr h="184727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>
                          <a:solidFill>
                            <a:srgbClr val="FFFFFF"/>
                          </a:solidFill>
                          <a:ea typeface="굴림"/>
                        </a:rPr>
                        <a:t>학년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3175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9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FFFFFF"/>
                          </a:solidFill>
                          <a:ea typeface="굴림"/>
                        </a:rPr>
                        <a:t>학기</a:t>
                      </a:r>
                      <a:endParaRPr lang="ko-KR" alt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3175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9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FFFFFF"/>
                          </a:solidFill>
                          <a:ea typeface="굴림"/>
                        </a:rPr>
                        <a:t>교과구분</a:t>
                      </a:r>
                      <a:endParaRPr lang="ko-KR" alt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3175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9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FFFFFF"/>
                          </a:solidFill>
                          <a:ea typeface="굴림"/>
                        </a:rPr>
                        <a:t>과목명</a:t>
                      </a:r>
                      <a:endParaRPr lang="ko-KR" alt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3175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FFFFFF"/>
                          </a:solidFill>
                          <a:ea typeface="굴림"/>
                        </a:rPr>
                        <a:t>학점</a:t>
                      </a:r>
                      <a:endParaRPr lang="ko-KR" alt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3175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9999"/>
                    </a:solidFill>
                  </a:tcPr>
                </a:tc>
              </a:tr>
              <a:tr h="184727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1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1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a typeface="굴림"/>
                        </a:rPr>
                        <a:t>공통교양 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 dirty="0">
                          <a:solidFill>
                            <a:srgbClr val="000000"/>
                          </a:solidFill>
                          <a:latin typeface="굴림"/>
                        </a:rPr>
                        <a:t> DU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a typeface="굴림"/>
                        </a:rPr>
                        <a:t>비전설계 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1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4727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 dirty="0">
                          <a:solidFill>
                            <a:srgbClr val="000000"/>
                          </a:solidFill>
                          <a:latin typeface="굴림"/>
                        </a:rPr>
                        <a:t> DU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a typeface="굴림"/>
                        </a:rPr>
                        <a:t>실용영어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latin typeface="굴림"/>
                        </a:rPr>
                        <a:t>(1) 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2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4727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a typeface="굴림"/>
                        </a:rPr>
                        <a:t>전공선택 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latin typeface="굴림"/>
                        </a:rPr>
                        <a:t> 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a typeface="굴림"/>
                        </a:rPr>
                        <a:t>유아발달론 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3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4727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 dirty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 dirty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latin typeface="굴림"/>
                        </a:rPr>
                        <a:t> 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a typeface="굴림"/>
                        </a:rPr>
                        <a:t>유아교육개론 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3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4727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2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a typeface="굴림"/>
                        </a:rPr>
                        <a:t>공통교양 </a:t>
                      </a:r>
                      <a:endParaRPr lang="ko-KR" alt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 dirty="0">
                          <a:solidFill>
                            <a:srgbClr val="000000"/>
                          </a:solidFill>
                          <a:latin typeface="굴림"/>
                        </a:rPr>
                        <a:t> DU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a typeface="굴림"/>
                        </a:rPr>
                        <a:t>실용영어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latin typeface="굴림"/>
                        </a:rPr>
                        <a:t>(2) 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2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4727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a typeface="굴림"/>
                        </a:rPr>
                        <a:t>전공선택 </a:t>
                      </a:r>
                      <a:endParaRPr lang="ko-KR" alt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</a:t>
                      </a: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a typeface="굴림"/>
                        </a:rPr>
                        <a:t>유아특수교육원론 </a:t>
                      </a:r>
                      <a:endParaRPr lang="ko-KR" alt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3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4727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2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1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a typeface="굴림"/>
                        </a:rPr>
                        <a:t>전공선택 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</a:t>
                      </a: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a typeface="굴림"/>
                        </a:rPr>
                        <a:t>유아언어교육 </a:t>
                      </a:r>
                      <a:endParaRPr lang="ko-KR" alt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3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4727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</a:t>
                      </a: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a typeface="굴림"/>
                        </a:rPr>
                        <a:t>정신지체아교육 </a:t>
                      </a:r>
                      <a:endParaRPr lang="ko-KR" alt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3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4727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</a:t>
                      </a: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a typeface="굴림"/>
                        </a:rPr>
                        <a:t>아동영양학및섭식지도 </a:t>
                      </a:r>
                      <a:endParaRPr lang="ko-KR" alt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3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4727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</a:t>
                      </a: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a typeface="굴림"/>
                        </a:rPr>
                        <a:t>발달지체영아보육과정 </a:t>
                      </a:r>
                      <a:endParaRPr lang="ko-KR" alt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3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4727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</a:t>
                      </a: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a typeface="굴림"/>
                        </a:rPr>
                        <a:t>장애아진단및평가 </a:t>
                      </a:r>
                      <a:endParaRPr lang="ko-KR" alt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3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4727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2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a typeface="굴림"/>
                        </a:rPr>
                        <a:t>공통교양 </a:t>
                      </a:r>
                      <a:endParaRPr lang="ko-KR" alt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DU</a:t>
                      </a: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a typeface="굴림"/>
                        </a:rPr>
                        <a:t>진로설계 </a:t>
                      </a:r>
                      <a:endParaRPr lang="ko-KR" alt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1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4727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a typeface="굴림"/>
                        </a:rPr>
                        <a:t>전공선택 </a:t>
                      </a:r>
                      <a:endParaRPr lang="ko-KR" alt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</a:t>
                      </a: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a typeface="굴림"/>
                        </a:rPr>
                        <a:t>아동복지론 </a:t>
                      </a:r>
                      <a:endParaRPr lang="ko-KR" alt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3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4727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</a:t>
                      </a: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a typeface="굴림"/>
                        </a:rPr>
                        <a:t>보육학개론 </a:t>
                      </a:r>
                      <a:endParaRPr lang="ko-KR" alt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3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4727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</a:t>
                      </a: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a typeface="굴림"/>
                        </a:rPr>
                        <a:t>유아건강교육 </a:t>
                      </a:r>
                      <a:endParaRPr lang="ko-KR" alt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3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4727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</a:t>
                      </a: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a typeface="굴림"/>
                        </a:rPr>
                        <a:t>자폐성장애아교육 </a:t>
                      </a:r>
                      <a:endParaRPr lang="ko-KR" alt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3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4727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</a:t>
                      </a: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a typeface="굴림"/>
                        </a:rPr>
                        <a:t>유아교재교구개발이론및실습 </a:t>
                      </a:r>
                      <a:endParaRPr lang="ko-KR" alt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3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4727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</a:t>
                      </a: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a typeface="굴림"/>
                        </a:rPr>
                        <a:t>유아동작교육 </a:t>
                      </a:r>
                      <a:endParaRPr lang="ko-KR" alt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3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4727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</a:t>
                      </a: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a typeface="굴림"/>
                        </a:rPr>
                        <a:t>뇌성마비유아언어및동작훈련 </a:t>
                      </a:r>
                      <a:endParaRPr lang="ko-KR" alt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3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4727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</a:t>
                      </a: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a typeface="굴림"/>
                        </a:rPr>
                        <a:t>청각장애아교육 </a:t>
                      </a:r>
                      <a:endParaRPr lang="ko-KR" alt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3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4727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a typeface="굴림"/>
                        </a:rPr>
                        <a:t>전공필수 </a:t>
                      </a:r>
                      <a:endParaRPr lang="ko-KR" alt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</a:t>
                      </a: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a typeface="굴림"/>
                        </a:rPr>
                        <a:t>유아관찰실습 </a:t>
                      </a:r>
                      <a:endParaRPr lang="ko-KR" alt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 dirty="0">
                          <a:solidFill>
                            <a:srgbClr val="000000"/>
                          </a:solidFill>
                          <a:latin typeface="굴림"/>
                        </a:rPr>
                        <a:t>1 </a:t>
                      </a:r>
                      <a:endParaRPr lang="en-US" sz="800" kern="0" spc="0" dirty="0">
                        <a:solidFill>
                          <a:srgbClr val="000000"/>
                        </a:solidFill>
                      </a:endParaRPr>
                    </a:p>
                  </a:txBody>
                  <a:tcPr marL="54710" marR="54710" marT="15126" marB="151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4000496" y="1357298"/>
            <a:ext cx="16129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/>
              <a:t>&lt; </a:t>
            </a:r>
            <a:r>
              <a:rPr lang="ko-KR" altLang="en-US" b="1" dirty="0" smtClean="0"/>
              <a:t>교과과정 </a:t>
            </a:r>
            <a:r>
              <a:rPr lang="en-US" altLang="ko-KR" sz="2000" b="1" dirty="0" smtClean="0"/>
              <a:t>&gt;</a:t>
            </a: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36555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1214414" y="642918"/>
            <a:ext cx="4572032" cy="142876"/>
          </a:xfrm>
          <a:prstGeom prst="rect">
            <a:avLst/>
          </a:prstGeom>
          <a:solidFill>
            <a:srgbClr val="CDE9CE"/>
          </a:solidFill>
          <a:ln>
            <a:solidFill>
              <a:srgbClr val="CDE9C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오각형 16"/>
          <p:cNvSpPr/>
          <p:nvPr/>
        </p:nvSpPr>
        <p:spPr>
          <a:xfrm rot="5400000">
            <a:off x="214286" y="-71442"/>
            <a:ext cx="1143002" cy="1285886"/>
          </a:xfrm>
          <a:prstGeom prst="homePlate">
            <a:avLst>
              <a:gd name="adj" fmla="val 34144"/>
            </a:avLst>
          </a:prstGeom>
          <a:solidFill>
            <a:srgbClr val="CDE9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altLang="ko-KR" sz="6000" dirty="0" smtClean="0">
                <a:solidFill>
                  <a:schemeClr val="tx1"/>
                </a:solidFill>
                <a:latin typeface="+mj-lt"/>
                <a:ea typeface="a옛날목욕탕L" pitchFamily="18" charset="-127"/>
              </a:rPr>
              <a:t>1</a:t>
            </a:r>
            <a:endParaRPr lang="ko-KR" altLang="en-US" sz="6000" dirty="0">
              <a:solidFill>
                <a:schemeClr val="tx1"/>
              </a:solidFill>
              <a:latin typeface="+mj-lt"/>
              <a:ea typeface="a옛날목욕탕L" pitchFamily="18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571604" y="142852"/>
            <a:ext cx="6072230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lang="ko-KR" altLang="en-US"/>
            </a:pPr>
            <a:r>
              <a:rPr lang="ko-KR" altLang="en-US" sz="4000" b="1" dirty="0" smtClean="0"/>
              <a:t>교양 및 전공학점</a:t>
            </a:r>
          </a:p>
          <a:p>
            <a:pPr>
              <a:defRPr lang="ko-KR" altLang="en-US"/>
            </a:pPr>
            <a:endParaRPr lang="ko-KR" altLang="en-US" sz="4000" b="1" dirty="0" smtClean="0"/>
          </a:p>
          <a:p>
            <a:pPr lvl="0">
              <a:defRPr lang="ko-KR" altLang="en-US"/>
            </a:pPr>
            <a:endParaRPr lang="ko-KR" altLang="en-US" sz="4000" b="1" dirty="0" smtClean="0"/>
          </a:p>
          <a:p>
            <a:pPr>
              <a:defRPr lang="ko-KR" altLang="en-US"/>
            </a:pPr>
            <a:endParaRPr lang="ko-KR" altLang="en-US" sz="4000" b="1" dirty="0" smtClean="0"/>
          </a:p>
          <a:p>
            <a:pPr lvl="0">
              <a:defRPr lang="ko-KR" altLang="en-US"/>
            </a:pPr>
            <a:endParaRPr lang="ko-KR" altLang="en-US" sz="40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aphicFrame>
        <p:nvGraphicFramePr>
          <p:cNvPr id="7" name="표 6"/>
          <p:cNvGraphicFramePr>
            <a:graphicFrameLocks noGrp="1"/>
          </p:cNvGraphicFramePr>
          <p:nvPr/>
        </p:nvGraphicFramePr>
        <p:xfrm>
          <a:off x="2143108" y="1357298"/>
          <a:ext cx="4929222" cy="5200932"/>
        </p:xfrm>
        <a:graphic>
          <a:graphicData uri="http://schemas.openxmlformats.org/drawingml/2006/table">
            <a:tbl>
              <a:tblPr/>
              <a:tblGrid>
                <a:gridCol w="642942"/>
                <a:gridCol w="642942"/>
                <a:gridCol w="857256"/>
                <a:gridCol w="2143140"/>
                <a:gridCol w="642942"/>
              </a:tblGrid>
              <a:tr h="131097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 dirty="0">
                          <a:solidFill>
                            <a:srgbClr val="000000"/>
                          </a:solidFill>
                          <a:latin typeface="굴림"/>
                        </a:rPr>
                        <a:t>3 </a:t>
                      </a:r>
                      <a:endParaRPr lang="en-US" sz="800" kern="0" spc="0" dirty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1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a typeface="굴림"/>
                        </a:rPr>
                        <a:t>전공선택 </a:t>
                      </a:r>
                      <a:endParaRPr lang="ko-KR" alt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</a:t>
                      </a: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a typeface="굴림"/>
                        </a:rPr>
                        <a:t>시각장애아교육 </a:t>
                      </a:r>
                      <a:endParaRPr lang="ko-KR" alt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3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1097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 dirty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 dirty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</a:t>
                      </a: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a typeface="굴림"/>
                        </a:rPr>
                        <a:t>유아과학교육 </a:t>
                      </a:r>
                      <a:endParaRPr lang="ko-KR" alt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3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1097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 dirty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 dirty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</a:t>
                      </a: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a typeface="굴림"/>
                        </a:rPr>
                        <a:t>유아음악교육 </a:t>
                      </a:r>
                      <a:endParaRPr lang="ko-KR" alt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3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1097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 dirty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 dirty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</a:t>
                      </a: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a typeface="굴림"/>
                        </a:rPr>
                        <a:t>아동관찰및행동연구 </a:t>
                      </a:r>
                      <a:endParaRPr lang="ko-KR" alt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3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1097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 dirty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 dirty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</a:t>
                      </a: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a typeface="굴림"/>
                        </a:rPr>
                        <a:t>유아놀이지도 </a:t>
                      </a:r>
                      <a:endParaRPr lang="ko-KR" alt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3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1097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 dirty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 dirty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</a:t>
                      </a: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a typeface="굴림"/>
                        </a:rPr>
                        <a:t>주의력결핍및과잉행동지도 </a:t>
                      </a:r>
                      <a:endParaRPr lang="ko-KR" alt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3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1097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a typeface="굴림"/>
                        </a:rPr>
                        <a:t>전공필수 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latin typeface="굴림"/>
                        </a:rPr>
                        <a:t> 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a typeface="굴림"/>
                        </a:rPr>
                        <a:t>발달지체유아임상실습 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2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1097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2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a typeface="굴림"/>
                        </a:rPr>
                        <a:t>전공선택 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</a:t>
                      </a: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a typeface="굴림"/>
                        </a:rPr>
                        <a:t>유아사회교육 </a:t>
                      </a:r>
                      <a:endParaRPr lang="ko-KR" alt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3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1097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latin typeface="굴림"/>
                        </a:rPr>
                        <a:t> 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a typeface="굴림"/>
                        </a:rPr>
                        <a:t>유아특수교육론 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3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1097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</a:t>
                      </a: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a typeface="굴림"/>
                        </a:rPr>
                        <a:t>발달지체유아통합교육종합설계 </a:t>
                      </a:r>
                      <a:endParaRPr lang="ko-KR" alt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3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1097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</a:t>
                      </a: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a typeface="굴림"/>
                        </a:rPr>
                        <a:t>지체장애교육 </a:t>
                      </a:r>
                      <a:endParaRPr lang="ko-KR" alt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3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1097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latin typeface="굴림"/>
                        </a:rPr>
                        <a:t> 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a typeface="굴림"/>
                        </a:rPr>
                        <a:t>의사소통장애아교육 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3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1097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</a:t>
                      </a: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a typeface="굴림"/>
                        </a:rPr>
                        <a:t>발달지체유아교육보조기기 </a:t>
                      </a:r>
                      <a:endParaRPr lang="ko-KR" alt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3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1097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 dirty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 dirty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latin typeface="굴림"/>
                        </a:rPr>
                        <a:t> 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a typeface="굴림"/>
                        </a:rPr>
                        <a:t>발달지체유아언어중재방법 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3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1097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</a:t>
                      </a: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a typeface="굴림"/>
                        </a:rPr>
                        <a:t>영</a:t>
                      </a:r>
                      <a:r>
                        <a:rPr lang="en-US" altLang="ko-KR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·</a:t>
                      </a: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a typeface="굴림"/>
                        </a:rPr>
                        <a:t>유아발달지체판별및평가 </a:t>
                      </a:r>
                      <a:endParaRPr lang="ko-KR" alt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3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1097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4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1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a typeface="굴림"/>
                        </a:rPr>
                        <a:t>전공선택 </a:t>
                      </a:r>
                      <a:endParaRPr lang="ko-KR" alt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latin typeface="굴림"/>
                        </a:rPr>
                        <a:t> 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a typeface="굴림"/>
                        </a:rPr>
                        <a:t>유아미술교육 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3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1097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</a:t>
                      </a: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a typeface="굴림"/>
                        </a:rPr>
                        <a:t>유아특수교육교사론 </a:t>
                      </a:r>
                      <a:endParaRPr lang="ko-KR" alt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3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1097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latin typeface="굴림"/>
                        </a:rPr>
                        <a:t> </a:t>
                      </a:r>
                      <a:r>
                        <a:rPr lang="ko-KR" altLang="en-US" sz="800" kern="0" spc="0" dirty="0" err="1">
                          <a:solidFill>
                            <a:srgbClr val="000000"/>
                          </a:solidFill>
                          <a:ea typeface="굴림"/>
                        </a:rPr>
                        <a:t>부모교육및가족지원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a typeface="굴림"/>
                        </a:rPr>
                        <a:t> 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3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1097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</a:t>
                      </a: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a typeface="굴림"/>
                        </a:rPr>
                        <a:t>정서</a:t>
                      </a:r>
                      <a:r>
                        <a:rPr lang="en-US" altLang="ko-KR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·</a:t>
                      </a: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a typeface="굴림"/>
                        </a:rPr>
                        <a:t>행동장애아교육 </a:t>
                      </a:r>
                      <a:endParaRPr lang="ko-KR" alt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3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1097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latin typeface="굴림"/>
                        </a:rPr>
                        <a:t> 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a typeface="굴림"/>
                        </a:rPr>
                        <a:t>발달지체유아교육과정 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3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1097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latin typeface="굴림"/>
                        </a:rPr>
                        <a:t> </a:t>
                      </a:r>
                      <a:r>
                        <a:rPr lang="ko-KR" altLang="en-US" sz="800" kern="0" spc="0" dirty="0" err="1">
                          <a:solidFill>
                            <a:srgbClr val="000000"/>
                          </a:solidFill>
                          <a:ea typeface="굴림"/>
                        </a:rPr>
                        <a:t>유아특수교재연구및지도법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a typeface="굴림"/>
                        </a:rPr>
                        <a:t> 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3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1097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</a:t>
                      </a: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a typeface="굴림"/>
                        </a:rPr>
                        <a:t>유아특수교육국제비교 </a:t>
                      </a:r>
                      <a:endParaRPr lang="ko-KR" alt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 dirty="0">
                          <a:solidFill>
                            <a:srgbClr val="000000"/>
                          </a:solidFill>
                          <a:latin typeface="굴림"/>
                        </a:rPr>
                        <a:t>2 </a:t>
                      </a:r>
                      <a:endParaRPr lang="en-US" sz="800" kern="0" spc="0" dirty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1097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</a:t>
                      </a: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a typeface="굴림"/>
                        </a:rPr>
                        <a:t>특수교육공학 </a:t>
                      </a:r>
                      <a:endParaRPr lang="ko-KR" alt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3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1097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2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a typeface="굴림"/>
                        </a:rPr>
                        <a:t>전공선택 </a:t>
                      </a:r>
                      <a:endParaRPr lang="ko-KR" alt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</a:t>
                      </a: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a typeface="굴림"/>
                        </a:rPr>
                        <a:t>유아수학교육 </a:t>
                      </a:r>
                      <a:endParaRPr lang="ko-KR" alt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 dirty="0">
                          <a:solidFill>
                            <a:srgbClr val="000000"/>
                          </a:solidFill>
                          <a:latin typeface="굴림"/>
                        </a:rPr>
                        <a:t>3 </a:t>
                      </a:r>
                      <a:endParaRPr lang="en-US" sz="800" kern="0" spc="0" dirty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1097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</a:t>
                      </a: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a typeface="굴림"/>
                        </a:rPr>
                        <a:t>영아발달및애착 </a:t>
                      </a:r>
                      <a:endParaRPr lang="ko-KR" alt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3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1097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</a:t>
                      </a: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a typeface="굴림"/>
                        </a:rPr>
                        <a:t>유아특수교육논리및논술 </a:t>
                      </a:r>
                      <a:endParaRPr lang="ko-KR" alt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 dirty="0">
                          <a:solidFill>
                            <a:srgbClr val="000000"/>
                          </a:solidFill>
                          <a:latin typeface="굴림"/>
                        </a:rPr>
                        <a:t>3 </a:t>
                      </a:r>
                      <a:endParaRPr lang="en-US" sz="800" kern="0" spc="0" dirty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1097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</a:t>
                      </a: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a typeface="굴림"/>
                        </a:rPr>
                        <a:t>발달지체영아개별지도 </a:t>
                      </a:r>
                      <a:endParaRPr lang="ko-KR" alt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3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1097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</a:t>
                      </a: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a typeface="굴림"/>
                        </a:rPr>
                        <a:t>모의수업실습 </a:t>
                      </a:r>
                      <a:endParaRPr lang="ko-KR" alt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 dirty="0">
                          <a:solidFill>
                            <a:srgbClr val="000000"/>
                          </a:solidFill>
                          <a:latin typeface="굴림"/>
                        </a:rPr>
                        <a:t>3 </a:t>
                      </a:r>
                      <a:endParaRPr lang="en-US" sz="800" kern="0" spc="0" dirty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1097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</a:t>
                      </a: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a typeface="굴림"/>
                        </a:rPr>
                        <a:t>발달지체유아교육연구법 </a:t>
                      </a:r>
                      <a:endParaRPr lang="ko-KR" alt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 dirty="0">
                          <a:solidFill>
                            <a:srgbClr val="000000"/>
                          </a:solidFill>
                          <a:latin typeface="굴림"/>
                        </a:rPr>
                        <a:t>3 </a:t>
                      </a:r>
                      <a:endParaRPr lang="en-US" sz="800" kern="0" spc="0" dirty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1097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</a:t>
                      </a: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a typeface="굴림"/>
                        </a:rPr>
                        <a:t>특수학급경영론 </a:t>
                      </a:r>
                      <a:endParaRPr lang="ko-KR" alt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 dirty="0">
                          <a:solidFill>
                            <a:srgbClr val="000000"/>
                          </a:solidFill>
                          <a:latin typeface="굴림"/>
                        </a:rPr>
                        <a:t>3 </a:t>
                      </a:r>
                      <a:endParaRPr lang="en-US" sz="800" kern="0" spc="0" dirty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1097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 </a:t>
                      </a:r>
                      <a:endParaRPr 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latin typeface="굴림"/>
                        </a:rPr>
                        <a:t> </a:t>
                      </a: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a typeface="굴림"/>
                        </a:rPr>
                        <a:t>발달지체유아학급및학교운영 </a:t>
                      </a:r>
                      <a:endParaRPr lang="ko-KR" altLang="en-US" sz="800" kern="0" spc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7112" cap="flat" cmpd="sng" algn="ctr">
                      <a:solidFill>
                        <a:srgbClr val="8B8C8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 dirty="0">
                          <a:solidFill>
                            <a:srgbClr val="000000"/>
                          </a:solidFill>
                          <a:latin typeface="굴림"/>
                        </a:rPr>
                        <a:t>3 </a:t>
                      </a:r>
                      <a:endParaRPr lang="en-US" sz="800" kern="0" spc="0" dirty="0">
                        <a:solidFill>
                          <a:srgbClr val="000000"/>
                        </a:solidFill>
                      </a:endParaRPr>
                    </a:p>
                  </a:txBody>
                  <a:tcPr marL="38827" marR="38827" marT="10734" marB="1073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0897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179512" y="6581001"/>
            <a:ext cx="47949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 smtClean="0">
                <a:solidFill>
                  <a:srgbClr val="FF0000"/>
                </a:solidFill>
              </a:rPr>
              <a:t>* </a:t>
            </a:r>
            <a:r>
              <a:rPr lang="ko-KR" altLang="en-US" sz="1200" dirty="0" smtClean="0">
                <a:solidFill>
                  <a:srgbClr val="FF0000"/>
                </a:solidFill>
              </a:rPr>
              <a:t>참고</a:t>
            </a:r>
            <a:r>
              <a:rPr lang="en-US" altLang="ko-KR" sz="1200" dirty="0" smtClean="0">
                <a:solidFill>
                  <a:srgbClr val="FF0000"/>
                </a:solidFill>
              </a:rPr>
              <a:t>: </a:t>
            </a:r>
            <a:r>
              <a:rPr lang="ko-KR" altLang="en-US" sz="1200" dirty="0" smtClean="0">
                <a:solidFill>
                  <a:srgbClr val="FF0000"/>
                </a:solidFill>
              </a:rPr>
              <a:t>대구대학교 유아특수교육과 홈페이지→학과안내→교과과정</a:t>
            </a:r>
            <a:endParaRPr lang="ko-KR" alt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55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1214414" y="642918"/>
            <a:ext cx="5143536" cy="142876"/>
          </a:xfrm>
          <a:prstGeom prst="rect">
            <a:avLst/>
          </a:prstGeom>
          <a:solidFill>
            <a:srgbClr val="CDE9CE"/>
          </a:solidFill>
          <a:ln>
            <a:solidFill>
              <a:srgbClr val="CDE9C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오각형 16"/>
          <p:cNvSpPr/>
          <p:nvPr/>
        </p:nvSpPr>
        <p:spPr>
          <a:xfrm rot="5400000">
            <a:off x="214286" y="-71442"/>
            <a:ext cx="1143002" cy="1285886"/>
          </a:xfrm>
          <a:prstGeom prst="homePlate">
            <a:avLst>
              <a:gd name="adj" fmla="val 34144"/>
            </a:avLst>
          </a:prstGeom>
          <a:solidFill>
            <a:srgbClr val="CDE9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altLang="ko-KR" sz="6000" dirty="0" smtClean="0">
                <a:solidFill>
                  <a:schemeClr val="tx1"/>
                </a:solidFill>
                <a:latin typeface="+mj-lt"/>
                <a:ea typeface="a옛날목욕탕L" pitchFamily="18" charset="-127"/>
              </a:rPr>
              <a:t>2</a:t>
            </a:r>
            <a:endParaRPr lang="ko-KR" altLang="en-US" sz="6000" dirty="0">
              <a:solidFill>
                <a:schemeClr val="tx1"/>
              </a:solidFill>
              <a:latin typeface="+mj-lt"/>
              <a:ea typeface="a옛날목욕탕L" pitchFamily="18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571604" y="142852"/>
            <a:ext cx="6072230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lang="ko-KR" altLang="en-US"/>
            </a:pPr>
            <a:r>
              <a:rPr lang="ko-KR" altLang="en-US" sz="4000" b="1" dirty="0" smtClean="0"/>
              <a:t>교직 과정 전공 현황</a:t>
            </a:r>
          </a:p>
          <a:p>
            <a:pPr>
              <a:defRPr lang="ko-KR" altLang="en-US"/>
            </a:pPr>
            <a:endParaRPr lang="ko-KR" altLang="en-US" sz="4000" b="1" dirty="0" smtClean="0"/>
          </a:p>
          <a:p>
            <a:pPr lvl="0">
              <a:defRPr lang="ko-KR" altLang="en-US"/>
            </a:pPr>
            <a:endParaRPr lang="ko-KR" altLang="en-US" sz="4000" b="1" dirty="0" smtClean="0"/>
          </a:p>
          <a:p>
            <a:pPr>
              <a:defRPr lang="ko-KR" altLang="en-US"/>
            </a:pPr>
            <a:endParaRPr lang="ko-KR" altLang="en-US" sz="4000" b="1" dirty="0" smtClean="0"/>
          </a:p>
          <a:p>
            <a:pPr lvl="0">
              <a:defRPr lang="ko-KR" altLang="en-US"/>
            </a:pPr>
            <a:endParaRPr lang="ko-KR" altLang="en-US" sz="4000" b="1" dirty="0">
              <a:solidFill>
                <a:schemeClr val="tx1"/>
              </a:solidFill>
              <a:latin typeface="+mj-lt"/>
            </a:endParaRPr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3373547"/>
              </p:ext>
            </p:extLst>
          </p:nvPr>
        </p:nvGraphicFramePr>
        <p:xfrm>
          <a:off x="642910" y="1332041"/>
          <a:ext cx="8286808" cy="435771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719903"/>
                <a:gridCol w="4209451"/>
                <a:gridCol w="2357454"/>
              </a:tblGrid>
              <a:tr h="573929">
                <a:tc>
                  <a:txBody>
                    <a:bodyPr/>
                    <a:lstStyle/>
                    <a:p>
                      <a:pPr algn="ctr" latinLnBrk="1"/>
                      <a:endParaRPr lang="en-US" altLang="ko-KR" sz="400" dirty="0" smtClean="0"/>
                    </a:p>
                    <a:p>
                      <a:pPr algn="ctr" latinLnBrk="1"/>
                      <a:r>
                        <a:rPr lang="ko-KR" altLang="en-US" sz="1800" dirty="0" smtClean="0"/>
                        <a:t>학과</a:t>
                      </a:r>
                      <a:endParaRPr lang="ko-KR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400" dirty="0" smtClean="0"/>
                    </a:p>
                    <a:p>
                      <a:pPr algn="ctr" latinLnBrk="1"/>
                      <a:r>
                        <a:rPr lang="ko-KR" altLang="en-US" sz="1800" dirty="0" smtClean="0"/>
                        <a:t>기본이수과목</a:t>
                      </a:r>
                      <a:r>
                        <a:rPr lang="en-US" altLang="ko-KR" sz="1800" dirty="0" smtClean="0"/>
                        <a:t>(</a:t>
                      </a:r>
                      <a:r>
                        <a:rPr lang="ko-KR" altLang="en-US" sz="1800" dirty="0" smtClean="0"/>
                        <a:t>전공과목</a:t>
                      </a:r>
                      <a:r>
                        <a:rPr lang="en-US" altLang="ko-KR" sz="1800" dirty="0" smtClean="0"/>
                        <a:t>)</a:t>
                      </a:r>
                      <a:endParaRPr lang="ko-KR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400" dirty="0" smtClean="0"/>
                    </a:p>
                    <a:p>
                      <a:pPr algn="ctr" latinLnBrk="1"/>
                      <a:r>
                        <a:rPr lang="ko-KR" altLang="en-US" sz="1800" dirty="0" smtClean="0"/>
                        <a:t>교과 교육학 교과목</a:t>
                      </a:r>
                      <a:endParaRPr lang="ko-KR" altLang="en-US" sz="1800" dirty="0"/>
                    </a:p>
                  </a:txBody>
                  <a:tcPr/>
                </a:tc>
              </a:tr>
              <a:tr h="1783525">
                <a:tc rowSpan="2">
                  <a:txBody>
                    <a:bodyPr/>
                    <a:lstStyle/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r>
                        <a:rPr lang="en-US" altLang="ko-KR" baseline="0" dirty="0" smtClean="0"/>
                        <a:t> </a:t>
                      </a:r>
                      <a:r>
                        <a:rPr lang="ko-KR" altLang="en-US" dirty="0" smtClean="0"/>
                        <a:t>유아특수교육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ko-KR" alt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특수교육 관련 기본이수 과목</a:t>
                      </a:r>
                    </a:p>
                    <a:p>
                      <a:r>
                        <a:rPr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시각장애아교육</a:t>
                      </a:r>
                      <a:r>
                        <a:rPr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정서</a:t>
                      </a:r>
                      <a:r>
                        <a:rPr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·</a:t>
                      </a:r>
                      <a:r>
                        <a:rPr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행동장애아교육</a:t>
                      </a:r>
                      <a:r>
                        <a:rPr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endParaRPr lang="ko-KR" alt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정신지체아교육</a:t>
                      </a:r>
                      <a:r>
                        <a:rPr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지체장애교육</a:t>
                      </a:r>
                      <a:r>
                        <a:rPr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청각장애아교육</a:t>
                      </a:r>
                      <a:r>
                        <a:rPr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장애아진단및평가</a:t>
                      </a:r>
                      <a:r>
                        <a:rPr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의사소통장애아교육</a:t>
                      </a:r>
                      <a:r>
                        <a:rPr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특수교육공학</a:t>
                      </a:r>
                      <a:r>
                        <a:rPr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자폐성장애아교육</a:t>
                      </a:r>
                      <a:endParaRPr lang="en-US" altLang="ko-KR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o-KR" altLang="en-US" dirty="0" smtClean="0">
                          <a:solidFill>
                            <a:schemeClr val="accent1"/>
                          </a:solidFill>
                          <a:latin typeface="HY나무M" pitchFamily="18" charset="-127"/>
                          <a:ea typeface="HY나무M" pitchFamily="18" charset="-127"/>
                        </a:rPr>
                        <a:t>→ 이 중에서 </a:t>
                      </a:r>
                      <a:r>
                        <a:rPr lang="en-US" altLang="ko-KR" dirty="0" smtClean="0">
                          <a:solidFill>
                            <a:schemeClr val="accent1"/>
                          </a:solidFill>
                          <a:latin typeface="HY나무M" pitchFamily="18" charset="-127"/>
                          <a:ea typeface="HY나무M" pitchFamily="18" charset="-127"/>
                        </a:rPr>
                        <a:t>7</a:t>
                      </a:r>
                      <a:r>
                        <a:rPr lang="ko-KR" altLang="en-US" dirty="0" smtClean="0">
                          <a:solidFill>
                            <a:schemeClr val="accent1"/>
                          </a:solidFill>
                          <a:latin typeface="HY나무M" pitchFamily="18" charset="-127"/>
                          <a:ea typeface="HY나무M" pitchFamily="18" charset="-127"/>
                        </a:rPr>
                        <a:t>과목 필수</a:t>
                      </a:r>
                      <a:endParaRPr lang="ko-KR" altLang="en-US" dirty="0">
                        <a:solidFill>
                          <a:schemeClr val="accent1"/>
                        </a:solidFill>
                        <a:latin typeface="HY나무M" pitchFamily="18" charset="-127"/>
                        <a:ea typeface="HY나무M" pitchFamily="18" charset="-127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ko-KR" alt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유아특수교재연구및지도법</a:t>
                      </a:r>
                      <a:r>
                        <a:rPr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유아특수교육론</a:t>
                      </a:r>
                      <a:r>
                        <a:rPr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en-US" altLang="ko-K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유아특수교육논리및논술</a:t>
                      </a:r>
                      <a:endParaRPr lang="ko-KR" alt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dirty="0" smtClean="0">
                          <a:solidFill>
                            <a:schemeClr val="accent1"/>
                          </a:solidFill>
                          <a:latin typeface="HY나무M" pitchFamily="18" charset="-127"/>
                          <a:ea typeface="HY나무M" pitchFamily="18" charset="-127"/>
                        </a:rPr>
                        <a:t>→ </a:t>
                      </a:r>
                      <a:r>
                        <a:rPr lang="en-US" altLang="ko-KR" dirty="0" smtClean="0">
                          <a:solidFill>
                            <a:schemeClr val="accent1"/>
                          </a:solidFill>
                          <a:latin typeface="HY나무M" pitchFamily="18" charset="-127"/>
                          <a:ea typeface="HY나무M" pitchFamily="18" charset="-127"/>
                        </a:rPr>
                        <a:t>3</a:t>
                      </a:r>
                      <a:r>
                        <a:rPr lang="ko-KR" altLang="en-US" dirty="0" smtClean="0">
                          <a:solidFill>
                            <a:schemeClr val="accent1"/>
                          </a:solidFill>
                          <a:latin typeface="HY나무M" pitchFamily="18" charset="-127"/>
                          <a:ea typeface="HY나무M" pitchFamily="18" charset="-127"/>
                        </a:rPr>
                        <a:t>과목 필수</a:t>
                      </a:r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  <a:tr h="1772109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ko-KR" alt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자격종별 관련 기본이수과목</a:t>
                      </a: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n-US" altLang="ko-K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유아과학교육</a:t>
                      </a:r>
                      <a:r>
                        <a:rPr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유아동작교육</a:t>
                      </a:r>
                      <a:r>
                        <a:rPr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유아사회교육</a:t>
                      </a:r>
                      <a:r>
                        <a:rPr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유아언어교육</a:t>
                      </a:r>
                      <a:r>
                        <a:rPr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유아음악교육</a:t>
                      </a:r>
                      <a:r>
                        <a:rPr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유아놀이지도</a:t>
                      </a:r>
                      <a:r>
                        <a:rPr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유아건강교육</a:t>
                      </a:r>
                      <a:r>
                        <a:rPr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유아미술교육</a:t>
                      </a:r>
                      <a:r>
                        <a:rPr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유아수학교육</a:t>
                      </a: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dirty="0" smtClean="0">
                          <a:solidFill>
                            <a:schemeClr val="accent1"/>
                          </a:solidFill>
                          <a:latin typeface="HY나무M" pitchFamily="18" charset="-127"/>
                          <a:ea typeface="HY나무M" pitchFamily="18" charset="-127"/>
                        </a:rPr>
                        <a:t>→ 이 중에서 </a:t>
                      </a:r>
                      <a:r>
                        <a:rPr lang="en-US" altLang="ko-KR" dirty="0" smtClean="0">
                          <a:solidFill>
                            <a:schemeClr val="accent1"/>
                          </a:solidFill>
                          <a:latin typeface="HY나무M" pitchFamily="18" charset="-127"/>
                          <a:ea typeface="HY나무M" pitchFamily="18" charset="-127"/>
                        </a:rPr>
                        <a:t>7</a:t>
                      </a:r>
                      <a:r>
                        <a:rPr lang="ko-KR" altLang="en-US" dirty="0" smtClean="0">
                          <a:solidFill>
                            <a:schemeClr val="accent1"/>
                          </a:solidFill>
                          <a:latin typeface="HY나무M" pitchFamily="18" charset="-127"/>
                          <a:ea typeface="HY나무M" pitchFamily="18" charset="-127"/>
                        </a:rPr>
                        <a:t>과목 필수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55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1214414" y="642918"/>
            <a:ext cx="7572428" cy="142876"/>
          </a:xfrm>
          <a:prstGeom prst="rect">
            <a:avLst/>
          </a:prstGeom>
          <a:solidFill>
            <a:srgbClr val="CDE9CE"/>
          </a:solidFill>
          <a:ln>
            <a:solidFill>
              <a:srgbClr val="CDE9C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오각형 16"/>
          <p:cNvSpPr/>
          <p:nvPr/>
        </p:nvSpPr>
        <p:spPr>
          <a:xfrm rot="5400000">
            <a:off x="214286" y="-71442"/>
            <a:ext cx="1143002" cy="1285886"/>
          </a:xfrm>
          <a:prstGeom prst="homePlate">
            <a:avLst>
              <a:gd name="adj" fmla="val 34144"/>
            </a:avLst>
          </a:prstGeom>
          <a:solidFill>
            <a:srgbClr val="CDE9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altLang="ko-KR" sz="6000" dirty="0" smtClean="0">
                <a:solidFill>
                  <a:schemeClr val="tx1"/>
                </a:solidFill>
                <a:latin typeface="+mj-lt"/>
                <a:ea typeface="a옛날목욕탕L" pitchFamily="18" charset="-127"/>
              </a:rPr>
              <a:t>3</a:t>
            </a:r>
            <a:endParaRPr lang="ko-KR" altLang="en-US" sz="6000" dirty="0">
              <a:solidFill>
                <a:schemeClr val="tx1"/>
              </a:solidFill>
              <a:latin typeface="+mj-lt"/>
              <a:ea typeface="a옛날목욕탕L" pitchFamily="18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500166" y="0"/>
            <a:ext cx="6072230" cy="39087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 lang="ko-KR" altLang="en-US"/>
            </a:pPr>
            <a:r>
              <a:rPr lang="ko-KR" altLang="en-US" sz="2400" b="1" dirty="0" smtClean="0"/>
              <a:t>특수교육관련 전공과목/자격종별 전공과목/중복인정과목 지정현황</a:t>
            </a:r>
          </a:p>
          <a:p>
            <a:pPr>
              <a:defRPr lang="ko-KR" altLang="en-US"/>
            </a:pPr>
            <a:endParaRPr lang="ko-KR" altLang="en-US" sz="4000" b="1" dirty="0" smtClean="0"/>
          </a:p>
          <a:p>
            <a:pPr>
              <a:defRPr lang="ko-KR" altLang="en-US"/>
            </a:pPr>
            <a:endParaRPr lang="ko-KR" altLang="en-US" sz="4000" b="1" dirty="0" smtClean="0"/>
          </a:p>
          <a:p>
            <a:pPr lvl="0">
              <a:defRPr lang="ko-KR" altLang="en-US"/>
            </a:pPr>
            <a:endParaRPr lang="ko-KR" altLang="en-US" sz="4000" b="1" dirty="0" smtClean="0"/>
          </a:p>
          <a:p>
            <a:pPr>
              <a:defRPr lang="ko-KR" altLang="en-US"/>
            </a:pPr>
            <a:endParaRPr lang="ko-KR" altLang="en-US" sz="4000" b="1" dirty="0" smtClean="0"/>
          </a:p>
          <a:p>
            <a:pPr lvl="0">
              <a:defRPr lang="ko-KR" altLang="en-US"/>
            </a:pPr>
            <a:endParaRPr lang="ko-KR" altLang="en-US" sz="4000" b="1" dirty="0">
              <a:solidFill>
                <a:schemeClr val="tx1"/>
              </a:solidFill>
              <a:latin typeface="+mj-lt"/>
            </a:endParaRPr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9758702"/>
              </p:ext>
            </p:extLst>
          </p:nvPr>
        </p:nvGraphicFramePr>
        <p:xfrm>
          <a:off x="428596" y="1428736"/>
          <a:ext cx="8286808" cy="495575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43074"/>
                <a:gridCol w="3500462"/>
                <a:gridCol w="3143272"/>
              </a:tblGrid>
              <a:tr h="47519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800" dirty="0" smtClean="0"/>
                        <a:t>학과</a:t>
                      </a:r>
                      <a:endParaRPr lang="ko-KR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800" dirty="0" smtClean="0"/>
                        <a:t>특수교육 관련 전공과목</a:t>
                      </a:r>
                      <a:endParaRPr lang="ko-KR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800" dirty="0" smtClean="0"/>
                        <a:t>자격종별 전공과목</a:t>
                      </a:r>
                      <a:endParaRPr lang="en-US" altLang="ko-KR" sz="1800" dirty="0" smtClean="0"/>
                    </a:p>
                  </a:txBody>
                  <a:tcPr/>
                </a:tc>
              </a:tr>
              <a:tr h="4239714">
                <a:tc>
                  <a:txBody>
                    <a:bodyPr/>
                    <a:lstStyle/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r>
                        <a:rPr lang="en-US" altLang="ko-KR" baseline="0" dirty="0" smtClean="0"/>
                        <a:t> </a:t>
                      </a:r>
                    </a:p>
                    <a:p>
                      <a:pPr latinLnBrk="1"/>
                      <a:r>
                        <a:rPr lang="en-US" altLang="ko-KR" baseline="0" dirty="0" smtClean="0"/>
                        <a:t> </a:t>
                      </a:r>
                      <a:r>
                        <a:rPr lang="ko-KR" altLang="en-US" dirty="0" smtClean="0"/>
                        <a:t>유아특수교육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o-KR" alt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정신지체아교육</a:t>
                      </a:r>
                      <a:r>
                        <a:rPr lang="en-US" altLang="ko-K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청각장애아교육</a:t>
                      </a:r>
                      <a:r>
                        <a:rPr lang="en-US" altLang="ko-K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아동영양학및섭식지도</a:t>
                      </a:r>
                      <a:r>
                        <a:rPr lang="en-US" altLang="ko-K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발달지체영아보육과정</a:t>
                      </a:r>
                      <a:r>
                        <a:rPr lang="en-US" altLang="ko-K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특수교육공학</a:t>
                      </a:r>
                      <a:r>
                        <a:rPr lang="en-US" altLang="ko-K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뇌성마비유아언어 및 동작훈련</a:t>
                      </a:r>
                      <a:r>
                        <a:rPr lang="en-US" altLang="ko-K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시각장애아교육</a:t>
                      </a:r>
                      <a:r>
                        <a:rPr lang="en-US" altLang="ko-K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주의력결핍및과잉행동지도</a:t>
                      </a:r>
                      <a:r>
                        <a:rPr lang="en-US" altLang="ko-K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모의수업실습</a:t>
                      </a:r>
                      <a:r>
                        <a:rPr lang="en-US" altLang="ko-K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지체장애교육</a:t>
                      </a:r>
                      <a:r>
                        <a:rPr lang="en-US" altLang="ko-K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영</a:t>
                      </a:r>
                      <a:r>
                        <a:rPr lang="en-US" altLang="ko-K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·</a:t>
                      </a:r>
                      <a:r>
                        <a:rPr lang="ko-KR" alt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유아발달지체판별및평가</a:t>
                      </a:r>
                      <a:r>
                        <a:rPr lang="en-US" altLang="ko-K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발달지체유아언어중재방법</a:t>
                      </a:r>
                      <a:r>
                        <a:rPr lang="en-US" altLang="ko-K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발달지체유아교육보조기</a:t>
                      </a:r>
                    </a:p>
                    <a:p>
                      <a:r>
                        <a:rPr lang="ko-KR" alt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기</a:t>
                      </a:r>
                      <a:r>
                        <a:rPr lang="en-US" altLang="ko-K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의사소통장애아교육</a:t>
                      </a:r>
                      <a:r>
                        <a:rPr lang="en-US" altLang="ko-K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특수학급경영론</a:t>
                      </a:r>
                      <a:r>
                        <a:rPr lang="en-US" altLang="ko-K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유아특수교육 국제비교</a:t>
                      </a:r>
                      <a:r>
                        <a:rPr lang="en-US" altLang="ko-K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발달지체유아학급및학교운영</a:t>
                      </a:r>
                      <a:r>
                        <a:rPr lang="en-US" altLang="ko-K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영아발달및애착</a:t>
                      </a:r>
                      <a:r>
                        <a:rPr lang="en-US" altLang="ko-K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자폐성장애아교육</a:t>
                      </a:r>
                      <a:r>
                        <a:rPr lang="en-US" altLang="ko-K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정서</a:t>
                      </a:r>
                      <a:r>
                        <a:rPr lang="en-US" altLang="ko-K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․</a:t>
                      </a:r>
                      <a:r>
                        <a:rPr lang="ko-KR" alt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행동장애아교육</a:t>
                      </a:r>
                      <a:r>
                        <a:rPr lang="en-US" altLang="ko-K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발달지체영아개별지도</a:t>
                      </a:r>
                      <a:r>
                        <a:rPr lang="en-US" altLang="ko-K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장애아진단및평가</a:t>
                      </a:r>
                      <a:endParaRPr lang="ko-KR" alt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o-KR" alt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유아교육개론</a:t>
                      </a:r>
                      <a:r>
                        <a:rPr lang="en-US" altLang="ko-K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유아발달론</a:t>
                      </a:r>
                      <a:r>
                        <a:rPr lang="en-US" altLang="ko-K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유아</a:t>
                      </a:r>
                    </a:p>
                    <a:p>
                      <a:r>
                        <a:rPr lang="ko-KR" alt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특수교육원론</a:t>
                      </a:r>
                      <a:r>
                        <a:rPr lang="en-US" altLang="ko-K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아동복지론</a:t>
                      </a:r>
                      <a:r>
                        <a:rPr lang="en-US" altLang="ko-K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보육</a:t>
                      </a:r>
                    </a:p>
                    <a:p>
                      <a:r>
                        <a:rPr lang="ko-KR" alt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학개론</a:t>
                      </a:r>
                      <a:r>
                        <a:rPr lang="en-US" altLang="ko-K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유아언어교육</a:t>
                      </a:r>
                      <a:r>
                        <a:rPr lang="en-US" altLang="ko-K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유아교재</a:t>
                      </a:r>
                    </a:p>
                    <a:p>
                      <a:r>
                        <a:rPr lang="ko-KR" alt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교육개발이론및실습</a:t>
                      </a:r>
                      <a:r>
                        <a:rPr lang="en-US" altLang="ko-K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유아동작교육</a:t>
                      </a:r>
                      <a:r>
                        <a:rPr lang="en-US" altLang="ko-K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유아과학교육</a:t>
                      </a:r>
                      <a:r>
                        <a:rPr lang="en-US" altLang="ko-K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유아놀이지도</a:t>
                      </a:r>
                      <a:r>
                        <a:rPr lang="en-US" altLang="ko-K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유아음악교육</a:t>
                      </a:r>
                      <a:r>
                        <a:rPr lang="en-US" altLang="ko-K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유아건강교육</a:t>
                      </a:r>
                      <a:r>
                        <a:rPr lang="en-US" altLang="ko-K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유아사회교육</a:t>
                      </a:r>
                      <a:r>
                        <a:rPr lang="en-US" altLang="ko-K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유아미술교육</a:t>
                      </a:r>
                      <a:r>
                        <a:rPr lang="en-US" altLang="ko-K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유아수학교육</a:t>
                      </a:r>
                      <a:r>
                        <a:rPr lang="en-US" altLang="ko-K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600" u="sng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유아관찰실습</a:t>
                      </a:r>
                      <a:r>
                        <a:rPr lang="en-US" altLang="ko-KR" sz="1600" u="sng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600" u="sng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발달지체유아교육과정</a:t>
                      </a:r>
                      <a:r>
                        <a:rPr lang="en-US" altLang="ko-KR" sz="1600" u="sng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600" u="sng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부모교육및가족지원</a:t>
                      </a:r>
                      <a:r>
                        <a:rPr lang="en-US" altLang="ko-KR" sz="1600" u="sng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600" u="sng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발달지체유아교육연구법</a:t>
                      </a:r>
                      <a:r>
                        <a:rPr lang="en-US" altLang="ko-KR" sz="1600" u="sng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600" u="sng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발달지체유아임상실습</a:t>
                      </a:r>
                      <a:r>
                        <a:rPr lang="en-US" altLang="ko-KR" sz="1600" u="sng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600" u="sng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발달지체유아통합교육종합설계</a:t>
                      </a:r>
                      <a:r>
                        <a:rPr lang="en-US" altLang="ko-KR" sz="1600" u="sng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600" u="sng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아동관찰및행동연구</a:t>
                      </a:r>
                      <a:r>
                        <a:rPr lang="en-US" altLang="ko-KR" sz="1600" u="sng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600" u="sng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유아특수교육교사론</a:t>
                      </a:r>
                      <a:endParaRPr lang="en-US" altLang="ko-KR" sz="1600" u="sng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altLang="ko-KR" sz="1600" b="1" u="sng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o-KR" altLang="en-US" sz="1600" b="1" u="non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→교과교육학</a:t>
                      </a:r>
                      <a:r>
                        <a:rPr lang="en-US" altLang="ko-KR" sz="1600" b="1" u="non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ko-KR" alt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유아특수교육론</a:t>
                      </a:r>
                      <a:r>
                        <a:rPr lang="en-US" altLang="ko-K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유아특수교재연구및지도법</a:t>
                      </a:r>
                      <a:r>
                        <a:rPr lang="en-US" altLang="ko-K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유아특수교육논리및논술</a:t>
                      </a:r>
                      <a:endParaRPr lang="ko-KR" altLang="en-US" sz="1600" b="1" u="none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55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그림 3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6644" y="5000636"/>
            <a:ext cx="2286016" cy="1695450"/>
          </a:xfrm>
          <a:prstGeom prst="rect">
            <a:avLst/>
          </a:prstGeom>
        </p:spPr>
      </p:pic>
      <p:sp>
        <p:nvSpPr>
          <p:cNvPr id="7" name="직사각형 6"/>
          <p:cNvSpPr/>
          <p:nvPr/>
        </p:nvSpPr>
        <p:spPr>
          <a:xfrm>
            <a:off x="0" y="0"/>
            <a:ext cx="9144000" cy="166328"/>
          </a:xfrm>
          <a:prstGeom prst="rect">
            <a:avLst/>
          </a:prstGeom>
          <a:solidFill>
            <a:srgbClr val="CDE9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" name="그룹 19"/>
          <p:cNvGrpSpPr/>
          <p:nvPr/>
        </p:nvGrpSpPr>
        <p:grpSpPr>
          <a:xfrm>
            <a:off x="0" y="142852"/>
            <a:ext cx="9429752" cy="311402"/>
            <a:chOff x="-142908" y="188641"/>
            <a:chExt cx="9429752" cy="311402"/>
          </a:xfrm>
        </p:grpSpPr>
        <p:grpSp>
          <p:nvGrpSpPr>
            <p:cNvPr id="3" name="그룹 11"/>
            <p:cNvGrpSpPr/>
            <p:nvPr/>
          </p:nvGrpSpPr>
          <p:grpSpPr>
            <a:xfrm>
              <a:off x="-142908" y="188641"/>
              <a:ext cx="4714876" cy="311402"/>
              <a:chOff x="0" y="159762"/>
              <a:chExt cx="10296128" cy="1124744"/>
            </a:xfrm>
          </p:grpSpPr>
          <p:sp>
            <p:nvSpPr>
              <p:cNvPr id="6" name="이등변 삼각형 5"/>
              <p:cNvSpPr/>
              <p:nvPr/>
            </p:nvSpPr>
            <p:spPr>
              <a:xfrm flipV="1">
                <a:off x="0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" name="이등변 삼각형 7"/>
              <p:cNvSpPr/>
              <p:nvPr/>
            </p:nvSpPr>
            <p:spPr>
              <a:xfrm flipV="1">
                <a:off x="2066152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" name="이등변 삼각형 8"/>
              <p:cNvSpPr/>
              <p:nvPr/>
            </p:nvSpPr>
            <p:spPr>
              <a:xfrm flipV="1">
                <a:off x="4117872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" name="이등변 삼각형 9"/>
              <p:cNvSpPr/>
              <p:nvPr/>
            </p:nvSpPr>
            <p:spPr>
              <a:xfrm flipV="1">
                <a:off x="6182054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1" name="이등변 삼각형 10"/>
              <p:cNvSpPr/>
              <p:nvPr/>
            </p:nvSpPr>
            <p:spPr>
              <a:xfrm flipV="1">
                <a:off x="8244408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4" name="그룹 13"/>
            <p:cNvGrpSpPr/>
            <p:nvPr/>
          </p:nvGrpSpPr>
          <p:grpSpPr>
            <a:xfrm>
              <a:off x="4571968" y="188641"/>
              <a:ext cx="4714876" cy="311402"/>
              <a:chOff x="0" y="159762"/>
              <a:chExt cx="10296128" cy="1124744"/>
            </a:xfrm>
          </p:grpSpPr>
          <p:sp>
            <p:nvSpPr>
              <p:cNvPr id="15" name="이등변 삼각형 14"/>
              <p:cNvSpPr/>
              <p:nvPr/>
            </p:nvSpPr>
            <p:spPr>
              <a:xfrm flipV="1">
                <a:off x="0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6" name="이등변 삼각형 15"/>
              <p:cNvSpPr/>
              <p:nvPr/>
            </p:nvSpPr>
            <p:spPr>
              <a:xfrm flipV="1">
                <a:off x="2066152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" name="이등변 삼각형 16"/>
              <p:cNvSpPr/>
              <p:nvPr/>
            </p:nvSpPr>
            <p:spPr>
              <a:xfrm flipV="1">
                <a:off x="4117872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이등변 삼각형 17"/>
              <p:cNvSpPr/>
              <p:nvPr/>
            </p:nvSpPr>
            <p:spPr>
              <a:xfrm flipV="1">
                <a:off x="6182054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" name="이등변 삼각형 18"/>
              <p:cNvSpPr/>
              <p:nvPr/>
            </p:nvSpPr>
            <p:spPr>
              <a:xfrm flipV="1">
                <a:off x="8244408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21" name="직사각형 20"/>
          <p:cNvSpPr/>
          <p:nvPr/>
        </p:nvSpPr>
        <p:spPr>
          <a:xfrm>
            <a:off x="0" y="6643710"/>
            <a:ext cx="9144000" cy="214290"/>
          </a:xfrm>
          <a:prstGeom prst="rect">
            <a:avLst/>
          </a:prstGeom>
          <a:solidFill>
            <a:srgbClr val="CDE9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5" name="그룹 22"/>
          <p:cNvGrpSpPr/>
          <p:nvPr/>
        </p:nvGrpSpPr>
        <p:grpSpPr>
          <a:xfrm rot="10800000">
            <a:off x="0" y="6357958"/>
            <a:ext cx="9429752" cy="311402"/>
            <a:chOff x="-142908" y="188641"/>
            <a:chExt cx="9429752" cy="311402"/>
          </a:xfrm>
        </p:grpSpPr>
        <p:grpSp>
          <p:nvGrpSpPr>
            <p:cNvPr id="12" name="그룹 11"/>
            <p:cNvGrpSpPr/>
            <p:nvPr/>
          </p:nvGrpSpPr>
          <p:grpSpPr>
            <a:xfrm>
              <a:off x="-142908" y="188641"/>
              <a:ext cx="4714876" cy="311402"/>
              <a:chOff x="0" y="159762"/>
              <a:chExt cx="10296128" cy="1124744"/>
            </a:xfrm>
          </p:grpSpPr>
          <p:sp>
            <p:nvSpPr>
              <p:cNvPr id="34" name="이등변 삼각형 33"/>
              <p:cNvSpPr/>
              <p:nvPr/>
            </p:nvSpPr>
            <p:spPr>
              <a:xfrm flipV="1">
                <a:off x="0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5" name="이등변 삼각형 34"/>
              <p:cNvSpPr/>
              <p:nvPr/>
            </p:nvSpPr>
            <p:spPr>
              <a:xfrm flipV="1">
                <a:off x="2066152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6" name="이등변 삼각형 35"/>
              <p:cNvSpPr/>
              <p:nvPr/>
            </p:nvSpPr>
            <p:spPr>
              <a:xfrm flipV="1">
                <a:off x="4117872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7" name="이등변 삼각형 36"/>
              <p:cNvSpPr/>
              <p:nvPr/>
            </p:nvSpPr>
            <p:spPr>
              <a:xfrm flipV="1">
                <a:off x="6182054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8" name="이등변 삼각형 37"/>
              <p:cNvSpPr/>
              <p:nvPr/>
            </p:nvSpPr>
            <p:spPr>
              <a:xfrm flipV="1">
                <a:off x="8244408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13" name="그룹 13"/>
            <p:cNvGrpSpPr/>
            <p:nvPr/>
          </p:nvGrpSpPr>
          <p:grpSpPr>
            <a:xfrm>
              <a:off x="4571968" y="188641"/>
              <a:ext cx="4714876" cy="311402"/>
              <a:chOff x="0" y="159762"/>
              <a:chExt cx="10296128" cy="1124744"/>
            </a:xfrm>
          </p:grpSpPr>
          <p:sp>
            <p:nvSpPr>
              <p:cNvPr id="29" name="이등변 삼각형 28"/>
              <p:cNvSpPr/>
              <p:nvPr/>
            </p:nvSpPr>
            <p:spPr>
              <a:xfrm flipV="1">
                <a:off x="0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0" name="이등변 삼각형 29"/>
              <p:cNvSpPr/>
              <p:nvPr/>
            </p:nvSpPr>
            <p:spPr>
              <a:xfrm flipV="1">
                <a:off x="2066152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1" name="이등변 삼각형 30"/>
              <p:cNvSpPr/>
              <p:nvPr/>
            </p:nvSpPr>
            <p:spPr>
              <a:xfrm flipV="1">
                <a:off x="4117872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2" name="이등변 삼각형 31"/>
              <p:cNvSpPr/>
              <p:nvPr/>
            </p:nvSpPr>
            <p:spPr>
              <a:xfrm flipV="1">
                <a:off x="6182054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3" name="이등변 삼각형 32"/>
              <p:cNvSpPr/>
              <p:nvPr/>
            </p:nvSpPr>
            <p:spPr>
              <a:xfrm flipV="1">
                <a:off x="8244408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39" name="TextBox 38"/>
          <p:cNvSpPr txBox="1"/>
          <p:nvPr/>
        </p:nvSpPr>
        <p:spPr>
          <a:xfrm>
            <a:off x="1142976" y="2928934"/>
            <a:ext cx="7306808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</a:t>
            </a:r>
            <a:r>
              <a:rPr lang="ko-KR" altLang="en-US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수강신청 및 타이거즈 활용 방법 </a:t>
            </a:r>
            <a:endParaRPr lang="ko-KR" altLang="en-US" sz="3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11634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1214414" y="642918"/>
            <a:ext cx="7572428" cy="142876"/>
          </a:xfrm>
          <a:prstGeom prst="rect">
            <a:avLst/>
          </a:prstGeom>
          <a:solidFill>
            <a:srgbClr val="CDE9CE"/>
          </a:solidFill>
          <a:ln>
            <a:solidFill>
              <a:srgbClr val="CDE9C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오각형 16"/>
          <p:cNvSpPr/>
          <p:nvPr/>
        </p:nvSpPr>
        <p:spPr>
          <a:xfrm rot="5400000">
            <a:off x="214286" y="-71442"/>
            <a:ext cx="1143002" cy="1285886"/>
          </a:xfrm>
          <a:prstGeom prst="homePlate">
            <a:avLst>
              <a:gd name="adj" fmla="val 34144"/>
            </a:avLst>
          </a:prstGeom>
          <a:solidFill>
            <a:srgbClr val="CDE9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altLang="ko-KR" sz="6000" dirty="0" smtClean="0">
                <a:solidFill>
                  <a:schemeClr val="tx1"/>
                </a:solidFill>
                <a:latin typeface="+mj-lt"/>
                <a:ea typeface="a옛날목욕탕L" pitchFamily="18" charset="-127"/>
              </a:rPr>
              <a:t>4</a:t>
            </a:r>
            <a:endParaRPr lang="ko-KR" altLang="en-US" sz="6000" dirty="0">
              <a:solidFill>
                <a:schemeClr val="tx1"/>
              </a:solidFill>
              <a:latin typeface="+mj-lt"/>
              <a:ea typeface="a옛날목욕탕L" pitchFamily="18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428728" y="142852"/>
            <a:ext cx="7429552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 lang="ko-KR" altLang="en-US"/>
            </a:pPr>
            <a:r>
              <a:rPr lang="ko-KR" altLang="en-US" sz="4000" b="1" dirty="0" smtClean="0"/>
              <a:t>교원자격 무시험검정 합격 기준</a:t>
            </a:r>
          </a:p>
          <a:p>
            <a:pPr>
              <a:defRPr lang="ko-KR" altLang="en-US"/>
            </a:pPr>
            <a:endParaRPr lang="ko-KR" altLang="en-US" sz="4000" b="1" dirty="0" smtClean="0"/>
          </a:p>
          <a:p>
            <a:pPr lvl="0">
              <a:defRPr lang="ko-KR" altLang="en-US"/>
            </a:pPr>
            <a:endParaRPr lang="ko-KR" altLang="en-US" sz="4000" b="1" dirty="0" smtClean="0"/>
          </a:p>
          <a:p>
            <a:pPr>
              <a:defRPr lang="ko-KR" altLang="en-US"/>
            </a:pPr>
            <a:endParaRPr lang="ko-KR" altLang="en-US" sz="4000" b="1" dirty="0" smtClean="0"/>
          </a:p>
          <a:p>
            <a:pPr lvl="0">
              <a:defRPr lang="ko-KR" altLang="en-US"/>
            </a:pPr>
            <a:endParaRPr lang="ko-KR" altLang="en-US" sz="4000" b="1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1142984"/>
            <a:ext cx="8643966" cy="4758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직사각형 6"/>
          <p:cNvSpPr/>
          <p:nvPr/>
        </p:nvSpPr>
        <p:spPr>
          <a:xfrm>
            <a:off x="5000628" y="1214422"/>
            <a:ext cx="2143140" cy="471490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2" name="직선 연결선 11"/>
          <p:cNvCxnSpPr/>
          <p:nvPr/>
        </p:nvCxnSpPr>
        <p:spPr>
          <a:xfrm>
            <a:off x="6572264" y="2357430"/>
            <a:ext cx="50006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>
            <a:off x="6429388" y="2857496"/>
            <a:ext cx="64294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17"/>
          <p:cNvCxnSpPr/>
          <p:nvPr/>
        </p:nvCxnSpPr>
        <p:spPr>
          <a:xfrm>
            <a:off x="5429256" y="3143248"/>
            <a:ext cx="35719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연결선 28"/>
          <p:cNvCxnSpPr/>
          <p:nvPr/>
        </p:nvCxnSpPr>
        <p:spPr>
          <a:xfrm>
            <a:off x="6429388" y="3857628"/>
            <a:ext cx="35719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직선 연결선 29"/>
          <p:cNvCxnSpPr/>
          <p:nvPr/>
        </p:nvCxnSpPr>
        <p:spPr>
          <a:xfrm>
            <a:off x="6643702" y="4357694"/>
            <a:ext cx="35719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직선 연결선 30"/>
          <p:cNvCxnSpPr/>
          <p:nvPr/>
        </p:nvCxnSpPr>
        <p:spPr>
          <a:xfrm>
            <a:off x="5429256" y="4643446"/>
            <a:ext cx="57150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연결선 32"/>
          <p:cNvCxnSpPr/>
          <p:nvPr/>
        </p:nvCxnSpPr>
        <p:spPr>
          <a:xfrm>
            <a:off x="6786578" y="4857760"/>
            <a:ext cx="28575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직선 연결선 34"/>
          <p:cNvCxnSpPr/>
          <p:nvPr/>
        </p:nvCxnSpPr>
        <p:spPr>
          <a:xfrm>
            <a:off x="5286380" y="5143512"/>
            <a:ext cx="14287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직선 연결선 36"/>
          <p:cNvCxnSpPr/>
          <p:nvPr/>
        </p:nvCxnSpPr>
        <p:spPr>
          <a:xfrm>
            <a:off x="5715008" y="5357826"/>
            <a:ext cx="64294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55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1214414" y="642918"/>
            <a:ext cx="7572428" cy="142876"/>
          </a:xfrm>
          <a:prstGeom prst="rect">
            <a:avLst/>
          </a:prstGeom>
          <a:solidFill>
            <a:srgbClr val="CDE9CE"/>
          </a:solidFill>
          <a:ln>
            <a:solidFill>
              <a:srgbClr val="CDE9C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오각형 16"/>
          <p:cNvSpPr/>
          <p:nvPr/>
        </p:nvSpPr>
        <p:spPr>
          <a:xfrm rot="5400000">
            <a:off x="214286" y="-71442"/>
            <a:ext cx="1143002" cy="1285886"/>
          </a:xfrm>
          <a:prstGeom prst="homePlate">
            <a:avLst>
              <a:gd name="adj" fmla="val 34144"/>
            </a:avLst>
          </a:prstGeom>
          <a:solidFill>
            <a:srgbClr val="CDE9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altLang="ko-KR" sz="6000" dirty="0" smtClean="0">
                <a:solidFill>
                  <a:schemeClr val="tx1"/>
                </a:solidFill>
                <a:latin typeface="+mj-lt"/>
                <a:ea typeface="a옛날목욕탕L" pitchFamily="18" charset="-127"/>
              </a:rPr>
              <a:t>5</a:t>
            </a:r>
            <a:endParaRPr lang="ko-KR" altLang="en-US" sz="6000" dirty="0">
              <a:solidFill>
                <a:schemeClr val="tx1"/>
              </a:solidFill>
              <a:latin typeface="+mj-lt"/>
              <a:ea typeface="a옛날목욕탕L" pitchFamily="18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428728" y="142852"/>
            <a:ext cx="607223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lang="ko-KR" altLang="en-US"/>
            </a:pPr>
            <a:r>
              <a:rPr lang="ko-KR" altLang="en-US" sz="4000" b="1" dirty="0" smtClean="0"/>
              <a:t>성적 기준</a:t>
            </a:r>
          </a:p>
          <a:p>
            <a:pPr lvl="0">
              <a:defRPr lang="ko-KR" altLang="en-US"/>
            </a:pPr>
            <a:endParaRPr lang="ko-KR" altLang="en-US" sz="4000" b="1" dirty="0" smtClean="0"/>
          </a:p>
          <a:p>
            <a:pPr>
              <a:defRPr lang="ko-KR" altLang="en-US"/>
            </a:pPr>
            <a:endParaRPr lang="ko-KR" altLang="en-US" sz="4000" b="1" dirty="0" smtClean="0"/>
          </a:p>
          <a:p>
            <a:pPr lvl="0">
              <a:defRPr lang="ko-KR" altLang="en-US"/>
            </a:pPr>
            <a:endParaRPr lang="ko-KR" altLang="en-US" sz="4000" b="1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2000240"/>
            <a:ext cx="8820150" cy="201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" name="직사각형 19"/>
          <p:cNvSpPr/>
          <p:nvPr/>
        </p:nvSpPr>
        <p:spPr>
          <a:xfrm>
            <a:off x="214282" y="3286124"/>
            <a:ext cx="8786874" cy="64294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/>
          <p:cNvSpPr txBox="1"/>
          <p:nvPr/>
        </p:nvSpPr>
        <p:spPr>
          <a:xfrm>
            <a:off x="357158" y="4214818"/>
            <a:ext cx="75889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→ 즉</a:t>
            </a:r>
            <a:r>
              <a:rPr lang="en-US" altLang="ko-KR" dirty="0" smtClean="0"/>
              <a:t>,</a:t>
            </a:r>
            <a:r>
              <a:rPr lang="ko-KR" altLang="en-US" dirty="0" smtClean="0"/>
              <a:t> 전공과목 평균</a:t>
            </a:r>
            <a:r>
              <a:rPr lang="en-US" altLang="ko-KR" dirty="0" smtClean="0"/>
              <a:t> C+, </a:t>
            </a:r>
            <a:r>
              <a:rPr lang="ko-KR" altLang="en-US" dirty="0" smtClean="0"/>
              <a:t>교직과목 평균 </a:t>
            </a:r>
            <a:r>
              <a:rPr lang="en-US" altLang="ko-KR" dirty="0" smtClean="0"/>
              <a:t>B </a:t>
            </a:r>
            <a:r>
              <a:rPr lang="ko-KR" altLang="en-US" dirty="0" smtClean="0"/>
              <a:t>이상이면 교원자격증이 나옴</a:t>
            </a:r>
            <a:r>
              <a:rPr lang="en-US" altLang="ko-K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555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그림 3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6644" y="5000636"/>
            <a:ext cx="2286016" cy="1695450"/>
          </a:xfrm>
          <a:prstGeom prst="rect">
            <a:avLst/>
          </a:prstGeom>
        </p:spPr>
      </p:pic>
      <p:sp>
        <p:nvSpPr>
          <p:cNvPr id="7" name="직사각형 6"/>
          <p:cNvSpPr/>
          <p:nvPr/>
        </p:nvSpPr>
        <p:spPr>
          <a:xfrm>
            <a:off x="0" y="0"/>
            <a:ext cx="9144000" cy="166328"/>
          </a:xfrm>
          <a:prstGeom prst="rect">
            <a:avLst/>
          </a:prstGeom>
          <a:solidFill>
            <a:srgbClr val="CDE9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" name="그룹 19"/>
          <p:cNvGrpSpPr/>
          <p:nvPr/>
        </p:nvGrpSpPr>
        <p:grpSpPr>
          <a:xfrm>
            <a:off x="0" y="142852"/>
            <a:ext cx="9429752" cy="311402"/>
            <a:chOff x="-142908" y="188641"/>
            <a:chExt cx="9429752" cy="311402"/>
          </a:xfrm>
        </p:grpSpPr>
        <p:grpSp>
          <p:nvGrpSpPr>
            <p:cNvPr id="3" name="그룹 11"/>
            <p:cNvGrpSpPr/>
            <p:nvPr/>
          </p:nvGrpSpPr>
          <p:grpSpPr>
            <a:xfrm>
              <a:off x="-142908" y="188641"/>
              <a:ext cx="4714876" cy="311402"/>
              <a:chOff x="0" y="159762"/>
              <a:chExt cx="10296128" cy="1124744"/>
            </a:xfrm>
          </p:grpSpPr>
          <p:sp>
            <p:nvSpPr>
              <p:cNvPr id="6" name="이등변 삼각형 5"/>
              <p:cNvSpPr/>
              <p:nvPr/>
            </p:nvSpPr>
            <p:spPr>
              <a:xfrm flipV="1">
                <a:off x="0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" name="이등변 삼각형 7"/>
              <p:cNvSpPr/>
              <p:nvPr/>
            </p:nvSpPr>
            <p:spPr>
              <a:xfrm flipV="1">
                <a:off x="2066152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" name="이등변 삼각형 8"/>
              <p:cNvSpPr/>
              <p:nvPr/>
            </p:nvSpPr>
            <p:spPr>
              <a:xfrm flipV="1">
                <a:off x="4117872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" name="이등변 삼각형 9"/>
              <p:cNvSpPr/>
              <p:nvPr/>
            </p:nvSpPr>
            <p:spPr>
              <a:xfrm flipV="1">
                <a:off x="6182054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1" name="이등변 삼각형 10"/>
              <p:cNvSpPr/>
              <p:nvPr/>
            </p:nvSpPr>
            <p:spPr>
              <a:xfrm flipV="1">
                <a:off x="8244408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4" name="그룹 13"/>
            <p:cNvGrpSpPr/>
            <p:nvPr/>
          </p:nvGrpSpPr>
          <p:grpSpPr>
            <a:xfrm>
              <a:off x="4571968" y="188641"/>
              <a:ext cx="4714876" cy="311402"/>
              <a:chOff x="0" y="159762"/>
              <a:chExt cx="10296128" cy="1124744"/>
            </a:xfrm>
          </p:grpSpPr>
          <p:sp>
            <p:nvSpPr>
              <p:cNvPr id="15" name="이등변 삼각형 14"/>
              <p:cNvSpPr/>
              <p:nvPr/>
            </p:nvSpPr>
            <p:spPr>
              <a:xfrm flipV="1">
                <a:off x="0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6" name="이등변 삼각형 15"/>
              <p:cNvSpPr/>
              <p:nvPr/>
            </p:nvSpPr>
            <p:spPr>
              <a:xfrm flipV="1">
                <a:off x="2066152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" name="이등변 삼각형 16"/>
              <p:cNvSpPr/>
              <p:nvPr/>
            </p:nvSpPr>
            <p:spPr>
              <a:xfrm flipV="1">
                <a:off x="4117872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이등변 삼각형 17"/>
              <p:cNvSpPr/>
              <p:nvPr/>
            </p:nvSpPr>
            <p:spPr>
              <a:xfrm flipV="1">
                <a:off x="6182054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" name="이등변 삼각형 18"/>
              <p:cNvSpPr/>
              <p:nvPr/>
            </p:nvSpPr>
            <p:spPr>
              <a:xfrm flipV="1">
                <a:off x="8244408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21" name="직사각형 20"/>
          <p:cNvSpPr/>
          <p:nvPr/>
        </p:nvSpPr>
        <p:spPr>
          <a:xfrm>
            <a:off x="0" y="6643710"/>
            <a:ext cx="9144000" cy="214290"/>
          </a:xfrm>
          <a:prstGeom prst="rect">
            <a:avLst/>
          </a:prstGeom>
          <a:solidFill>
            <a:srgbClr val="CDE9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5" name="그룹 22"/>
          <p:cNvGrpSpPr/>
          <p:nvPr/>
        </p:nvGrpSpPr>
        <p:grpSpPr>
          <a:xfrm rot="10800000">
            <a:off x="0" y="6357958"/>
            <a:ext cx="9429752" cy="311402"/>
            <a:chOff x="-142908" y="188641"/>
            <a:chExt cx="9429752" cy="311402"/>
          </a:xfrm>
        </p:grpSpPr>
        <p:grpSp>
          <p:nvGrpSpPr>
            <p:cNvPr id="12" name="그룹 11"/>
            <p:cNvGrpSpPr/>
            <p:nvPr/>
          </p:nvGrpSpPr>
          <p:grpSpPr>
            <a:xfrm>
              <a:off x="-142908" y="188641"/>
              <a:ext cx="4714876" cy="311402"/>
              <a:chOff x="0" y="159762"/>
              <a:chExt cx="10296128" cy="1124744"/>
            </a:xfrm>
          </p:grpSpPr>
          <p:sp>
            <p:nvSpPr>
              <p:cNvPr id="34" name="이등변 삼각형 33"/>
              <p:cNvSpPr/>
              <p:nvPr/>
            </p:nvSpPr>
            <p:spPr>
              <a:xfrm flipV="1">
                <a:off x="0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5" name="이등변 삼각형 34"/>
              <p:cNvSpPr/>
              <p:nvPr/>
            </p:nvSpPr>
            <p:spPr>
              <a:xfrm flipV="1">
                <a:off x="2066152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6" name="이등변 삼각형 35"/>
              <p:cNvSpPr/>
              <p:nvPr/>
            </p:nvSpPr>
            <p:spPr>
              <a:xfrm flipV="1">
                <a:off x="4117872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7" name="이등변 삼각형 36"/>
              <p:cNvSpPr/>
              <p:nvPr/>
            </p:nvSpPr>
            <p:spPr>
              <a:xfrm flipV="1">
                <a:off x="6182054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8" name="이등변 삼각형 37"/>
              <p:cNvSpPr/>
              <p:nvPr/>
            </p:nvSpPr>
            <p:spPr>
              <a:xfrm flipV="1">
                <a:off x="8244408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13" name="그룹 13"/>
            <p:cNvGrpSpPr/>
            <p:nvPr/>
          </p:nvGrpSpPr>
          <p:grpSpPr>
            <a:xfrm>
              <a:off x="4571968" y="188641"/>
              <a:ext cx="4714876" cy="311402"/>
              <a:chOff x="0" y="159762"/>
              <a:chExt cx="10296128" cy="1124744"/>
            </a:xfrm>
          </p:grpSpPr>
          <p:sp>
            <p:nvSpPr>
              <p:cNvPr id="29" name="이등변 삼각형 28"/>
              <p:cNvSpPr/>
              <p:nvPr/>
            </p:nvSpPr>
            <p:spPr>
              <a:xfrm flipV="1">
                <a:off x="0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0" name="이등변 삼각형 29"/>
              <p:cNvSpPr/>
              <p:nvPr/>
            </p:nvSpPr>
            <p:spPr>
              <a:xfrm flipV="1">
                <a:off x="2066152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1" name="이등변 삼각형 30"/>
              <p:cNvSpPr/>
              <p:nvPr/>
            </p:nvSpPr>
            <p:spPr>
              <a:xfrm flipV="1">
                <a:off x="4117872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2" name="이등변 삼각형 31"/>
              <p:cNvSpPr/>
              <p:nvPr/>
            </p:nvSpPr>
            <p:spPr>
              <a:xfrm flipV="1">
                <a:off x="6182054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3" name="이등변 삼각형 32"/>
              <p:cNvSpPr/>
              <p:nvPr/>
            </p:nvSpPr>
            <p:spPr>
              <a:xfrm flipV="1">
                <a:off x="8244408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39" name="TextBox 38"/>
          <p:cNvSpPr txBox="1"/>
          <p:nvPr/>
        </p:nvSpPr>
        <p:spPr>
          <a:xfrm>
            <a:off x="3428992" y="2928934"/>
            <a:ext cx="250033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altLang="ko-KR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</a:t>
            </a:r>
            <a:r>
              <a:rPr lang="ko-KR" altLang="en-US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교직안내</a:t>
            </a:r>
            <a:endParaRPr lang="ko-KR" altLang="en-US" sz="3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맑은 고딕"/>
            </a:endParaRPr>
          </a:p>
          <a:p>
            <a:pPr marL="514350" indent="-514350">
              <a:buAutoNum type="arabicPeriod"/>
            </a:pPr>
            <a:endParaRPr lang="ko-KR" altLang="en-US" sz="3500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1370102" y="4185028"/>
            <a:ext cx="74167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>
                <a:solidFill>
                  <a:srgbClr val="FF0000"/>
                </a:solidFill>
              </a:rPr>
              <a:t>* 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개설 교과목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 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참고</a:t>
            </a:r>
            <a:endParaRPr lang="en-US" altLang="ko-KR" sz="2000" b="1" dirty="0" smtClean="0">
              <a:solidFill>
                <a:srgbClr val="FF0000"/>
              </a:solidFill>
            </a:endParaRPr>
          </a:p>
          <a:p>
            <a:endParaRPr lang="en-US" altLang="ko-KR" sz="2000" dirty="0" smtClean="0">
              <a:solidFill>
                <a:srgbClr val="FF0000"/>
              </a:solidFill>
            </a:endParaRPr>
          </a:p>
          <a:p>
            <a:r>
              <a:rPr lang="en-US" altLang="ko-KR" sz="2000" dirty="0" smtClean="0">
                <a:solidFill>
                  <a:srgbClr val="FF0000"/>
                </a:solidFill>
              </a:rPr>
              <a:t>:  </a:t>
            </a:r>
            <a:r>
              <a:rPr lang="ko-KR" altLang="en-US" sz="2000" dirty="0" smtClean="0">
                <a:solidFill>
                  <a:srgbClr val="FF0000"/>
                </a:solidFill>
              </a:rPr>
              <a:t>대구대학교 홈페이지→학사안내→교직과정→이수학점 참고</a:t>
            </a:r>
            <a:endParaRPr lang="en-US" altLang="ko-KR" sz="2000" dirty="0" smtClean="0">
              <a:solidFill>
                <a:srgbClr val="FF0000"/>
              </a:solidFill>
            </a:endParaRPr>
          </a:p>
        </p:txBody>
      </p:sp>
      <p:sp>
        <p:nvSpPr>
          <p:cNvPr id="42" name="타원형 설명선 41"/>
          <p:cNvSpPr/>
          <p:nvPr/>
        </p:nvSpPr>
        <p:spPr>
          <a:xfrm>
            <a:off x="128548" y="548680"/>
            <a:ext cx="4539849" cy="1957494"/>
          </a:xfrm>
          <a:prstGeom prst="wedgeEllipseCallout">
            <a:avLst>
              <a:gd name="adj1" fmla="val 24912"/>
              <a:gd name="adj2" fmla="val 65224"/>
            </a:avLst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r>
              <a:rPr lang="ko-KR" altLang="en-US" dirty="0"/>
              <a:t>선생님이라면 이 정도는 알고 가야지</a:t>
            </a:r>
            <a:r>
              <a:rPr lang="en-US" altLang="ko-KR" dirty="0"/>
              <a:t>! </a:t>
            </a:r>
            <a:endParaRPr lang="en-US" altLang="ko-KR" dirty="0" smtClean="0"/>
          </a:p>
          <a:p>
            <a:pPr fontAlgn="base"/>
            <a:r>
              <a:rPr lang="ko-KR" altLang="en-US" dirty="0" smtClean="0"/>
              <a:t>어떻게 </a:t>
            </a:r>
            <a:r>
              <a:rPr lang="ko-KR" altLang="en-US" dirty="0"/>
              <a:t>교육할 것인지에 대한 이론적 </a:t>
            </a:r>
            <a:r>
              <a:rPr lang="ko-KR" altLang="en-US" dirty="0" smtClean="0"/>
              <a:t>토대</a:t>
            </a:r>
            <a:r>
              <a:rPr lang="en-US" altLang="ko-KR" dirty="0" smtClean="0"/>
              <a:t>(</a:t>
            </a:r>
            <a:r>
              <a:rPr lang="ko-KR" altLang="en-US" dirty="0"/>
              <a:t>교육학</a:t>
            </a:r>
            <a:r>
              <a:rPr lang="en-US" altLang="ko-KR" dirty="0"/>
              <a:t>)</a:t>
            </a:r>
            <a:r>
              <a:rPr lang="ko-KR" altLang="en-US" dirty="0"/>
              <a:t>을 자세히 가르쳐주는 </a:t>
            </a:r>
            <a:r>
              <a:rPr lang="ko-KR" altLang="en-US" dirty="0" smtClean="0"/>
              <a:t>수업</a:t>
            </a:r>
            <a:r>
              <a:rPr lang="en-US" altLang="ko-KR" dirty="0" smtClean="0"/>
              <a:t>.</a:t>
            </a:r>
            <a:endParaRPr lang="ko-KR" altLang="en-US" dirty="0"/>
          </a:p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11634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1214414" y="642918"/>
            <a:ext cx="3714776" cy="142876"/>
          </a:xfrm>
          <a:prstGeom prst="rect">
            <a:avLst/>
          </a:prstGeom>
          <a:solidFill>
            <a:srgbClr val="CDE9CE"/>
          </a:solidFill>
          <a:ln>
            <a:solidFill>
              <a:srgbClr val="CDE9C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오각형 16"/>
          <p:cNvSpPr/>
          <p:nvPr/>
        </p:nvSpPr>
        <p:spPr>
          <a:xfrm rot="5400000">
            <a:off x="214286" y="-71442"/>
            <a:ext cx="1143002" cy="1285886"/>
          </a:xfrm>
          <a:prstGeom prst="homePlate">
            <a:avLst>
              <a:gd name="adj" fmla="val 34144"/>
            </a:avLst>
          </a:prstGeom>
          <a:solidFill>
            <a:srgbClr val="CDE9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altLang="ko-KR" sz="6000" dirty="0" smtClean="0">
                <a:solidFill>
                  <a:schemeClr val="tx1"/>
                </a:solidFill>
                <a:latin typeface="+mj-lt"/>
                <a:ea typeface="a옛날목욕탕L" pitchFamily="18" charset="-127"/>
              </a:rPr>
              <a:t>1</a:t>
            </a:r>
            <a:endParaRPr lang="ko-KR" altLang="en-US" sz="6000" dirty="0">
              <a:solidFill>
                <a:schemeClr val="tx1"/>
              </a:solidFill>
              <a:latin typeface="+mj-lt"/>
              <a:ea typeface="a옛날목욕탕L" pitchFamily="18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571604" y="142852"/>
            <a:ext cx="6072230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lang="ko-KR" altLang="en-US"/>
            </a:pPr>
            <a:r>
              <a:rPr lang="ko-KR" altLang="en-US" sz="4000" b="1" dirty="0" smtClean="0"/>
              <a:t>교직 교육과정</a:t>
            </a:r>
          </a:p>
          <a:p>
            <a:pPr>
              <a:defRPr lang="ko-KR" altLang="en-US"/>
            </a:pPr>
            <a:endParaRPr lang="ko-KR" altLang="en-US" sz="4000" b="1" dirty="0" smtClean="0"/>
          </a:p>
          <a:p>
            <a:pPr lvl="0">
              <a:defRPr lang="ko-KR" altLang="en-US"/>
            </a:pPr>
            <a:endParaRPr lang="ko-KR" altLang="en-US" sz="4000" b="1" dirty="0" smtClean="0"/>
          </a:p>
          <a:p>
            <a:pPr>
              <a:defRPr lang="ko-KR" altLang="en-US"/>
            </a:pPr>
            <a:endParaRPr lang="ko-KR" altLang="en-US" sz="4000" b="1" dirty="0" smtClean="0"/>
          </a:p>
          <a:p>
            <a:pPr lvl="0">
              <a:defRPr lang="ko-KR" altLang="en-US"/>
            </a:pPr>
            <a:endParaRPr lang="ko-KR" altLang="en-US" sz="4000" b="1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85852" y="1000108"/>
            <a:ext cx="7325945" cy="5581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직사각형 7"/>
          <p:cNvSpPr/>
          <p:nvPr/>
        </p:nvSpPr>
        <p:spPr>
          <a:xfrm>
            <a:off x="6874702" y="3205794"/>
            <a:ext cx="1441713" cy="214314"/>
          </a:xfrm>
          <a:prstGeom prst="rect">
            <a:avLst/>
          </a:prstGeom>
          <a:solidFill>
            <a:srgbClr val="FFFF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6874702" y="5122092"/>
            <a:ext cx="1153682" cy="214314"/>
          </a:xfrm>
          <a:prstGeom prst="rect">
            <a:avLst/>
          </a:prstGeom>
          <a:solidFill>
            <a:srgbClr val="FFFF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>
            <a:off x="6858016" y="4286256"/>
            <a:ext cx="642942" cy="214314"/>
          </a:xfrm>
          <a:prstGeom prst="rect">
            <a:avLst/>
          </a:prstGeom>
          <a:solidFill>
            <a:srgbClr val="FFFF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55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1214414" y="642918"/>
            <a:ext cx="4929222" cy="142876"/>
          </a:xfrm>
          <a:prstGeom prst="rect">
            <a:avLst/>
          </a:prstGeom>
          <a:solidFill>
            <a:srgbClr val="CDE9CE"/>
          </a:solidFill>
          <a:ln>
            <a:solidFill>
              <a:srgbClr val="CDE9C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오각형 16"/>
          <p:cNvSpPr/>
          <p:nvPr/>
        </p:nvSpPr>
        <p:spPr>
          <a:xfrm rot="5400000">
            <a:off x="214286" y="-71442"/>
            <a:ext cx="1143002" cy="1285886"/>
          </a:xfrm>
          <a:prstGeom prst="homePlate">
            <a:avLst>
              <a:gd name="adj" fmla="val 34144"/>
            </a:avLst>
          </a:prstGeom>
          <a:solidFill>
            <a:srgbClr val="CDE9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altLang="ko-KR" sz="6000" dirty="0" smtClean="0">
                <a:solidFill>
                  <a:schemeClr val="tx1"/>
                </a:solidFill>
                <a:latin typeface="+mj-lt"/>
                <a:ea typeface="a옛날목욕탕L" pitchFamily="18" charset="-127"/>
              </a:rPr>
              <a:t>2</a:t>
            </a:r>
            <a:endParaRPr lang="ko-KR" altLang="en-US" sz="6000" dirty="0">
              <a:solidFill>
                <a:schemeClr val="tx1"/>
              </a:solidFill>
              <a:latin typeface="+mj-lt"/>
              <a:ea typeface="a옛날목욕탕L" pitchFamily="18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571604" y="142852"/>
            <a:ext cx="6072230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lang="ko-KR" altLang="en-US"/>
            </a:pPr>
            <a:r>
              <a:rPr lang="ko-KR" altLang="en-US" sz="4000" b="1" dirty="0" smtClean="0"/>
              <a:t>교직 복수전공 이수</a:t>
            </a:r>
          </a:p>
          <a:p>
            <a:pPr>
              <a:defRPr lang="ko-KR" altLang="en-US"/>
            </a:pPr>
            <a:endParaRPr lang="ko-KR" altLang="en-US" sz="4000" b="1" dirty="0" smtClean="0"/>
          </a:p>
          <a:p>
            <a:pPr lvl="0">
              <a:defRPr lang="ko-KR" altLang="en-US"/>
            </a:pPr>
            <a:endParaRPr lang="ko-KR" altLang="en-US" sz="4000" b="1" dirty="0" smtClean="0"/>
          </a:p>
          <a:p>
            <a:pPr>
              <a:defRPr lang="ko-KR" altLang="en-US"/>
            </a:pPr>
            <a:endParaRPr lang="ko-KR" altLang="en-US" sz="4000" b="1" dirty="0" smtClean="0"/>
          </a:p>
          <a:p>
            <a:pPr lvl="0">
              <a:defRPr lang="ko-KR" altLang="en-US"/>
            </a:pPr>
            <a:endParaRPr lang="ko-KR" altLang="en-US" sz="40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714348" y="1428736"/>
            <a:ext cx="678661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이수대상 : 사범대학 학생 및 일반대학 교직과정 이수 중인 자</a:t>
            </a:r>
            <a:endParaRPr lang="en-US" altLang="ko-KR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endParaRPr lang="en-US" altLang="ko-KR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선발대상</a:t>
            </a:r>
            <a:endParaRPr lang="en-US" altLang="ko-KR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endParaRPr lang="ko-KR" altLang="en-US" dirty="0">
              <a:blipFill rotWithShape="1">
                <a:blip r:embed="rId3"/>
                <a:tile tx="0" ty="0" sx="100000" sy="100000" flip="none" algn="tl"/>
              </a:blipFill>
              <a:latin typeface="HY나무B"/>
              <a:ea typeface="HY나무B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785786" y="5786454"/>
            <a:ext cx="778674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이수신청 학년/시기 : 제 2학년/ 매년 4월 중 홈페이지 공지/ 1회에 한함</a:t>
            </a:r>
            <a:endParaRPr lang="ko-KR" altLang="en-US" sz="2000" dirty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graphicFrame>
        <p:nvGraphicFramePr>
          <p:cNvPr id="13" name="표 12"/>
          <p:cNvGraphicFramePr>
            <a:graphicFrameLocks noGrp="1"/>
          </p:cNvGraphicFramePr>
          <p:nvPr/>
        </p:nvGraphicFramePr>
        <p:xfrm>
          <a:off x="785786" y="2571744"/>
          <a:ext cx="7429552" cy="266522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85884"/>
                <a:gridCol w="6143668"/>
              </a:tblGrid>
              <a:tr h="42862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대학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대상 및 자격</a:t>
                      </a:r>
                      <a:endParaRPr lang="ko-KR" altLang="en-US" dirty="0"/>
                    </a:p>
                  </a:txBody>
                  <a:tcPr/>
                </a:tc>
              </a:tr>
              <a:tr h="104787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사범대학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Tx/>
                        <a:buChar char="-"/>
                      </a:pPr>
                      <a:r>
                        <a:rPr lang="en-US" altLang="ko-KR" dirty="0" smtClean="0"/>
                        <a:t> 2006</a:t>
                      </a:r>
                      <a:r>
                        <a:rPr lang="ko-KR" altLang="en-US" dirty="0" smtClean="0"/>
                        <a:t>학년도 이후 입학자</a:t>
                      </a:r>
                      <a:endParaRPr lang="en-US" altLang="ko-KR" dirty="0" smtClean="0"/>
                    </a:p>
                    <a:p>
                      <a:pPr latinLnBrk="1">
                        <a:buFontTx/>
                        <a:buChar char="-"/>
                      </a:pPr>
                      <a:r>
                        <a:rPr lang="en-US" altLang="ko-KR" dirty="0" smtClean="0"/>
                        <a:t> 1</a:t>
                      </a:r>
                      <a:r>
                        <a:rPr lang="ko-KR" altLang="en-US" dirty="0" smtClean="0"/>
                        <a:t>학년 수료학점 이수한 </a:t>
                      </a:r>
                      <a:r>
                        <a:rPr lang="en-US" altLang="ko-KR" dirty="0" smtClean="0"/>
                        <a:t>2</a:t>
                      </a:r>
                      <a:r>
                        <a:rPr lang="ko-KR" altLang="en-US" dirty="0" smtClean="0"/>
                        <a:t>학년 재학생</a:t>
                      </a:r>
                      <a:endParaRPr lang="en-US" altLang="ko-KR" dirty="0" smtClean="0"/>
                    </a:p>
                    <a:p>
                      <a:pPr latinLnBrk="1">
                        <a:buFontTx/>
                        <a:buChar char="-"/>
                      </a:pPr>
                      <a:r>
                        <a:rPr lang="ko-KR" altLang="en-US" dirty="0" smtClean="0"/>
                        <a:t> 일반복수전공 </a:t>
                      </a:r>
                      <a:r>
                        <a:rPr lang="ko-KR" altLang="en-US" dirty="0" err="1" smtClean="0"/>
                        <a:t>선발자</a:t>
                      </a:r>
                      <a:r>
                        <a:rPr lang="ko-KR" altLang="en-US" dirty="0" smtClean="0"/>
                        <a:t> 또는 이수자</a:t>
                      </a:r>
                      <a:endParaRPr lang="en-US" altLang="ko-KR" dirty="0" smtClean="0"/>
                    </a:p>
                  </a:txBody>
                  <a:tcPr/>
                </a:tc>
              </a:tr>
              <a:tr h="79766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일반대학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- 2005</a:t>
                      </a:r>
                      <a:r>
                        <a:rPr lang="ko-KR" altLang="en-US" dirty="0" smtClean="0"/>
                        <a:t>학년도 이후 입학자</a:t>
                      </a:r>
                      <a:endParaRPr lang="en-US" altLang="ko-KR" dirty="0" smtClean="0"/>
                    </a:p>
                    <a:p>
                      <a:pPr latinLnBrk="1"/>
                      <a:r>
                        <a:rPr lang="en-US" altLang="ko-KR" dirty="0" smtClean="0"/>
                        <a:t>- 1</a:t>
                      </a:r>
                      <a:r>
                        <a:rPr lang="ko-KR" altLang="en-US" dirty="0" smtClean="0"/>
                        <a:t>학년 수료학점을 이수한 </a:t>
                      </a:r>
                      <a:r>
                        <a:rPr lang="en-US" altLang="ko-KR" dirty="0" smtClean="0"/>
                        <a:t>2</a:t>
                      </a:r>
                      <a:r>
                        <a:rPr lang="ko-KR" altLang="en-US" dirty="0" smtClean="0"/>
                        <a:t>학년 재학생</a:t>
                      </a:r>
                      <a:endParaRPr lang="en-US" altLang="ko-KR" dirty="0" smtClean="0"/>
                    </a:p>
                    <a:p>
                      <a:pPr latinLnBrk="1"/>
                      <a:r>
                        <a:rPr lang="en-US" altLang="ko-KR" dirty="0" smtClean="0"/>
                        <a:t>- </a:t>
                      </a:r>
                      <a:r>
                        <a:rPr lang="ko-KR" altLang="en-US" dirty="0" smtClean="0"/>
                        <a:t>주 전공에서 교직과정을 이수중인 자</a:t>
                      </a:r>
                      <a:endParaRPr lang="en-US" altLang="ko-KR" dirty="0" smtClean="0"/>
                    </a:p>
                    <a:p>
                      <a:pPr latinLnBrk="1"/>
                      <a:r>
                        <a:rPr lang="en-US" altLang="ko-KR" dirty="0" smtClean="0"/>
                        <a:t>- </a:t>
                      </a:r>
                      <a:r>
                        <a:rPr lang="ko-KR" altLang="en-US" dirty="0" smtClean="0"/>
                        <a:t>일반복수전공 </a:t>
                      </a:r>
                      <a:r>
                        <a:rPr lang="ko-KR" altLang="en-US" dirty="0" err="1" smtClean="0"/>
                        <a:t>선발자</a:t>
                      </a:r>
                      <a:r>
                        <a:rPr lang="ko-KR" altLang="en-US" dirty="0" smtClean="0"/>
                        <a:t> 또는 이수자</a:t>
                      </a:r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55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1214414" y="642918"/>
            <a:ext cx="3571900" cy="142876"/>
          </a:xfrm>
          <a:prstGeom prst="rect">
            <a:avLst/>
          </a:prstGeom>
          <a:solidFill>
            <a:srgbClr val="CDE9CE"/>
          </a:solidFill>
          <a:ln>
            <a:solidFill>
              <a:srgbClr val="CDE9C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오각형 16"/>
          <p:cNvSpPr/>
          <p:nvPr/>
        </p:nvSpPr>
        <p:spPr>
          <a:xfrm rot="5400000">
            <a:off x="214286" y="-71442"/>
            <a:ext cx="1143002" cy="1285886"/>
          </a:xfrm>
          <a:prstGeom prst="homePlate">
            <a:avLst>
              <a:gd name="adj" fmla="val 34144"/>
            </a:avLst>
          </a:prstGeom>
          <a:solidFill>
            <a:srgbClr val="CDE9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altLang="ko-KR" sz="6000" dirty="0" smtClean="0">
                <a:solidFill>
                  <a:schemeClr val="tx1"/>
                </a:solidFill>
                <a:latin typeface="+mj-lt"/>
                <a:ea typeface="a옛날목욕탕L" pitchFamily="18" charset="-127"/>
              </a:rPr>
              <a:t>3</a:t>
            </a:r>
            <a:endParaRPr lang="ko-KR" altLang="en-US" sz="6000" dirty="0">
              <a:solidFill>
                <a:schemeClr val="tx1"/>
              </a:solidFill>
              <a:latin typeface="+mj-lt"/>
              <a:ea typeface="a옛날목욕탕L" pitchFamily="18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571604" y="142852"/>
            <a:ext cx="6072230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lang="ko-KR" altLang="en-US"/>
            </a:pPr>
            <a:r>
              <a:rPr lang="ko-KR" altLang="en-US" sz="4000" b="1" dirty="0" smtClean="0"/>
              <a:t>교육봉사활동</a:t>
            </a:r>
          </a:p>
          <a:p>
            <a:pPr>
              <a:defRPr lang="ko-KR" altLang="en-US"/>
            </a:pPr>
            <a:endParaRPr lang="ko-KR" altLang="en-US" sz="4000" b="1" dirty="0" smtClean="0"/>
          </a:p>
          <a:p>
            <a:pPr lvl="0">
              <a:defRPr lang="ko-KR" altLang="en-US"/>
            </a:pPr>
            <a:endParaRPr lang="ko-KR" altLang="en-US" sz="4000" b="1" dirty="0" smtClean="0"/>
          </a:p>
          <a:p>
            <a:pPr>
              <a:defRPr lang="ko-KR" altLang="en-US"/>
            </a:pPr>
            <a:endParaRPr lang="ko-KR" altLang="en-US" sz="4000" b="1" dirty="0" smtClean="0"/>
          </a:p>
          <a:p>
            <a:pPr lvl="0">
              <a:defRPr lang="ko-KR" altLang="en-US"/>
            </a:pPr>
            <a:endParaRPr lang="ko-KR" altLang="en-US" sz="40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500034" y="1225689"/>
            <a:ext cx="835824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▶ 이수대상 : 2009년도 이후 입학한 사범대학생 및 일반대학 교직과정 이수자</a:t>
            </a:r>
          </a:p>
          <a:p>
            <a:pPr>
              <a:buNone/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endParaRPr lang="en-US" altLang="ko-KR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buNone/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▶ 이수 구분/학점 : 교직필수/2학점</a:t>
            </a:r>
            <a:r>
              <a:rPr lang="ko-KR" altLang="en-US" sz="2000" dirty="0" smtClean="0">
                <a:solidFill>
                  <a:srgbClr val="FF0000"/>
                </a:solidFill>
                <a:latin typeface="휴먼모음T" pitchFamily="18" charset="-127"/>
                <a:ea typeface="휴먼모음T" pitchFamily="18" charset="-127"/>
              </a:rPr>
              <a:t>(60시간)</a:t>
            </a:r>
          </a:p>
          <a:p>
            <a:pPr>
              <a:buNone/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endParaRPr lang="en-US" altLang="ko-KR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buNone/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▶ 교육봉사활동 학교, 학생이 개별적으로 선정해 이수</a:t>
            </a:r>
          </a:p>
          <a:p>
            <a:pPr>
              <a:buNone/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endParaRPr lang="en-US" altLang="ko-KR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buNone/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▶ 교육봉사활동 실시 가능 기관</a:t>
            </a:r>
          </a:p>
          <a:p>
            <a:pPr lvl="0">
              <a:buFont typeface="Arial"/>
              <a:buNone/>
              <a:defRPr lang="ko-KR" altLang="en-US"/>
            </a:pPr>
            <a:r>
              <a:rPr lang="ko-KR" alt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 - 유아교육법/</a:t>
            </a:r>
            <a:r>
              <a:rPr lang="ko-KR" alt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초중등교육법</a:t>
            </a:r>
            <a:r>
              <a:rPr lang="ko-KR" alt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/고등교육법/평생교육법 등에 의하여 설립된    </a:t>
            </a:r>
          </a:p>
          <a:p>
            <a:pPr lvl="0">
              <a:buFont typeface="Arial"/>
              <a:buNone/>
              <a:defRPr lang="ko-KR" altLang="en-US"/>
            </a:pPr>
            <a:r>
              <a:rPr lang="ko-KR" alt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  학교 또는 학력인정 시설</a:t>
            </a:r>
          </a:p>
          <a:p>
            <a:pPr lvl="0">
              <a:buFont typeface="Arial"/>
              <a:buNone/>
              <a:defRPr lang="ko-KR" altLang="en-US"/>
            </a:pPr>
            <a:r>
              <a:rPr lang="ko-KR" alt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 - 전공분야와 관련된 사회교육기관(시설)의 장이 인정한 보조교사나 각종</a:t>
            </a:r>
          </a:p>
          <a:p>
            <a:pPr lvl="0">
              <a:buFont typeface="Arial"/>
              <a:buNone/>
              <a:defRPr lang="ko-KR" altLang="en-US"/>
            </a:pPr>
            <a:r>
              <a:rPr lang="ko-KR" alt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  봉사활동</a:t>
            </a:r>
          </a:p>
          <a:p>
            <a:pPr lvl="0">
              <a:buFont typeface="Arial"/>
              <a:buNone/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 - 공공기관의 장이 인정한 다문화가정 학습도우미</a:t>
            </a:r>
          </a:p>
          <a:p>
            <a:pPr>
              <a:buNone/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endParaRPr lang="en-US" altLang="ko-KR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buNone/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▶ 제 1학년~3학년 학기/방학 이용해 실시</a:t>
            </a:r>
          </a:p>
          <a:p>
            <a:pPr>
              <a:buNone/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endParaRPr lang="en-US" altLang="ko-KR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buNone/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▶ 제 7학기 수강신청 시 '교육봉사활동' 수강신청 후 교육봉사 확인서 제출</a:t>
            </a:r>
          </a:p>
          <a:p>
            <a:pPr>
              <a:buNone/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endParaRPr lang="en-US" altLang="ko-KR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buNone/>
              <a:defRPr lang="ko-KR">
                <a:blipFill rotWithShape="1">
                  <a:blip r:embed="rId3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▶ </a:t>
            </a:r>
            <a:r>
              <a:rPr lang="en-US" altLang="ko-KR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S/U</a:t>
            </a:r>
            <a:r>
              <a:rPr lang="ko-KR" alt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로 평가</a:t>
            </a:r>
            <a:endParaRPr lang="ko-KR" altLang="en-US" sz="2000" dirty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555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그림 40" descr="bakt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4643446"/>
            <a:ext cx="1048681" cy="1500198"/>
          </a:xfrm>
          <a:prstGeom prst="rect">
            <a:avLst/>
          </a:prstGeom>
        </p:spPr>
      </p:pic>
      <p:sp>
        <p:nvSpPr>
          <p:cNvPr id="40" name="눈물 방울 39"/>
          <p:cNvSpPr/>
          <p:nvPr/>
        </p:nvSpPr>
        <p:spPr>
          <a:xfrm rot="17369972" flipH="1">
            <a:off x="2227638" y="740414"/>
            <a:ext cx="5103920" cy="4999025"/>
          </a:xfrm>
          <a:prstGeom prst="teardrop">
            <a:avLst>
              <a:gd name="adj" fmla="val 111667"/>
            </a:avLst>
          </a:prstGeom>
          <a:solidFill>
            <a:srgbClr val="CDE9CE"/>
          </a:solidFill>
          <a:ln>
            <a:solidFill>
              <a:srgbClr val="CDE9C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직사각형 6"/>
          <p:cNvSpPr/>
          <p:nvPr/>
        </p:nvSpPr>
        <p:spPr>
          <a:xfrm>
            <a:off x="0" y="0"/>
            <a:ext cx="9144000" cy="166328"/>
          </a:xfrm>
          <a:prstGeom prst="rect">
            <a:avLst/>
          </a:prstGeom>
          <a:solidFill>
            <a:srgbClr val="CDE9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0" name="그룹 19"/>
          <p:cNvGrpSpPr/>
          <p:nvPr/>
        </p:nvGrpSpPr>
        <p:grpSpPr>
          <a:xfrm>
            <a:off x="0" y="142852"/>
            <a:ext cx="9429752" cy="311402"/>
            <a:chOff x="-142908" y="188641"/>
            <a:chExt cx="9429752" cy="311402"/>
          </a:xfrm>
        </p:grpSpPr>
        <p:grpSp>
          <p:nvGrpSpPr>
            <p:cNvPr id="12" name="그룹 11"/>
            <p:cNvGrpSpPr/>
            <p:nvPr/>
          </p:nvGrpSpPr>
          <p:grpSpPr>
            <a:xfrm>
              <a:off x="-142908" y="188641"/>
              <a:ext cx="4714876" cy="311402"/>
              <a:chOff x="0" y="159762"/>
              <a:chExt cx="10296128" cy="1124744"/>
            </a:xfrm>
          </p:grpSpPr>
          <p:sp>
            <p:nvSpPr>
              <p:cNvPr id="6" name="이등변 삼각형 5"/>
              <p:cNvSpPr/>
              <p:nvPr/>
            </p:nvSpPr>
            <p:spPr>
              <a:xfrm flipV="1">
                <a:off x="0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" name="이등변 삼각형 7"/>
              <p:cNvSpPr/>
              <p:nvPr/>
            </p:nvSpPr>
            <p:spPr>
              <a:xfrm flipV="1">
                <a:off x="2066152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" name="이등변 삼각형 8"/>
              <p:cNvSpPr/>
              <p:nvPr/>
            </p:nvSpPr>
            <p:spPr>
              <a:xfrm flipV="1">
                <a:off x="4117872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" name="이등변 삼각형 9"/>
              <p:cNvSpPr/>
              <p:nvPr/>
            </p:nvSpPr>
            <p:spPr>
              <a:xfrm flipV="1">
                <a:off x="6182054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1" name="이등변 삼각형 10"/>
              <p:cNvSpPr/>
              <p:nvPr/>
            </p:nvSpPr>
            <p:spPr>
              <a:xfrm flipV="1">
                <a:off x="8244408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14" name="그룹 13"/>
            <p:cNvGrpSpPr/>
            <p:nvPr/>
          </p:nvGrpSpPr>
          <p:grpSpPr>
            <a:xfrm>
              <a:off x="4571968" y="188641"/>
              <a:ext cx="4714876" cy="311402"/>
              <a:chOff x="0" y="159762"/>
              <a:chExt cx="10296128" cy="1124744"/>
            </a:xfrm>
          </p:grpSpPr>
          <p:sp>
            <p:nvSpPr>
              <p:cNvPr id="15" name="이등변 삼각형 14"/>
              <p:cNvSpPr/>
              <p:nvPr/>
            </p:nvSpPr>
            <p:spPr>
              <a:xfrm flipV="1">
                <a:off x="0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6" name="이등변 삼각형 15"/>
              <p:cNvSpPr/>
              <p:nvPr/>
            </p:nvSpPr>
            <p:spPr>
              <a:xfrm flipV="1">
                <a:off x="2066152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" name="이등변 삼각형 16"/>
              <p:cNvSpPr/>
              <p:nvPr/>
            </p:nvSpPr>
            <p:spPr>
              <a:xfrm flipV="1">
                <a:off x="4117872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이등변 삼각형 17"/>
              <p:cNvSpPr/>
              <p:nvPr/>
            </p:nvSpPr>
            <p:spPr>
              <a:xfrm flipV="1">
                <a:off x="6182054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" name="이등변 삼각형 18"/>
              <p:cNvSpPr/>
              <p:nvPr/>
            </p:nvSpPr>
            <p:spPr>
              <a:xfrm flipV="1">
                <a:off x="8244408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21" name="직사각형 20"/>
          <p:cNvSpPr/>
          <p:nvPr/>
        </p:nvSpPr>
        <p:spPr>
          <a:xfrm>
            <a:off x="0" y="6643710"/>
            <a:ext cx="9144000" cy="214290"/>
          </a:xfrm>
          <a:prstGeom prst="rect">
            <a:avLst/>
          </a:prstGeom>
          <a:solidFill>
            <a:srgbClr val="CDE9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3" name="그룹 22"/>
          <p:cNvGrpSpPr/>
          <p:nvPr/>
        </p:nvGrpSpPr>
        <p:grpSpPr>
          <a:xfrm rot="10800000">
            <a:off x="0" y="6357958"/>
            <a:ext cx="9429752" cy="311402"/>
            <a:chOff x="-142908" y="188641"/>
            <a:chExt cx="9429752" cy="311402"/>
          </a:xfrm>
        </p:grpSpPr>
        <p:grpSp>
          <p:nvGrpSpPr>
            <p:cNvPr id="24" name="그룹 11"/>
            <p:cNvGrpSpPr/>
            <p:nvPr/>
          </p:nvGrpSpPr>
          <p:grpSpPr>
            <a:xfrm>
              <a:off x="-142908" y="188641"/>
              <a:ext cx="4714876" cy="311402"/>
              <a:chOff x="0" y="159762"/>
              <a:chExt cx="10296128" cy="1124744"/>
            </a:xfrm>
          </p:grpSpPr>
          <p:sp>
            <p:nvSpPr>
              <p:cNvPr id="34" name="이등변 삼각형 33"/>
              <p:cNvSpPr/>
              <p:nvPr/>
            </p:nvSpPr>
            <p:spPr>
              <a:xfrm flipV="1">
                <a:off x="0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5" name="이등변 삼각형 34"/>
              <p:cNvSpPr/>
              <p:nvPr/>
            </p:nvSpPr>
            <p:spPr>
              <a:xfrm flipV="1">
                <a:off x="2066152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6" name="이등변 삼각형 35"/>
              <p:cNvSpPr/>
              <p:nvPr/>
            </p:nvSpPr>
            <p:spPr>
              <a:xfrm flipV="1">
                <a:off x="4117872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7" name="이등변 삼각형 36"/>
              <p:cNvSpPr/>
              <p:nvPr/>
            </p:nvSpPr>
            <p:spPr>
              <a:xfrm flipV="1">
                <a:off x="6182054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8" name="이등변 삼각형 37"/>
              <p:cNvSpPr/>
              <p:nvPr/>
            </p:nvSpPr>
            <p:spPr>
              <a:xfrm flipV="1">
                <a:off x="8244408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26" name="그룹 13"/>
            <p:cNvGrpSpPr/>
            <p:nvPr/>
          </p:nvGrpSpPr>
          <p:grpSpPr>
            <a:xfrm>
              <a:off x="4571968" y="188641"/>
              <a:ext cx="4714876" cy="311402"/>
              <a:chOff x="0" y="159762"/>
              <a:chExt cx="10296128" cy="1124744"/>
            </a:xfrm>
          </p:grpSpPr>
          <p:sp>
            <p:nvSpPr>
              <p:cNvPr id="29" name="이등변 삼각형 28"/>
              <p:cNvSpPr/>
              <p:nvPr/>
            </p:nvSpPr>
            <p:spPr>
              <a:xfrm flipV="1">
                <a:off x="0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0" name="이등변 삼각형 29"/>
              <p:cNvSpPr/>
              <p:nvPr/>
            </p:nvSpPr>
            <p:spPr>
              <a:xfrm flipV="1">
                <a:off x="2066152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1" name="이등변 삼각형 30"/>
              <p:cNvSpPr/>
              <p:nvPr/>
            </p:nvSpPr>
            <p:spPr>
              <a:xfrm flipV="1">
                <a:off x="4117872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2" name="이등변 삼각형 31"/>
              <p:cNvSpPr/>
              <p:nvPr/>
            </p:nvSpPr>
            <p:spPr>
              <a:xfrm flipV="1">
                <a:off x="6182054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3" name="이등변 삼각형 32"/>
              <p:cNvSpPr/>
              <p:nvPr/>
            </p:nvSpPr>
            <p:spPr>
              <a:xfrm flipV="1">
                <a:off x="8244408" y="159762"/>
                <a:ext cx="2051720" cy="1124744"/>
              </a:xfrm>
              <a:prstGeom prst="triangle">
                <a:avLst/>
              </a:prstGeom>
              <a:solidFill>
                <a:srgbClr val="CDE9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39" name="TextBox 38"/>
          <p:cNvSpPr txBox="1"/>
          <p:nvPr/>
        </p:nvSpPr>
        <p:spPr>
          <a:xfrm>
            <a:off x="3643306" y="2857496"/>
            <a:ext cx="228940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Q &amp; A</a:t>
            </a:r>
            <a:endParaRPr lang="ko-KR" alt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711634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0" y="4077072"/>
            <a:ext cx="9144000" cy="166328"/>
          </a:xfrm>
          <a:prstGeom prst="rect">
            <a:avLst/>
          </a:prstGeom>
          <a:solidFill>
            <a:srgbClr val="CDE9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TextBox 1"/>
          <p:cNvSpPr txBox="1"/>
          <p:nvPr/>
        </p:nvSpPr>
        <p:spPr>
          <a:xfrm>
            <a:off x="35496" y="3068960"/>
            <a:ext cx="654717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0" b="1" dirty="0" smtClean="0">
                <a:solidFill>
                  <a:srgbClr val="CDE9CE"/>
                </a:solidFill>
              </a:rPr>
              <a:t>THANK YOU.</a:t>
            </a:r>
            <a:endParaRPr lang="ko-KR" altLang="en-US" sz="8000" b="1" dirty="0">
              <a:solidFill>
                <a:srgbClr val="CDE9CE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72066" y="0"/>
            <a:ext cx="4235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solidFill>
                  <a:srgbClr val="00B050"/>
                </a:solidFill>
                <a:latin typeface="HY강B" pitchFamily="18" charset="-127"/>
                <a:ea typeface="HY강B" pitchFamily="18" charset="-127"/>
              </a:rPr>
              <a:t>제 </a:t>
            </a:r>
            <a:r>
              <a:rPr lang="en-US" altLang="ko-KR" dirty="0" smtClean="0">
                <a:solidFill>
                  <a:srgbClr val="00B050"/>
                </a:solidFill>
                <a:latin typeface="HY강B" pitchFamily="18" charset="-127"/>
                <a:ea typeface="HY강B" pitchFamily="18" charset="-127"/>
              </a:rPr>
              <a:t>19</a:t>
            </a:r>
            <a:r>
              <a:rPr lang="ko-KR" altLang="en-US" dirty="0" smtClean="0">
                <a:solidFill>
                  <a:srgbClr val="00B050"/>
                </a:solidFill>
                <a:latin typeface="HY강B" pitchFamily="18" charset="-127"/>
                <a:ea typeface="HY강B" pitchFamily="18" charset="-127"/>
              </a:rPr>
              <a:t>대 유아특수교육과  </a:t>
            </a:r>
            <a:r>
              <a:rPr lang="en-US" altLang="ko-KR" dirty="0" smtClean="0">
                <a:solidFill>
                  <a:srgbClr val="00B050"/>
                </a:solidFill>
                <a:latin typeface="HY강B" pitchFamily="18" charset="-127"/>
                <a:ea typeface="HY강B" pitchFamily="18" charset="-127"/>
              </a:rPr>
              <a:t>Friends </a:t>
            </a:r>
            <a:r>
              <a:rPr lang="ko-KR" altLang="en-US" dirty="0" smtClean="0">
                <a:solidFill>
                  <a:srgbClr val="00B050"/>
                </a:solidFill>
                <a:latin typeface="HY강B" pitchFamily="18" charset="-127"/>
                <a:ea typeface="HY강B" pitchFamily="18" charset="-127"/>
              </a:rPr>
              <a:t>학생회</a:t>
            </a:r>
            <a:endParaRPr lang="ko-KR" altLang="en-US" dirty="0">
              <a:solidFill>
                <a:srgbClr val="00B050"/>
              </a:solidFill>
              <a:latin typeface="HY강B" pitchFamily="18" charset="-127"/>
              <a:ea typeface="HY강B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67982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1214414" y="642918"/>
            <a:ext cx="5572164" cy="142876"/>
          </a:xfrm>
          <a:prstGeom prst="rect">
            <a:avLst/>
          </a:prstGeom>
          <a:solidFill>
            <a:srgbClr val="CDE9CE"/>
          </a:solidFill>
          <a:ln>
            <a:solidFill>
              <a:srgbClr val="CDE9C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오각형 16"/>
          <p:cNvSpPr/>
          <p:nvPr/>
        </p:nvSpPr>
        <p:spPr>
          <a:xfrm rot="5400000">
            <a:off x="214286" y="-71442"/>
            <a:ext cx="1143002" cy="1285886"/>
          </a:xfrm>
          <a:prstGeom prst="homePlate">
            <a:avLst>
              <a:gd name="adj" fmla="val 34144"/>
            </a:avLst>
          </a:prstGeom>
          <a:solidFill>
            <a:srgbClr val="CDE9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altLang="ko-KR" sz="6000" dirty="0" smtClean="0">
                <a:solidFill>
                  <a:schemeClr val="tx1"/>
                </a:solidFill>
                <a:latin typeface="+mj-lt"/>
                <a:ea typeface="a옛날목욕탕L" pitchFamily="18" charset="-127"/>
              </a:rPr>
              <a:t>1</a:t>
            </a:r>
            <a:endParaRPr lang="ko-KR" altLang="en-US" sz="6000" dirty="0">
              <a:solidFill>
                <a:schemeClr val="tx1"/>
              </a:solidFill>
              <a:latin typeface="+mj-lt"/>
              <a:ea typeface="a옛날목욕탕L" pitchFamily="18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500166" y="142852"/>
            <a:ext cx="607223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 lang="ko-KR" altLang="en-US"/>
            </a:pPr>
            <a:r>
              <a:rPr lang="ko-KR" altLang="en-US" b="1" dirty="0">
                <a:solidFill>
                  <a:schemeClr val="tx1"/>
                </a:solidFill>
              </a:rPr>
              <a:t> </a:t>
            </a:r>
            <a:r>
              <a:rPr lang="ko-KR" altLang="en-US" sz="4000" b="1" dirty="0">
                <a:solidFill>
                  <a:schemeClr val="tx1"/>
                </a:solidFill>
                <a:latin typeface="+mj-lt"/>
              </a:rPr>
              <a:t>수강신청 방법 및 일정</a:t>
            </a:r>
          </a:p>
        </p:txBody>
      </p:sp>
      <p:sp>
        <p:nvSpPr>
          <p:cNvPr id="20" name="직사각형 21"/>
          <p:cNvSpPr txBox="1"/>
          <p:nvPr/>
        </p:nvSpPr>
        <p:spPr>
          <a:xfrm>
            <a:off x="571472" y="1285860"/>
            <a:ext cx="9358378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dirty="0" smtClean="0">
                <a:solidFill>
                  <a:srgbClr val="FF0000"/>
                </a:solidFill>
                <a:latin typeface="휴먼모음T" pitchFamily="18" charset="-127"/>
                <a:ea typeface="휴먼모음T" pitchFamily="18" charset="-127"/>
              </a:rPr>
              <a:t>★ 수강신청 방법 ★</a:t>
            </a:r>
            <a:endParaRPr lang="ko-KR" altLang="en-US" dirty="0">
              <a:solidFill>
                <a:srgbClr val="FF0000"/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ko-KR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en-US" altLang="ko-KR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: </a:t>
            </a:r>
            <a:r>
              <a:rPr lang="ko-KR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홈페이지 </a:t>
            </a:r>
            <a:r>
              <a:rPr lang="ko-KR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종합정보시스템 → 개인번호(학번)</a:t>
            </a:r>
            <a:r>
              <a:rPr lang="en-US" altLang="ko-KR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PASSWARD</a:t>
            </a:r>
            <a:r>
              <a:rPr lang="ko-KR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입력</a:t>
            </a: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</a:t>
            </a:r>
            <a:r>
              <a:rPr lang="ko-KR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→ </a:t>
            </a:r>
            <a:r>
              <a:rPr lang="ko-KR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수업 업무 → 신청 업무 → 수강 신청</a:t>
            </a: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endParaRPr lang="en-US" altLang="ko-KR" dirty="0" smtClean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▶ 수업 검색</a:t>
            </a:r>
            <a:endParaRPr lang="en-US" altLang="ko-KR" dirty="0" smtClean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en-US" altLang="ko-KR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 : </a:t>
            </a:r>
            <a:r>
              <a:rPr lang="ko-KR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홈페이지 종합정보시스템 → 검색업무 → </a:t>
            </a:r>
            <a:r>
              <a:rPr lang="en-US" altLang="ko-KR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‘</a:t>
            </a:r>
            <a:r>
              <a:rPr lang="ko-KR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수업계획서 검색</a:t>
            </a:r>
            <a:r>
              <a:rPr lang="en-US" altLang="ko-KR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’</a:t>
            </a:r>
            <a:r>
              <a:rPr lang="ko-KR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참고</a:t>
            </a:r>
            <a:r>
              <a:rPr lang="en-US" altLang="ko-KR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.</a:t>
            </a:r>
            <a:endParaRPr lang="ko-KR" alt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endParaRPr lang="en-US" altLang="ko-KR" dirty="0" smtClean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endParaRPr lang="en-US" altLang="ko-KR" dirty="0" smtClean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▶ 수강신청 </a:t>
            </a:r>
            <a:r>
              <a:rPr lang="ko-KR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일정 </a:t>
            </a:r>
            <a:endParaRPr lang="en-US" altLang="ko-KR" dirty="0" smtClean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en-US" altLang="ko-KR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</a:t>
            </a:r>
            <a:r>
              <a:rPr lang="ko-KR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: </a:t>
            </a:r>
            <a:r>
              <a:rPr lang="ko-KR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학교 홈페이지에서 공지</a:t>
            </a: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 (수강 변경 및 수업계획서 열람 일정 동일)</a:t>
            </a: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endParaRPr lang="en-US" altLang="ko-KR" dirty="0" smtClean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▶ </a:t>
            </a:r>
            <a:r>
              <a:rPr lang="ko-KR" alt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교과구분별</a:t>
            </a:r>
            <a:r>
              <a:rPr lang="ko-KR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ko-KR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개설 학년</a:t>
            </a: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 교양 : 모든 교양과목은 1학년으로 개설</a:t>
            </a: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 (선택교양, 기본교양, 공통교양 </a:t>
            </a:r>
            <a:r>
              <a:rPr lang="ko-KR" alt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구분없이</a:t>
            </a:r>
            <a:r>
              <a:rPr lang="ko-KR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1학년으로 개설)</a:t>
            </a: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 교직 : 과목에 따라 2~4학년으로 개설</a:t>
            </a: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 (수강희망 과목의 개설 학년 확인 후 수강신청)</a:t>
            </a: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 전공 : 과목에 따라 1~4학년으로 개설 </a:t>
            </a:r>
            <a:endParaRPr lang="en-US" altLang="ko-KR" dirty="0" smtClean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endParaRPr lang="en-US" altLang="ko-KR" dirty="0" smtClean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 </a:t>
            </a:r>
            <a:endParaRPr lang="ko-KR" altLang="en-US" dirty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555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1214414" y="642918"/>
            <a:ext cx="5572164" cy="142876"/>
          </a:xfrm>
          <a:prstGeom prst="rect">
            <a:avLst/>
          </a:prstGeom>
          <a:solidFill>
            <a:srgbClr val="CDE9CE"/>
          </a:solidFill>
          <a:ln>
            <a:solidFill>
              <a:srgbClr val="CDE9C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오각형 16"/>
          <p:cNvSpPr/>
          <p:nvPr/>
        </p:nvSpPr>
        <p:spPr>
          <a:xfrm rot="5400000">
            <a:off x="214286" y="-71442"/>
            <a:ext cx="1143002" cy="1285886"/>
          </a:xfrm>
          <a:prstGeom prst="homePlate">
            <a:avLst>
              <a:gd name="adj" fmla="val 34144"/>
            </a:avLst>
          </a:prstGeom>
          <a:solidFill>
            <a:srgbClr val="CDE9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altLang="ko-KR" sz="6000" dirty="0" smtClean="0">
                <a:solidFill>
                  <a:schemeClr val="tx1"/>
                </a:solidFill>
                <a:latin typeface="+mj-lt"/>
                <a:ea typeface="a옛날목욕탕L" pitchFamily="18" charset="-127"/>
              </a:rPr>
              <a:t>1</a:t>
            </a:r>
            <a:endParaRPr lang="ko-KR" altLang="en-US" sz="6000" dirty="0">
              <a:solidFill>
                <a:schemeClr val="tx1"/>
              </a:solidFill>
              <a:latin typeface="+mj-lt"/>
              <a:ea typeface="a옛날목욕탕L" pitchFamily="18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500166" y="142852"/>
            <a:ext cx="607223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 lang="ko-KR" altLang="en-US"/>
            </a:pPr>
            <a:r>
              <a:rPr lang="ko-KR" altLang="en-US" b="1" dirty="0">
                <a:solidFill>
                  <a:schemeClr val="tx1"/>
                </a:solidFill>
              </a:rPr>
              <a:t> </a:t>
            </a:r>
            <a:r>
              <a:rPr lang="ko-KR" altLang="en-US" sz="4000" b="1" dirty="0">
                <a:solidFill>
                  <a:schemeClr val="tx1"/>
                </a:solidFill>
                <a:latin typeface="+mj-lt"/>
              </a:rPr>
              <a:t>수강신청 방법 및 일정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785926"/>
            <a:ext cx="8929718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6555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1214414" y="642918"/>
            <a:ext cx="5572164" cy="142876"/>
          </a:xfrm>
          <a:prstGeom prst="rect">
            <a:avLst/>
          </a:prstGeom>
          <a:solidFill>
            <a:srgbClr val="CDE9CE"/>
          </a:solidFill>
          <a:ln>
            <a:solidFill>
              <a:srgbClr val="CDE9C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오각형 16"/>
          <p:cNvSpPr/>
          <p:nvPr/>
        </p:nvSpPr>
        <p:spPr>
          <a:xfrm rot="5400000">
            <a:off x="214286" y="-71442"/>
            <a:ext cx="1143002" cy="1285886"/>
          </a:xfrm>
          <a:prstGeom prst="homePlate">
            <a:avLst>
              <a:gd name="adj" fmla="val 34144"/>
            </a:avLst>
          </a:prstGeom>
          <a:solidFill>
            <a:srgbClr val="CDE9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altLang="ko-KR" sz="6000" dirty="0" smtClean="0">
                <a:solidFill>
                  <a:schemeClr val="tx1"/>
                </a:solidFill>
                <a:latin typeface="+mj-lt"/>
                <a:ea typeface="a옛날목욕탕L" pitchFamily="18" charset="-127"/>
              </a:rPr>
              <a:t>2</a:t>
            </a:r>
            <a:endParaRPr lang="ko-KR" altLang="en-US" sz="6000" dirty="0">
              <a:solidFill>
                <a:schemeClr val="tx1"/>
              </a:solidFill>
              <a:latin typeface="+mj-lt"/>
              <a:ea typeface="a옛날목욕탕L" pitchFamily="18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571604" y="142852"/>
            <a:ext cx="607223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lang="ko-KR" altLang="en-US"/>
            </a:pPr>
            <a:r>
              <a:rPr lang="ko-KR" altLang="en-US" sz="4000" b="1" dirty="0" smtClean="0"/>
              <a:t>수강신청 시 유의 사항</a:t>
            </a:r>
          </a:p>
          <a:p>
            <a:pPr lvl="0">
              <a:defRPr lang="ko-KR" altLang="en-US"/>
            </a:pPr>
            <a:endParaRPr lang="ko-KR" altLang="en-US" sz="40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7" name="직사각형 21"/>
          <p:cNvSpPr txBox="1"/>
          <p:nvPr/>
        </p:nvSpPr>
        <p:spPr>
          <a:xfrm>
            <a:off x="571472" y="1285860"/>
            <a:ext cx="9358378" cy="800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endParaRPr lang="ko-KR" altLang="en-US" sz="23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3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</a:p>
        </p:txBody>
      </p:sp>
      <p:sp>
        <p:nvSpPr>
          <p:cNvPr id="8" name="직사각형 7"/>
          <p:cNvSpPr/>
          <p:nvPr/>
        </p:nvSpPr>
        <p:spPr>
          <a:xfrm>
            <a:off x="285720" y="1357298"/>
            <a:ext cx="8858280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▶ 연간 </a:t>
            </a:r>
            <a:r>
              <a:rPr lang="ko-KR" altLang="en-US" sz="2200" dirty="0" smtClean="0">
                <a:solidFill>
                  <a:srgbClr val="FF0000"/>
                </a:solidFill>
                <a:latin typeface="휴먼모음T" pitchFamily="18" charset="-127"/>
                <a:ea typeface="휴먼모음T" pitchFamily="18" charset="-127"/>
              </a:rPr>
              <a:t>39학점 </a:t>
            </a:r>
            <a:r>
              <a:rPr lang="ko-KR" altLang="en-US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범위 내에서 </a:t>
            </a:r>
            <a:r>
              <a:rPr lang="ko-KR" altLang="en-US" sz="2200" dirty="0" smtClean="0">
                <a:solidFill>
                  <a:srgbClr val="FF0000"/>
                </a:solidFill>
                <a:latin typeface="휴먼모음T" pitchFamily="18" charset="-127"/>
                <a:ea typeface="휴먼모음T" pitchFamily="18" charset="-127"/>
              </a:rPr>
              <a:t>학기당 21학점</a:t>
            </a:r>
            <a:r>
              <a:rPr lang="ko-KR" altLang="en-US" sz="2200" dirty="0" smtClean="0">
                <a:latin typeface="휴먼모음T" pitchFamily="18" charset="-127"/>
                <a:ea typeface="휴먼모음T" pitchFamily="18" charset="-127"/>
              </a:rPr>
              <a:t>을</a:t>
            </a:r>
            <a:r>
              <a:rPr lang="ko-KR" altLang="en-US" sz="2200" dirty="0" smtClean="0">
                <a:solidFill>
                  <a:srgbClr val="FF0000"/>
                </a:solidFill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ko-KR" altLang="en-US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초과할 수 없음</a:t>
            </a: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endParaRPr lang="ko-KR" altLang="en-US" sz="2200" dirty="0" smtClean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▶ 직전학기 학업성적의 평점평균이 4.2 이상인 자 (16학점 이상 이수,</a:t>
            </a: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낙제과목 </a:t>
            </a:r>
            <a:r>
              <a:rPr lang="ko-KR" altLang="en-US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없어야함</a:t>
            </a:r>
            <a:r>
              <a:rPr lang="ko-KR" altLang="en-US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) 는 매 학기 3학점의 범위 내에서 초과하여 수강신청</a:t>
            </a:r>
            <a:endParaRPr lang="en-US" altLang="ko-KR" sz="2200" dirty="0" smtClean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en-US" altLang="ko-KR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ko-KR" altLang="en-US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할 수 있음</a:t>
            </a: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endParaRPr lang="ko-KR" altLang="en-US" sz="2200" dirty="0" smtClean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▶ 소속학과(전공)에서 편성 된 전공 교과목과 명칭이 동일한 타 학과 (전공) </a:t>
            </a:r>
            <a:endParaRPr lang="en-US" altLang="ko-KR" sz="2200" dirty="0" smtClean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en-US" altLang="ko-KR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</a:t>
            </a:r>
            <a:r>
              <a:rPr lang="ko-KR" altLang="en-US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개설 전공 교과목을 이수할 경우 제 1 전공 교과목으로 인정한다. </a:t>
            </a:r>
            <a:endParaRPr lang="en-US" altLang="ko-KR" sz="2200" dirty="0" smtClean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en-US" altLang="ko-KR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 </a:t>
            </a:r>
            <a:r>
              <a:rPr lang="ko-KR" altLang="en-US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다만, 소속 학부 또는 학과(전공)에 편성된 전공필수 교과목과 명칭이</a:t>
            </a:r>
            <a:endParaRPr lang="en-US" altLang="ko-KR" sz="2200" dirty="0" smtClean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en-US" altLang="ko-KR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ko-KR" altLang="en-US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동일한 교과목은 타 학부(전공)에서 이수 할 수 없음</a:t>
            </a: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endParaRPr lang="ko-KR" altLang="en-US" sz="2200" dirty="0" smtClean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▶ 졸업이수 구분 별 학점 확인 </a:t>
            </a:r>
            <a:r>
              <a:rPr lang="ko-KR" altLang="en-US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해야함</a:t>
            </a:r>
            <a:r>
              <a:rPr lang="ko-KR" altLang="en-US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</a:t>
            </a:r>
            <a:endParaRPr lang="en-US" altLang="ko-KR" sz="2200" dirty="0" smtClean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: 종합정보시스템 → 학적/졸업 → 졸업관리 → 졸업사정 안내</a:t>
            </a:r>
            <a:endParaRPr lang="ko-KR" altLang="en-US" sz="2200" dirty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555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1214414" y="642918"/>
            <a:ext cx="5572164" cy="142876"/>
          </a:xfrm>
          <a:prstGeom prst="rect">
            <a:avLst/>
          </a:prstGeom>
          <a:solidFill>
            <a:srgbClr val="CDE9CE"/>
          </a:solidFill>
          <a:ln>
            <a:solidFill>
              <a:srgbClr val="CDE9C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오각형 16"/>
          <p:cNvSpPr/>
          <p:nvPr/>
        </p:nvSpPr>
        <p:spPr>
          <a:xfrm rot="5400000">
            <a:off x="214286" y="-71442"/>
            <a:ext cx="1143002" cy="1285886"/>
          </a:xfrm>
          <a:prstGeom prst="homePlate">
            <a:avLst>
              <a:gd name="adj" fmla="val 34144"/>
            </a:avLst>
          </a:prstGeom>
          <a:solidFill>
            <a:srgbClr val="CDE9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altLang="ko-KR" sz="6000" dirty="0" smtClean="0">
                <a:solidFill>
                  <a:schemeClr val="tx1"/>
                </a:solidFill>
                <a:latin typeface="+mj-lt"/>
                <a:ea typeface="a옛날목욕탕L" pitchFamily="18" charset="-127"/>
              </a:rPr>
              <a:t>2</a:t>
            </a:r>
            <a:endParaRPr lang="ko-KR" altLang="en-US" sz="6000" dirty="0">
              <a:solidFill>
                <a:schemeClr val="tx1"/>
              </a:solidFill>
              <a:latin typeface="+mj-lt"/>
              <a:ea typeface="a옛날목욕탕L" pitchFamily="18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571604" y="142852"/>
            <a:ext cx="607223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lang="ko-KR" altLang="en-US"/>
            </a:pPr>
            <a:r>
              <a:rPr lang="ko-KR" altLang="en-US" sz="4000" b="1" dirty="0" smtClean="0"/>
              <a:t>수강신청 시 유의 사항</a:t>
            </a:r>
          </a:p>
          <a:p>
            <a:pPr lvl="0">
              <a:defRPr lang="ko-KR" altLang="en-US"/>
            </a:pPr>
            <a:endParaRPr lang="ko-KR" altLang="en-US" sz="40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7" name="직사각형 21"/>
          <p:cNvSpPr txBox="1"/>
          <p:nvPr/>
        </p:nvSpPr>
        <p:spPr>
          <a:xfrm>
            <a:off x="571472" y="1285860"/>
            <a:ext cx="9358378" cy="800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endParaRPr lang="ko-KR" altLang="en-US" sz="23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3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</a:p>
        </p:txBody>
      </p:sp>
      <p:sp>
        <p:nvSpPr>
          <p:cNvPr id="9" name="직사각형 8"/>
          <p:cNvSpPr/>
          <p:nvPr/>
        </p:nvSpPr>
        <p:spPr>
          <a:xfrm>
            <a:off x="357158" y="1500174"/>
            <a:ext cx="878684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endParaRPr lang="ko-KR" altLang="en-US" sz="2200" dirty="0" smtClean="0">
              <a:blipFill rotWithShape="1">
                <a:blip r:embed="rId2"/>
                <a:tile tx="0" ty="0" sx="100000" sy="100000" flip="none" algn="tl"/>
              </a:blipFill>
              <a:latin typeface="HY나무B"/>
              <a:ea typeface="HY나무B"/>
            </a:endParaRP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▶ 1학년은 소속 단과대학 내에서만 공통교양 수강신청 가능</a:t>
            </a: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endParaRPr lang="ko-KR" altLang="en-US" sz="2200" dirty="0" smtClean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▶ 개강 후 한 달 이내에 출석부에 본인 성명이 등재되었는지 반드시 확인</a:t>
            </a: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endParaRPr lang="ko-KR" altLang="en-US" sz="2200" dirty="0" smtClean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▶ 교과목 명 앞이 '*'는 타 과 학생 수강신청 제한 표시임</a:t>
            </a:r>
            <a:endParaRPr lang="ko-KR" altLang="en-US" sz="2200" dirty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555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1214414" y="642918"/>
            <a:ext cx="4929222" cy="142876"/>
          </a:xfrm>
          <a:prstGeom prst="rect">
            <a:avLst/>
          </a:prstGeom>
          <a:solidFill>
            <a:srgbClr val="CDE9CE"/>
          </a:solidFill>
          <a:ln>
            <a:solidFill>
              <a:srgbClr val="CDE9C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오각형 16"/>
          <p:cNvSpPr/>
          <p:nvPr/>
        </p:nvSpPr>
        <p:spPr>
          <a:xfrm rot="5400000">
            <a:off x="214286" y="-71442"/>
            <a:ext cx="1143002" cy="1285886"/>
          </a:xfrm>
          <a:prstGeom prst="homePlate">
            <a:avLst>
              <a:gd name="adj" fmla="val 34144"/>
            </a:avLst>
          </a:prstGeom>
          <a:solidFill>
            <a:srgbClr val="CDE9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altLang="ko-KR" sz="6000" dirty="0" smtClean="0">
                <a:solidFill>
                  <a:schemeClr val="tx1"/>
                </a:solidFill>
                <a:latin typeface="+mj-lt"/>
                <a:ea typeface="a옛날목욕탕L" pitchFamily="18" charset="-127"/>
              </a:rPr>
              <a:t>3</a:t>
            </a:r>
            <a:endParaRPr lang="ko-KR" altLang="en-US" sz="6000" dirty="0">
              <a:solidFill>
                <a:schemeClr val="tx1"/>
              </a:solidFill>
              <a:latin typeface="+mj-lt"/>
              <a:ea typeface="a옛날목욕탕L" pitchFamily="18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571604" y="142852"/>
            <a:ext cx="607223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lang="ko-KR" altLang="en-US"/>
            </a:pPr>
            <a:r>
              <a:rPr lang="ko-KR" altLang="en-US" sz="4000" b="1" dirty="0" smtClean="0"/>
              <a:t>수강신청 불가 항목</a:t>
            </a:r>
          </a:p>
          <a:p>
            <a:pPr lvl="0">
              <a:defRPr lang="ko-KR" altLang="en-US"/>
            </a:pPr>
            <a:endParaRPr lang="ko-KR" altLang="en-US" sz="40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7" name="직사각형 21"/>
          <p:cNvSpPr txBox="1"/>
          <p:nvPr/>
        </p:nvSpPr>
        <p:spPr>
          <a:xfrm>
            <a:off x="571472" y="1285860"/>
            <a:ext cx="9358378" cy="800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endParaRPr lang="ko-KR" altLang="en-US" sz="23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sz="23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</a:p>
        </p:txBody>
      </p:sp>
      <p:sp>
        <p:nvSpPr>
          <p:cNvPr id="10" name="직사각형 21"/>
          <p:cNvSpPr txBox="1">
            <a:spLocks noChangeAspect="1"/>
          </p:cNvSpPr>
          <p:nvPr/>
        </p:nvSpPr>
        <p:spPr>
          <a:xfrm>
            <a:off x="428596" y="1285860"/>
            <a:ext cx="8064902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▶ 수업시간을 중복하여 수강신청 할 경우</a:t>
            </a: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endParaRPr lang="ko-KR" alt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▶ 이수한 교과목과 동일한 교과목을 수강신청 할 경우</a:t>
            </a: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endParaRPr lang="ko-KR" alt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▶ 수강신청 </a:t>
            </a:r>
            <a:r>
              <a:rPr lang="ko-KR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학점이 초과 될 경우</a:t>
            </a: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endParaRPr lang="ko-KR" altLang="en-US" dirty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▶ 1</a:t>
            </a:r>
            <a:r>
              <a:rPr lang="ko-KR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학년은 주/야 교차수강의 교과목 수(4과목)을 초과 할 경우</a:t>
            </a: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endParaRPr lang="ko-KR" altLang="en-US" dirty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▶ 수강제한 </a:t>
            </a:r>
            <a:r>
              <a:rPr lang="ko-KR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교과목(교과목 명 앞에 '*'표시된 교과목)을 수강신청 할 경우</a:t>
            </a: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endParaRPr lang="ko-KR" altLang="en-US" dirty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▶ 수강제한 </a:t>
            </a:r>
            <a:r>
              <a:rPr lang="ko-KR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인원이 초과 된 교과목을 수강신청 할 경우</a:t>
            </a: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endParaRPr lang="ko-KR" altLang="en-US" dirty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▶ 교양 </a:t>
            </a:r>
            <a:r>
              <a:rPr lang="ko-KR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최대 수강신청 학점을 초과하여 신청 할 </a:t>
            </a:r>
            <a:r>
              <a:rPr lang="ko-KR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경우(32</a:t>
            </a:r>
            <a:r>
              <a:rPr lang="ko-KR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학점 </a:t>
            </a:r>
            <a:r>
              <a:rPr lang="ko-KR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내에서 선택</a:t>
            </a:r>
            <a:endParaRPr lang="en-US" altLang="ko-KR" dirty="0" smtClean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en-US" altLang="ko-KR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 </a:t>
            </a:r>
            <a:r>
              <a:rPr lang="ko-KR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교양은 </a:t>
            </a:r>
            <a:r>
              <a:rPr lang="ko-KR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9학점까지 신청 가능)</a:t>
            </a: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endParaRPr lang="ko-KR" altLang="en-US" dirty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▶ 소속 </a:t>
            </a:r>
            <a:r>
              <a:rPr lang="ko-KR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학과(전공)에 개설고니 전공필수 교과목과 명칭이 동일한 교과목을</a:t>
            </a: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 타 학부 학과(전공)에서 수강신청 할 경우</a:t>
            </a:r>
            <a:endParaRPr lang="ko-KR" altLang="en-US" dirty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555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1214414" y="642918"/>
            <a:ext cx="2714644" cy="142876"/>
          </a:xfrm>
          <a:prstGeom prst="rect">
            <a:avLst/>
          </a:prstGeom>
          <a:solidFill>
            <a:srgbClr val="CDE9CE"/>
          </a:solidFill>
          <a:ln>
            <a:solidFill>
              <a:srgbClr val="CDE9C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오각형 16"/>
          <p:cNvSpPr/>
          <p:nvPr/>
        </p:nvSpPr>
        <p:spPr>
          <a:xfrm rot="5400000">
            <a:off x="214286" y="-71442"/>
            <a:ext cx="1143002" cy="1285886"/>
          </a:xfrm>
          <a:prstGeom prst="homePlate">
            <a:avLst>
              <a:gd name="adj" fmla="val 34144"/>
            </a:avLst>
          </a:prstGeom>
          <a:solidFill>
            <a:srgbClr val="CDE9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altLang="ko-KR" sz="6000" dirty="0" smtClean="0">
                <a:solidFill>
                  <a:schemeClr val="tx1"/>
                </a:solidFill>
                <a:latin typeface="+mj-lt"/>
                <a:ea typeface="a옛날목욕탕L" pitchFamily="18" charset="-127"/>
              </a:rPr>
              <a:t>4</a:t>
            </a:r>
            <a:endParaRPr lang="ko-KR" altLang="en-US" sz="6000" dirty="0">
              <a:solidFill>
                <a:schemeClr val="tx1"/>
              </a:solidFill>
              <a:latin typeface="+mj-lt"/>
              <a:ea typeface="a옛날목욕탕L" pitchFamily="18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571604" y="142852"/>
            <a:ext cx="607223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lang="ko-KR" altLang="en-US"/>
            </a:pPr>
            <a:r>
              <a:rPr lang="ko-KR" altLang="en-US" sz="4000" b="1" dirty="0" smtClean="0"/>
              <a:t>폐강 기준</a:t>
            </a:r>
          </a:p>
          <a:p>
            <a:pPr lvl="0">
              <a:defRPr lang="ko-KR" altLang="en-US"/>
            </a:pPr>
            <a:endParaRPr lang="ko-KR" altLang="en-US" sz="40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" name="직사각형 21"/>
          <p:cNvSpPr txBox="1"/>
          <p:nvPr/>
        </p:nvSpPr>
        <p:spPr>
          <a:xfrm>
            <a:off x="428596" y="1285860"/>
            <a:ext cx="8064902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▶ 전공 </a:t>
            </a:r>
            <a:r>
              <a:rPr lang="ko-KR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교과목 : </a:t>
            </a:r>
            <a:r>
              <a:rPr lang="ko-KR" altLang="en-US" dirty="0">
                <a:solidFill>
                  <a:srgbClr val="FF0000"/>
                </a:solidFill>
                <a:latin typeface="휴먼모음T" pitchFamily="18" charset="-127"/>
                <a:ea typeface="휴먼모음T" pitchFamily="18" charset="-127"/>
              </a:rPr>
              <a:t>10명 미만</a:t>
            </a:r>
            <a:r>
              <a:rPr lang="ko-KR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ko-KR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수강신청</a:t>
            </a:r>
            <a:endParaRPr lang="en-US" altLang="ko-KR" dirty="0" smtClean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endParaRPr lang="ko-KR" altLang="en-US" dirty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▶ 교직이론 </a:t>
            </a:r>
            <a:r>
              <a:rPr lang="ko-KR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교과목 : 20명 미만 수강신청</a:t>
            </a: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endParaRPr lang="en-US" altLang="ko-KR" dirty="0" smtClean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▶ 기본교양</a:t>
            </a:r>
            <a:r>
              <a:rPr lang="ko-KR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,선택교양 교과목</a:t>
            </a: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  1) 30명 미만 수강신청</a:t>
            </a: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  2) 제2외국어 교과목 : 20명 미만 수강신청</a:t>
            </a: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  3) 가상수업 </a:t>
            </a:r>
            <a:r>
              <a:rPr lang="en-US" altLang="ko-KR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: 50</a:t>
            </a:r>
            <a:r>
              <a:rPr lang="ko-KR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명 미만 수강신청</a:t>
            </a: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endParaRPr lang="en-US" altLang="ko-KR" dirty="0" smtClean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▶ 폐강 </a:t>
            </a:r>
            <a:r>
              <a:rPr lang="ko-KR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예외 적용</a:t>
            </a:r>
          </a:p>
          <a:p>
            <a:pPr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 1. 필수적으로 이수하여야 할 과목</a:t>
            </a:r>
          </a:p>
          <a:p>
            <a:pPr lvl="1">
              <a:buFont typeface="Arial"/>
              <a:buChar char="•"/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공통교양</a:t>
            </a:r>
            <a:r>
              <a:rPr lang="ko-KR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, 공학교육 인증 필수 교과목</a:t>
            </a:r>
          </a:p>
          <a:p>
            <a:pPr lvl="1">
              <a:buFont typeface="Arial"/>
              <a:buChar char="•"/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전공필수</a:t>
            </a:r>
            <a:endParaRPr lang="ko-KR" altLang="en-US" dirty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 lvl="1">
              <a:buFont typeface="Arial"/>
              <a:buChar char="•"/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교직기본 </a:t>
            </a:r>
            <a:r>
              <a:rPr lang="ko-KR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이수 영역, 교과교육영역, 학교현장실습</a:t>
            </a:r>
          </a:p>
          <a:p>
            <a:pPr lvl="0">
              <a:buFont typeface="Arial"/>
              <a:buNone/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 2. 재학생 수 40명 미만인 학과(전공)에서 전공교과목을 재학생 25% 이상</a:t>
            </a:r>
          </a:p>
          <a:p>
            <a:pPr lvl="0">
              <a:buFont typeface="Arial"/>
              <a:buNone/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    수강신청 한 경우</a:t>
            </a:r>
          </a:p>
          <a:p>
            <a:pPr lvl="0">
              <a:buFont typeface="Arial"/>
              <a:buNone/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 3. 야간 개설 전공과목을 야간학생이 수강신청 한 경우</a:t>
            </a:r>
          </a:p>
          <a:p>
            <a:pPr lvl="0">
              <a:buFont typeface="Arial"/>
              <a:buNone/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 4. 일반선택 영어강좌를 외국인 교환학생이 수강신청 할 경우</a:t>
            </a:r>
          </a:p>
          <a:p>
            <a:pPr lvl="0">
              <a:buFont typeface="Arial"/>
              <a:buNone/>
              <a:defRPr lang="ko-KR">
                <a:blipFill rotWithShape="1">
                  <a:blip r:embed="rId2"/>
                  <a:tile tx="0" ty="0" sx="100000" sy="100000" flip="none" algn="tl"/>
                </a:blipFill>
                <a:latin typeface="HY나무B"/>
                <a:ea typeface="HY나무B"/>
              </a:defRPr>
            </a:pPr>
            <a:r>
              <a:rPr lang="ko-KR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  5. 일반선택 영어강좌를 내국인 학생 3명 이상 수강신청 할 경우</a:t>
            </a:r>
            <a:endParaRPr lang="ko-KR" altLang="en-US" sz="1500" dirty="0">
              <a:solidFill>
                <a:schemeClr val="tx1">
                  <a:lumMod val="95000"/>
                  <a:lumOff val="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555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1029</TotalTime>
  <Words>1940</Words>
  <Application>Microsoft Office PowerPoint</Application>
  <PresentationFormat>화면 슬라이드 쇼(4:3)</PresentationFormat>
  <Paragraphs>736</Paragraphs>
  <Slides>37</Slides>
  <Notes>20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37</vt:i4>
      </vt:variant>
    </vt:vector>
  </HeadingPairs>
  <TitlesOfParts>
    <vt:vector size="38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Registered User</dc:creator>
  <cp:lastModifiedBy>user</cp:lastModifiedBy>
  <cp:revision>107</cp:revision>
  <cp:lastPrinted>2015-05-12T10:44:45Z</cp:lastPrinted>
  <dcterms:created xsi:type="dcterms:W3CDTF">2014-04-29T09:47:56Z</dcterms:created>
  <dcterms:modified xsi:type="dcterms:W3CDTF">2015-09-09T06:56:26Z</dcterms:modified>
</cp:coreProperties>
</file>