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2" r:id="rId3"/>
    <p:sldId id="356" r:id="rId4"/>
    <p:sldId id="354" r:id="rId5"/>
    <p:sldId id="355" r:id="rId6"/>
    <p:sldId id="315" r:id="rId7"/>
    <p:sldId id="350" r:id="rId8"/>
    <p:sldId id="357" r:id="rId9"/>
    <p:sldId id="358" r:id="rId10"/>
    <p:sldId id="317" r:id="rId11"/>
    <p:sldId id="352" r:id="rId12"/>
    <p:sldId id="318" r:id="rId13"/>
    <p:sldId id="344" r:id="rId14"/>
    <p:sldId id="349" r:id="rId15"/>
    <p:sldId id="319" r:id="rId16"/>
    <p:sldId id="347" r:id="rId17"/>
    <p:sldId id="321" r:id="rId18"/>
    <p:sldId id="323" r:id="rId19"/>
    <p:sldId id="324" r:id="rId20"/>
    <p:sldId id="322" r:id="rId21"/>
    <p:sldId id="325" r:id="rId22"/>
    <p:sldId id="338" r:id="rId23"/>
    <p:sldId id="329" r:id="rId24"/>
    <p:sldId id="279" r:id="rId25"/>
    <p:sldId id="277" r:id="rId26"/>
    <p:sldId id="260" r:id="rId27"/>
    <p:sldId id="282" r:id="rId28"/>
    <p:sldId id="284" r:id="rId29"/>
    <p:sldId id="285" r:id="rId30"/>
    <p:sldId id="341" r:id="rId31"/>
    <p:sldId id="359" r:id="rId32"/>
    <p:sldId id="348" r:id="rId33"/>
    <p:sldId id="360" r:id="rId34"/>
    <p:sldId id="361" r:id="rId35"/>
    <p:sldId id="289" r:id="rId36"/>
    <p:sldId id="288" r:id="rId37"/>
    <p:sldId id="362" r:id="rId38"/>
    <p:sldId id="345" r:id="rId39"/>
    <p:sldId id="311" r:id="rId4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4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C5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91FEE-2434-4C7D-BF7B-088FCA3A49C2}" v="21" dt="2024-03-24T12:24:4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941" autoAdjust="0"/>
  </p:normalViewPr>
  <p:slideViewPr>
    <p:cSldViewPr snapToGrid="0">
      <p:cViewPr varScale="1">
        <p:scale>
          <a:sx n="102" d="100"/>
          <a:sy n="102" d="100"/>
        </p:scale>
        <p:origin x="91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0:49:01.656" idx="2">
    <p:pos x="10" y="10"/>
    <p:text>사회복지학과 교과목 이수체계도에 나타나 있는 전공 교과목 명과 동일한 교과목을 타과에서 이수하여도 사회복지학과 전공 학생은 전공학점으로 인정됨.
※ 단, 교과목명이 한 글자라도 틀릴 시 인정 안됨.
사회복지학과를 부, 복수 전공하는 학생은 꼭 사회복지학과에 개설되는 교과목 만을 이수하여야 인정되므로 사회복지학과에서 개설되는 교과목으로 반드시 이수할 것. 동일한 교과목을 타과에서 이수하여도 전공학점으로 인정 안됨.</p:text>
    <p:extLst>
      <p:ext uri="{C676402C-5697-4E1C-873F-D02D1690AC5C}">
        <p15:threadingInfo xmlns:p15="http://schemas.microsoft.com/office/powerpoint/2012/main" timeZoneBias="-5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8BE5F-335B-4525-B325-C2ED4C8A32C1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63429C6-FA97-4D9E-9BC8-1C2BB96E324C}">
      <dgm:prSet phldrT="[텍스트]"/>
      <dgm:spPr/>
      <dgm:t>
        <a:bodyPr/>
        <a:lstStyle/>
        <a:p>
          <a:pPr latinLnBrk="1"/>
          <a:r>
            <a:rPr lang="ko-KR" altLang="en-US" dirty="0"/>
            <a:t>기관에서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”</a:t>
          </a:r>
          <a:r>
            <a:rPr lang="ko-KR" altLang="en-US" b="1" dirty="0">
              <a:solidFill>
                <a:srgbClr val="FFC000"/>
              </a:solidFill>
            </a:rPr>
            <a:t> </a:t>
          </a:r>
          <a:r>
            <a:rPr lang="ko-KR" altLang="en-US" dirty="0"/>
            <a:t>실시</a:t>
          </a:r>
        </a:p>
      </dgm:t>
    </dgm:pt>
    <dgm:pt modelId="{3E8A7224-37C3-4E6B-ACC7-031D22531203}" type="par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E31A5B90-3BEF-40E9-862A-0F6834F90068}" type="sib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2743347D-19A3-43A1-9CB0-90CBB032C2AD}">
      <dgm:prSet phldrT="[텍스트]"/>
      <dgm:spPr/>
      <dgm:t>
        <a:bodyPr/>
        <a:lstStyle/>
        <a:p>
          <a:pPr latinLnBrk="1"/>
          <a:r>
            <a:rPr lang="ko-KR" altLang="en-US" dirty="0"/>
            <a:t>학교에서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dirty="0"/>
            <a:t>수강</a:t>
          </a:r>
        </a:p>
      </dgm:t>
    </dgm:pt>
    <dgm:pt modelId="{CCB7B764-6714-48FC-98F5-F0163A34443B}" type="par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FA6CCC71-1966-4B64-A76F-C18DB2FAFEA2}" type="sib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174A7EE5-8852-4E4A-BBFA-0357F0AE9C58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rgbClr val="FFC000"/>
              </a:solidFill>
            </a:rPr>
            <a:t>사회복지현장실습 </a:t>
          </a:r>
          <a:r>
            <a:rPr lang="en-US" altLang="ko-KR" b="1" dirty="0">
              <a:solidFill>
                <a:srgbClr val="FFC000"/>
              </a:solidFill>
            </a:rPr>
            <a:t>3</a:t>
          </a:r>
          <a:r>
            <a:rPr lang="ko-KR" altLang="en-US" b="1" dirty="0">
              <a:solidFill>
                <a:srgbClr val="FFC000"/>
              </a:solidFill>
            </a:rPr>
            <a:t>학점 인정</a:t>
          </a:r>
          <a:endParaRPr lang="en-US" altLang="ko-KR" b="1" dirty="0">
            <a:solidFill>
              <a:srgbClr val="FFC000"/>
            </a:solidFill>
          </a:endParaRPr>
        </a:p>
        <a:p>
          <a:pPr latinLnBrk="1"/>
          <a:r>
            <a:rPr lang="ko-KR" altLang="en-US" dirty="0"/>
            <a:t>*자격증 취득을 위한 필수 학점</a:t>
          </a:r>
        </a:p>
      </dgm:t>
    </dgm:pt>
    <dgm:pt modelId="{D5783F52-F61D-4D8A-93D9-367BABA814CF}" type="par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963B5E37-0AE2-4619-B1D7-4134EC9C18A3}" type="sib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40B41581-6B9C-4E38-B658-DEA8530FF719}" type="pres">
      <dgm:prSet presAssocID="{D4D8BE5F-335B-4525-B325-C2ED4C8A32C1}" presName="Name0" presStyleCnt="0">
        <dgm:presLayoutVars>
          <dgm:dir/>
          <dgm:resizeHandles val="exact"/>
        </dgm:presLayoutVars>
      </dgm:prSet>
      <dgm:spPr/>
    </dgm:pt>
    <dgm:pt modelId="{A85C8DE6-CF89-4F98-B890-255BF6E217D3}" type="pres">
      <dgm:prSet presAssocID="{D4D8BE5F-335B-4525-B325-C2ED4C8A32C1}" presName="vNodes" presStyleCnt="0"/>
      <dgm:spPr/>
    </dgm:pt>
    <dgm:pt modelId="{E6118129-184D-46B8-87E9-7A7C94C7AEE0}" type="pres">
      <dgm:prSet presAssocID="{B63429C6-FA97-4D9E-9BC8-1C2BB96E324C}" presName="node" presStyleLbl="node1" presStyleIdx="0" presStyleCnt="3" custScaleX="1937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91139-E395-472A-ACF0-EE1FE73A02DF}" type="pres">
      <dgm:prSet presAssocID="{E31A5B90-3BEF-40E9-862A-0F6834F90068}" presName="spacerT" presStyleCnt="0"/>
      <dgm:spPr/>
    </dgm:pt>
    <dgm:pt modelId="{71CB6A46-94EC-407D-A9D2-61538FAF3DBB}" type="pres">
      <dgm:prSet presAssocID="{E31A5B90-3BEF-40E9-862A-0F6834F9006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9D91A99-895E-481B-89EE-2A2686F26C1E}" type="pres">
      <dgm:prSet presAssocID="{E31A5B90-3BEF-40E9-862A-0F6834F90068}" presName="spacerB" presStyleCnt="0"/>
      <dgm:spPr/>
    </dgm:pt>
    <dgm:pt modelId="{C82A5E31-CB92-43D8-A146-FC15DBEE08DB}" type="pres">
      <dgm:prSet presAssocID="{2743347D-19A3-43A1-9CB0-90CBB032C2AD}" presName="node" presStyleLbl="node1" presStyleIdx="1" presStyleCnt="3" custScaleX="2152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A00ABC-99B8-4503-BA9E-939072365201}" type="pres">
      <dgm:prSet presAssocID="{D4D8BE5F-335B-4525-B325-C2ED4C8A32C1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B08110A-B6D3-40FA-8D85-906A7C74C920}" type="pres">
      <dgm:prSet presAssocID="{D4D8BE5F-335B-4525-B325-C2ED4C8A32C1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D3F4614-7DA5-4439-868E-480F9447AD7A}" type="pres">
      <dgm:prSet presAssocID="{D4D8BE5F-335B-4525-B325-C2ED4C8A32C1}" presName="lastNode" presStyleLbl="node1" presStyleIdx="2" presStyleCnt="3" custScaleX="122178" custLinFactX="13244" custLinFactNeighborX="100000" custLinFactNeighborY="-16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4D2EF8-9DDC-41BD-8B6E-2C97CCA4151D}" type="presOf" srcId="{E31A5B90-3BEF-40E9-862A-0F6834F90068}" destId="{71CB6A46-94EC-407D-A9D2-61538FAF3DBB}" srcOrd="0" destOrd="0" presId="urn:microsoft.com/office/officeart/2005/8/layout/equation2"/>
    <dgm:cxn modelId="{EC9B4775-9B25-47D2-B79F-4104201443A4}" type="presOf" srcId="{FA6CCC71-1966-4B64-A76F-C18DB2FAFEA2}" destId="{B0A00ABC-99B8-4503-BA9E-939072365201}" srcOrd="0" destOrd="0" presId="urn:microsoft.com/office/officeart/2005/8/layout/equation2"/>
    <dgm:cxn modelId="{C279CF1A-8980-4B0A-8A22-3CDC3C2A4179}" type="presOf" srcId="{B63429C6-FA97-4D9E-9BC8-1C2BB96E324C}" destId="{E6118129-184D-46B8-87E9-7A7C94C7AEE0}" srcOrd="0" destOrd="0" presId="urn:microsoft.com/office/officeart/2005/8/layout/equation2"/>
    <dgm:cxn modelId="{902C2A0A-07CB-4ED2-A32F-F2A427B7D8C2}" type="presOf" srcId="{D4D8BE5F-335B-4525-B325-C2ED4C8A32C1}" destId="{40B41581-6B9C-4E38-B658-DEA8530FF719}" srcOrd="0" destOrd="0" presId="urn:microsoft.com/office/officeart/2005/8/layout/equation2"/>
    <dgm:cxn modelId="{04DB8984-DCAB-4130-82C3-5A9B33970D5F}" type="presOf" srcId="{FA6CCC71-1966-4B64-A76F-C18DB2FAFEA2}" destId="{CB08110A-B6D3-40FA-8D85-906A7C74C920}" srcOrd="1" destOrd="0" presId="urn:microsoft.com/office/officeart/2005/8/layout/equation2"/>
    <dgm:cxn modelId="{B96F25A3-B9DE-4A49-96AA-6E390EEF0DA1}" srcId="{D4D8BE5F-335B-4525-B325-C2ED4C8A32C1}" destId="{B63429C6-FA97-4D9E-9BC8-1C2BB96E324C}" srcOrd="0" destOrd="0" parTransId="{3E8A7224-37C3-4E6B-ACC7-031D22531203}" sibTransId="{E31A5B90-3BEF-40E9-862A-0F6834F90068}"/>
    <dgm:cxn modelId="{10C29125-3B20-4D07-83B5-C2C4EF8D7811}" type="presOf" srcId="{174A7EE5-8852-4E4A-BBFA-0357F0AE9C58}" destId="{9D3F4614-7DA5-4439-868E-480F9447AD7A}" srcOrd="0" destOrd="0" presId="urn:microsoft.com/office/officeart/2005/8/layout/equation2"/>
    <dgm:cxn modelId="{B78FEE78-E977-4553-A535-969B6CE3E3DB}" srcId="{D4D8BE5F-335B-4525-B325-C2ED4C8A32C1}" destId="{2743347D-19A3-43A1-9CB0-90CBB032C2AD}" srcOrd="1" destOrd="0" parTransId="{CCB7B764-6714-48FC-98F5-F0163A34443B}" sibTransId="{FA6CCC71-1966-4B64-A76F-C18DB2FAFEA2}"/>
    <dgm:cxn modelId="{0D1332AB-4344-4284-AFAE-2FB7994EDC74}" type="presOf" srcId="{2743347D-19A3-43A1-9CB0-90CBB032C2AD}" destId="{C82A5E31-CB92-43D8-A146-FC15DBEE08DB}" srcOrd="0" destOrd="0" presId="urn:microsoft.com/office/officeart/2005/8/layout/equation2"/>
    <dgm:cxn modelId="{6A77BF55-C94C-4EFC-9F93-0306948B61CA}" srcId="{D4D8BE5F-335B-4525-B325-C2ED4C8A32C1}" destId="{174A7EE5-8852-4E4A-BBFA-0357F0AE9C58}" srcOrd="2" destOrd="0" parTransId="{D5783F52-F61D-4D8A-93D9-367BABA814CF}" sibTransId="{963B5E37-0AE2-4619-B1D7-4134EC9C18A3}"/>
    <dgm:cxn modelId="{CDD90008-4E81-44C0-8D30-55C75CD8CC55}" type="presParOf" srcId="{40B41581-6B9C-4E38-B658-DEA8530FF719}" destId="{A85C8DE6-CF89-4F98-B890-255BF6E217D3}" srcOrd="0" destOrd="0" presId="urn:microsoft.com/office/officeart/2005/8/layout/equation2"/>
    <dgm:cxn modelId="{0F2CD609-6C87-4AD4-A381-8A98E00E4F8F}" type="presParOf" srcId="{A85C8DE6-CF89-4F98-B890-255BF6E217D3}" destId="{E6118129-184D-46B8-87E9-7A7C94C7AEE0}" srcOrd="0" destOrd="0" presId="urn:microsoft.com/office/officeart/2005/8/layout/equation2"/>
    <dgm:cxn modelId="{F1299384-3F4C-4557-82EF-9A1CE022B529}" type="presParOf" srcId="{A85C8DE6-CF89-4F98-B890-255BF6E217D3}" destId="{33091139-E395-472A-ACF0-EE1FE73A02DF}" srcOrd="1" destOrd="0" presId="urn:microsoft.com/office/officeart/2005/8/layout/equation2"/>
    <dgm:cxn modelId="{CA3800A1-22D1-4C3B-B4B1-8EFCFCF0CA0A}" type="presParOf" srcId="{A85C8DE6-CF89-4F98-B890-255BF6E217D3}" destId="{71CB6A46-94EC-407D-A9D2-61538FAF3DBB}" srcOrd="2" destOrd="0" presId="urn:microsoft.com/office/officeart/2005/8/layout/equation2"/>
    <dgm:cxn modelId="{0D5632A9-72F7-4F3D-BAF3-1B3B6A4293ED}" type="presParOf" srcId="{A85C8DE6-CF89-4F98-B890-255BF6E217D3}" destId="{D9D91A99-895E-481B-89EE-2A2686F26C1E}" srcOrd="3" destOrd="0" presId="urn:microsoft.com/office/officeart/2005/8/layout/equation2"/>
    <dgm:cxn modelId="{01582607-0E09-41FE-B076-4DC04B4750FA}" type="presParOf" srcId="{A85C8DE6-CF89-4F98-B890-255BF6E217D3}" destId="{C82A5E31-CB92-43D8-A146-FC15DBEE08DB}" srcOrd="4" destOrd="0" presId="urn:microsoft.com/office/officeart/2005/8/layout/equation2"/>
    <dgm:cxn modelId="{0765BA17-36AD-422B-AAD0-9F692E469948}" type="presParOf" srcId="{40B41581-6B9C-4E38-B658-DEA8530FF719}" destId="{B0A00ABC-99B8-4503-BA9E-939072365201}" srcOrd="1" destOrd="0" presId="urn:microsoft.com/office/officeart/2005/8/layout/equation2"/>
    <dgm:cxn modelId="{14E95C11-C580-4F6E-9BDD-654BEC314BB8}" type="presParOf" srcId="{B0A00ABC-99B8-4503-BA9E-939072365201}" destId="{CB08110A-B6D3-40FA-8D85-906A7C74C920}" srcOrd="0" destOrd="0" presId="urn:microsoft.com/office/officeart/2005/8/layout/equation2"/>
    <dgm:cxn modelId="{5EB9D4CE-863B-43F2-AF11-418E5FD1A704}" type="presParOf" srcId="{40B41581-6B9C-4E38-B658-DEA8530FF719}" destId="{9D3F4614-7DA5-4439-868E-480F9447AD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법적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39ECF9B4-90D0-4619-969E-00B72E31791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E1380E7-2985-4963-93F1-54ED1C3F030B}" type="par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4467373B-4FD8-4271-9E56-2BC16AB4697E}" type="sib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C81C97AC-4839-4F74-80EC-56FCCFAB2B36}">
      <dgm:prSet/>
      <dgm:spPr/>
      <dgm:t>
        <a:bodyPr/>
        <a:lstStyle/>
        <a:p>
          <a:pPr latinLnBrk="1"/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b="1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5175AFE-36FE-4E73-AADA-077A90D48638}" type="par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ED0A0454-F870-41B5-A421-B64E3954A0F8}" type="sib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CD8E34E2-3661-403B-944C-1DE83F4FFD61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719422F-E6F8-4AC9-85A2-19B1BD5B551E}" type="par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BA1FD32F-2CD7-4FDF-8129-B50B1926C9D2}" type="sib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361F485A-6863-485E-A7F0-6A42EA9ED693}">
      <dgm:prSet/>
      <dgm:spPr/>
      <dgm:t>
        <a:bodyPr/>
        <a:lstStyle/>
        <a:p>
          <a:pPr latinLnBrk="1"/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u="sng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F633720-2202-4930-88F5-ED0E1D3C4C79}" type="par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6D264FC9-0B5B-4E8C-817A-D0347CA96E99}" type="sib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E0500F32-884E-47EF-956E-5BFABD497319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DF6EA21-3D17-4B57-A7D4-E90090A5000F}" type="par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004BAF11-B236-492E-A737-E27BBB55E534}" type="sib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9928" custLinFactNeighborY="4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30A2F6-E361-4413-BACA-03523CFDAC3F}" srcId="{89F5CDBA-5742-4462-BD85-FF6C63323E4B}" destId="{C81C97AC-4839-4F74-80EC-56FCCFAB2B36}" srcOrd="2" destOrd="0" parTransId="{C5175AFE-36FE-4E73-AADA-077A90D48638}" sibTransId="{ED0A0454-F870-41B5-A421-B64E3954A0F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ECE7BD1A-A66A-4B94-AEC1-5614C6D1ADD8}" srcId="{C81C97AC-4839-4F74-80EC-56FCCFAB2B36}" destId="{CD8E34E2-3661-403B-944C-1DE83F4FFD61}" srcOrd="1" destOrd="0" parTransId="{7719422F-E6F8-4AC9-85A2-19B1BD5B551E}" sibTransId="{BA1FD32F-2CD7-4FDF-8129-B50B1926C9D2}"/>
    <dgm:cxn modelId="{C1F97D3C-D17E-45D3-ADE1-8174C983B7F1}" type="presOf" srcId="{E0500F32-884E-47EF-956E-5BFABD497319}" destId="{27D53D20-A703-40D6-9BF6-C260D67EE91D}" srcOrd="0" destOrd="3" presId="urn:microsoft.com/office/officeart/2005/8/layout/hList1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AC887E28-1A5C-4397-AE41-08DF2571FC64}" type="presOf" srcId="{361F485A-6863-485E-A7F0-6A42EA9ED693}" destId="{27D53D20-A703-40D6-9BF6-C260D67EE91D}" srcOrd="0" destOrd="5" presId="urn:microsoft.com/office/officeart/2005/8/layout/hList1"/>
    <dgm:cxn modelId="{B2E50DDE-0037-4C68-9E71-BEBEC1ED4C3D}" type="presOf" srcId="{CD8E34E2-3661-403B-944C-1DE83F4FFD61}" destId="{27D53D20-A703-40D6-9BF6-C260D67EE91D}" srcOrd="0" destOrd="4" presId="urn:microsoft.com/office/officeart/2005/8/layout/hList1"/>
    <dgm:cxn modelId="{E0DBF8ED-7539-4E8E-9AA1-A224A3E3BB63}" srcId="{C81C97AC-4839-4F74-80EC-56FCCFAB2B36}" destId="{E0500F32-884E-47EF-956E-5BFABD497319}" srcOrd="0" destOrd="0" parTransId="{9DF6EA21-3D17-4B57-A7D4-E90090A5000F}" sibTransId="{004BAF11-B236-492E-A737-E27BBB55E534}"/>
    <dgm:cxn modelId="{4E4A8B03-F378-49FE-8A74-4B8E86C26AAE}" srcId="{C81C97AC-4839-4F74-80EC-56FCCFAB2B36}" destId="{361F485A-6863-485E-A7F0-6A42EA9ED693}" srcOrd="2" destOrd="0" parTransId="{AF633720-2202-4930-88F5-ED0E1D3C4C79}" sibTransId="{6D264FC9-0B5B-4E8C-817A-D0347CA96E99}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E8020B76-F28B-4CB5-AA75-A3545E7F4B9E}" type="presOf" srcId="{C81C97AC-4839-4F74-80EC-56FCCFAB2B36}" destId="{27D53D20-A703-40D6-9BF6-C260D67EE91D}" srcOrd="0" destOrd="2" presId="urn:microsoft.com/office/officeart/2005/8/layout/hList1"/>
    <dgm:cxn modelId="{E00D8935-65C0-4E78-92C4-D088248034C9}" type="presOf" srcId="{39ECF9B4-90D0-4619-969E-00B72E31791B}" destId="{27D53D20-A703-40D6-9BF6-C260D67EE91D}" srcOrd="0" destOrd="1" presId="urn:microsoft.com/office/officeart/2005/8/layout/hList1"/>
    <dgm:cxn modelId="{99ADE363-B47B-4C6D-81C5-D11406325D96}" srcId="{89F5CDBA-5742-4462-BD85-FF6C63323E4B}" destId="{39ECF9B4-90D0-4619-969E-00B72E31791B}" srcOrd="1" destOrd="0" parTransId="{1E1380E7-2985-4963-93F1-54ED1C3F030B}" sibTransId="{4467373B-4FD8-4271-9E56-2BC16AB4697E}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학과 권장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82BB04CA-949C-4C4D-803C-39F2D4FEB08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F94B726-1A9D-45BC-B5FA-4CE5EC9722AE}" type="par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A02E09CD-99E5-4FBA-87A5-C1E07418D89E}" type="sib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CF886617-2CB5-452D-B6FF-CCB607A011B9}">
      <dgm:prSet/>
      <dgm:spPr/>
      <dgm:t>
        <a:bodyPr/>
        <a:lstStyle/>
        <a:p>
          <a:pPr latinLnBrk="1"/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1386469-0393-48FB-87C7-7C19DFD9B8C2}" type="par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C68DBF09-7AB1-45DA-9966-FB9C8F2DEB48}" type="sib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1035" custLinFactNeighborY="-4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1B1A833-EECE-4653-B2A8-1197215DEBD4}" srcId="{89F5CDBA-5742-4462-BD85-FF6C63323E4B}" destId="{CF886617-2CB5-452D-B6FF-CCB607A011B9}" srcOrd="2" destOrd="0" parTransId="{71386469-0393-48FB-87C7-7C19DFD9B8C2}" sibTransId="{C68DBF09-7AB1-45DA-9966-FB9C8F2DEB4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E23FC4D7-5E0D-448D-A2F7-20AAC72EF049}" type="presOf" srcId="{82BB04CA-949C-4C4D-803C-39F2D4FEB08B}" destId="{27D53D20-A703-40D6-9BF6-C260D67EE91D}" srcOrd="0" destOrd="1" presId="urn:microsoft.com/office/officeart/2005/8/layout/hList1"/>
    <dgm:cxn modelId="{5A92890E-D997-4417-91C3-69991AAE29F5}" srcId="{89F5CDBA-5742-4462-BD85-FF6C63323E4B}" destId="{82BB04CA-949C-4C4D-803C-39F2D4FEB08B}" srcOrd="1" destOrd="0" parTransId="{0F94B726-1A9D-45BC-B5FA-4CE5EC9722AE}" sibTransId="{A02E09CD-99E5-4FBA-87A5-C1E07418D89E}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CC094E72-C769-40BA-BCF7-57A0735431CD}" type="presOf" srcId="{CF886617-2CB5-452D-B6FF-CCB607A011B9}" destId="{27D53D20-A703-40D6-9BF6-C260D67EE91D}" srcOrd="0" destOrd="2" presId="urn:microsoft.com/office/officeart/2005/8/layout/hList1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8129-184D-46B8-87E9-7A7C94C7AEE0}">
      <dsp:nvSpPr>
        <dsp:cNvPr id="0" name=""/>
        <dsp:cNvSpPr/>
      </dsp:nvSpPr>
      <dsp:spPr>
        <a:xfrm>
          <a:off x="1692126" y="1972"/>
          <a:ext cx="3302786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/>
            <a:t>기관에서 </a:t>
          </a:r>
          <a:endParaRPr lang="en-US" altLang="ko-KR" sz="1700" kern="1200" dirty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”</a:t>
          </a:r>
          <a:r>
            <a:rPr lang="ko-KR" altLang="en-US" sz="1700" b="1" kern="1200" dirty="0">
              <a:solidFill>
                <a:srgbClr val="FFC000"/>
              </a:solidFill>
            </a:rPr>
            <a:t> </a:t>
          </a:r>
          <a:r>
            <a:rPr lang="ko-KR" altLang="en-US" sz="1700" kern="1200" dirty="0"/>
            <a:t>실시</a:t>
          </a:r>
        </a:p>
      </dsp:txBody>
      <dsp:txXfrm>
        <a:off x="2175808" y="251637"/>
        <a:ext cx="2335422" cy="1205492"/>
      </dsp:txXfrm>
    </dsp:sp>
    <dsp:sp modelId="{71CB6A46-94EC-407D-A9D2-61538FAF3DBB}">
      <dsp:nvSpPr>
        <dsp:cNvPr id="0" name=""/>
        <dsp:cNvSpPr/>
      </dsp:nvSpPr>
      <dsp:spPr>
        <a:xfrm>
          <a:off x="2849121" y="1845226"/>
          <a:ext cx="988797" cy="9887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2980186" y="2223342"/>
        <a:ext cx="726667" cy="232565"/>
      </dsp:txXfrm>
    </dsp:sp>
    <dsp:sp modelId="{C82A5E31-CB92-43D8-A146-FC15DBEE08DB}">
      <dsp:nvSpPr>
        <dsp:cNvPr id="0" name=""/>
        <dsp:cNvSpPr/>
      </dsp:nvSpPr>
      <dsp:spPr>
        <a:xfrm>
          <a:off x="1508756" y="2972455"/>
          <a:ext cx="3669528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/>
            <a:t>학교에서 </a:t>
          </a:r>
          <a:endParaRPr lang="en-US" altLang="ko-KR" sz="1700" kern="1200" dirty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kern="1200" dirty="0"/>
            <a:t>수강</a:t>
          </a:r>
        </a:p>
      </dsp:txBody>
      <dsp:txXfrm>
        <a:off x="2046146" y="3222120"/>
        <a:ext cx="2594748" cy="1205492"/>
      </dsp:txXfrm>
    </dsp:sp>
    <dsp:sp modelId="{B0A00ABC-99B8-4503-BA9E-939072365201}">
      <dsp:nvSpPr>
        <dsp:cNvPr id="0" name=""/>
        <dsp:cNvSpPr/>
      </dsp:nvSpPr>
      <dsp:spPr>
        <a:xfrm rot="21569377">
          <a:off x="5802628" y="1994726"/>
          <a:ext cx="1323718" cy="63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5802632" y="2122412"/>
        <a:ext cx="1133460" cy="380515"/>
      </dsp:txXfrm>
    </dsp:sp>
    <dsp:sp modelId="{9D3F4614-7DA5-4439-868E-480F9447AD7A}">
      <dsp:nvSpPr>
        <dsp:cNvPr id="0" name=""/>
        <dsp:cNvSpPr/>
      </dsp:nvSpPr>
      <dsp:spPr>
        <a:xfrm>
          <a:off x="7675644" y="577657"/>
          <a:ext cx="4165835" cy="3409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b="1" kern="1200" dirty="0">
              <a:solidFill>
                <a:srgbClr val="FFC000"/>
              </a:solidFill>
            </a:rPr>
            <a:t>사회복지현장실습 </a:t>
          </a:r>
          <a:r>
            <a:rPr lang="en-US" altLang="ko-KR" sz="2600" b="1" kern="1200" dirty="0">
              <a:solidFill>
                <a:srgbClr val="FFC000"/>
              </a:solidFill>
            </a:rPr>
            <a:t>3</a:t>
          </a:r>
          <a:r>
            <a:rPr lang="ko-KR" altLang="en-US" sz="2600" b="1" kern="1200" dirty="0">
              <a:solidFill>
                <a:srgbClr val="FFC000"/>
              </a:solidFill>
            </a:rPr>
            <a:t>학점 인정</a:t>
          </a:r>
          <a:endParaRPr lang="en-US" altLang="ko-KR" sz="2600" b="1" kern="1200" dirty="0">
            <a:solidFill>
              <a:srgbClr val="FFC000"/>
            </a:solidFill>
          </a:endParaRPr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/>
            <a:t>*자격증 취득을 위한 필수 학점</a:t>
          </a:r>
        </a:p>
      </dsp:txBody>
      <dsp:txXfrm>
        <a:off x="8285716" y="1076988"/>
        <a:ext cx="2945691" cy="241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/>
            <a:t>법적 </a:t>
          </a:r>
          <a:r>
            <a:rPr lang="ko-KR" altLang="en-US" sz="2200" kern="1200" dirty="0" err="1"/>
            <a:t>실습기관</a:t>
          </a:r>
          <a:r>
            <a:rPr lang="ko-KR" altLang="en-US" sz="2200" kern="1200" dirty="0"/>
            <a:t> 조건</a:t>
          </a:r>
        </a:p>
      </dsp:txBody>
      <dsp:txXfrm>
        <a:off x="0" y="0"/>
        <a:ext cx="7829414" cy="633600"/>
      </dsp:txXfrm>
    </dsp:sp>
    <dsp:sp modelId="{27D53D20-A703-40D6-9BF6-C260D67EE91D}">
      <dsp:nvSpPr>
        <dsp:cNvPr id="0" name=""/>
        <dsp:cNvSpPr/>
      </dsp:nvSpPr>
      <dsp:spPr>
        <a:xfrm>
          <a:off x="0" y="665657"/>
          <a:ext cx="7829414" cy="4106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sz="2200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2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2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200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sz="2200" u="sng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665657"/>
        <a:ext cx="7829414" cy="410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/>
            <a:t>학과 권장 </a:t>
          </a:r>
          <a:r>
            <a:rPr lang="ko-KR" altLang="en-US" sz="3400" kern="1200" dirty="0" err="1"/>
            <a:t>실습기관</a:t>
          </a:r>
          <a:r>
            <a:rPr lang="ko-KR" altLang="en-US" sz="3400" kern="1200" dirty="0"/>
            <a:t> 조건</a:t>
          </a:r>
        </a:p>
      </dsp:txBody>
      <dsp:txXfrm>
        <a:off x="0" y="0"/>
        <a:ext cx="7829414" cy="979200"/>
      </dsp:txXfrm>
    </dsp:sp>
    <dsp:sp modelId="{27D53D20-A703-40D6-9BF6-C260D67EE91D}">
      <dsp:nvSpPr>
        <dsp:cNvPr id="0" name=""/>
        <dsp:cNvSpPr/>
      </dsp:nvSpPr>
      <dsp:spPr>
        <a:xfrm>
          <a:off x="0" y="993334"/>
          <a:ext cx="7829414" cy="37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sz="3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sz="34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4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993334"/>
        <a:ext cx="7829414" cy="373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6867-CFDE-4A7B-89ED-AEA4A3F9C36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1CE6-03B0-4B02-8C7B-F4FD2B949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2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B113-8E5F-4370-84AA-A378AA698DD5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E2B1-7CEB-4473-82FD-8A5324E97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수업은 실습내용을 바탕으로 토론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피드백 진행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실제 이론 수업을 진행하며 상대평가 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3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1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2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2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일에 </a:t>
            </a:r>
            <a:r>
              <a:rPr lang="ko-KR" altLang="en-US" dirty="0"/>
              <a:t>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12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일에 </a:t>
            </a:r>
            <a:r>
              <a:rPr lang="ko-KR" altLang="en-US" dirty="0"/>
              <a:t>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5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급 응시자격은 학교에서 필수 및 선택 이수과목을 듣고 졸업한 후 </a:t>
            </a:r>
            <a:r>
              <a:rPr lang="en-US" altLang="ko-KR" dirty="0"/>
              <a:t>2</a:t>
            </a:r>
            <a:r>
              <a:rPr lang="ko-KR" altLang="en-US" dirty="0"/>
              <a:t>급 자격증을 받으면 부여된다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2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아동복지론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청소년복지론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노인복지론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장애인복지론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여성복지론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가족복지론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산업복지론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의료사회사업론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학교사회사업론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정신건강론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교정복지론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사회보장론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사회문제론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자원봉사론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정신보건사회복지론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사회복지지도감독론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사회복지자료분석론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프로그램 개발과 평가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사회복지발달사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사회복지윤리와 철학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 err="1"/>
              <a:t>의료사회사업론은</a:t>
            </a:r>
            <a:r>
              <a:rPr lang="ko-KR" altLang="en-US" dirty="0"/>
              <a:t> 우리학과 과목인 </a:t>
            </a:r>
            <a:r>
              <a:rPr lang="ko-KR" altLang="en-US" dirty="0" err="1"/>
              <a:t>의료사회복지론으로</a:t>
            </a:r>
            <a:r>
              <a:rPr lang="ko-KR" altLang="en-US" dirty="0"/>
              <a:t> 열리고</a:t>
            </a:r>
            <a:r>
              <a:rPr lang="en-US" altLang="ko-KR" dirty="0"/>
              <a:t>, </a:t>
            </a:r>
            <a:r>
              <a:rPr lang="ko-KR" altLang="en-US" dirty="0" err="1"/>
              <a:t>학교사회사업론은</a:t>
            </a:r>
            <a:r>
              <a:rPr lang="ko-KR" altLang="en-US" dirty="0"/>
              <a:t> </a:t>
            </a:r>
            <a:r>
              <a:rPr lang="ko-KR" altLang="en-US" dirty="0" err="1"/>
              <a:t>학교사회복지론으로</a:t>
            </a:r>
            <a:r>
              <a:rPr lang="ko-KR" altLang="en-US" dirty="0"/>
              <a:t> 열린다</a:t>
            </a:r>
            <a:r>
              <a:rPr lang="en-US" altLang="ko-KR" dirty="0"/>
              <a:t>. </a:t>
            </a:r>
            <a:r>
              <a:rPr lang="ko-KR" altLang="en-US" dirty="0"/>
              <a:t>교과목 명칭이 동일하지 않으나 내용이 동일하다고 인정되어 동일교과목으로 봐준다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한사협에서</a:t>
            </a:r>
            <a:r>
              <a:rPr lang="ko-KR" altLang="en-US" dirty="0"/>
              <a:t> 선택과목으로 제시한 것 중</a:t>
            </a:r>
            <a:r>
              <a:rPr lang="en-US" altLang="ko-KR" dirty="0"/>
              <a:t>, </a:t>
            </a:r>
            <a:r>
              <a:rPr lang="ko-KR" altLang="en-US" dirty="0"/>
              <a:t>청소년 </a:t>
            </a:r>
            <a:r>
              <a:rPr lang="ko-KR" altLang="en-US" dirty="0" err="1"/>
              <a:t>복지론과</a:t>
            </a:r>
            <a:r>
              <a:rPr lang="ko-KR" altLang="en-US" dirty="0"/>
              <a:t> 산업복지론</a:t>
            </a:r>
            <a:r>
              <a:rPr lang="en-US" altLang="ko-KR" dirty="0"/>
              <a:t>, </a:t>
            </a:r>
            <a:r>
              <a:rPr lang="ko-KR" altLang="en-US" dirty="0" err="1"/>
              <a:t>사회복지지도감독론은</a:t>
            </a:r>
            <a:r>
              <a:rPr lang="ko-KR" altLang="en-US" dirty="0"/>
              <a:t> </a:t>
            </a:r>
            <a:r>
              <a:rPr lang="en-US" altLang="ko-KR" dirty="0"/>
              <a:t>2019</a:t>
            </a:r>
            <a:r>
              <a:rPr lang="ko-KR" altLang="en-US" dirty="0"/>
              <a:t>년도 사회복지학과 교과 과정에 포함되어 있지 않다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69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2023</a:t>
            </a:r>
            <a:r>
              <a:rPr lang="ko-KR" altLang="en-US" dirty="0" smtClean="0"/>
              <a:t>년도에 변경됨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8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자세한 내용은 </a:t>
            </a:r>
            <a:r>
              <a:rPr lang="ko-KR" altLang="en-US" dirty="0" err="1"/>
              <a:t>학사공고</a:t>
            </a:r>
            <a:r>
              <a:rPr lang="ko-KR" altLang="en-US" dirty="0"/>
              <a:t> 참고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2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사회복지학과 학생이 타과의 동일교과목을 이수하여도 전공학점으로 인정이 되지만 한글자라도 교과목 명이 틀리면 절대 인정 안됨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60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5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사회복지현장실습과 사회복지현장실습 세미나 수강은 세트이다</a:t>
            </a:r>
            <a:r>
              <a:rPr lang="en-US" altLang="ko-KR" dirty="0"/>
              <a:t>. </a:t>
            </a:r>
            <a:r>
              <a:rPr lang="ko-KR" altLang="en-US" dirty="0"/>
              <a:t>이 두가지를 하여야 비로서 사회복지현장실습 학점이 </a:t>
            </a:r>
            <a:r>
              <a:rPr lang="ko-KR" altLang="en-US" dirty="0" err="1"/>
              <a:t>인정되는것이다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반드시 실습 세미나는 실습을 한 그 해에 수강신청 하여 들어야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실습을 하였다 하여도 세미나를 수강하지 않으면 실습 학점이 인정되지 않는다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8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9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월에 사회복지사업법 시행규칙이 일부개정으로 사회복지현장실습의 조건을 조정함으로 해서 질적 제고를 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4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지금 하고 있는 실습 </a:t>
            </a:r>
            <a:r>
              <a:rPr lang="ko-KR" altLang="en-US" dirty="0" err="1"/>
              <a:t>오티가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차이고 </a:t>
            </a:r>
            <a:r>
              <a:rPr lang="en-US" altLang="ko-KR" dirty="0"/>
              <a:t>6</a:t>
            </a:r>
            <a:r>
              <a:rPr lang="ko-KR" altLang="en-US" dirty="0"/>
              <a:t>월에 있는 실습 안내 및 기초교육이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오티인데</a:t>
            </a:r>
            <a:r>
              <a:rPr lang="ko-KR" altLang="en-US" dirty="0"/>
              <a:t> 이 </a:t>
            </a:r>
            <a:r>
              <a:rPr lang="ko-KR" altLang="en-US" dirty="0" err="1"/>
              <a:t>두가지</a:t>
            </a:r>
            <a:r>
              <a:rPr lang="ko-KR" altLang="en-US" dirty="0"/>
              <a:t> </a:t>
            </a:r>
            <a:r>
              <a:rPr lang="ko-KR" altLang="en-US" dirty="0" err="1"/>
              <a:t>오티는</a:t>
            </a:r>
            <a:r>
              <a:rPr lang="ko-KR" altLang="en-US" dirty="0"/>
              <a:t> 수업의 출석점수로 반영된다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실습기관마다 공고가 늦게 뜨기도 해서 실습신청이 </a:t>
            </a:r>
            <a:r>
              <a:rPr lang="en-US" altLang="ko-KR" dirty="0"/>
              <a:t>4-6</a:t>
            </a:r>
            <a:r>
              <a:rPr lang="ko-KR" altLang="en-US" dirty="0"/>
              <a:t>월까지 늦춰질 수도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-6</a:t>
            </a:r>
            <a:r>
              <a:rPr lang="ko-KR" altLang="en-US" dirty="0"/>
              <a:t>월 중에 있을 실습 안내 및 기초교육의 내용은 </a:t>
            </a:r>
            <a:r>
              <a:rPr lang="ko-KR" altLang="en-US" baseline="0" dirty="0"/>
              <a:t>실습을 나가기 전 알아야 할 이론이나 기술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실습일지 및 보고서 작성 등을 비롯해 </a:t>
            </a:r>
            <a:r>
              <a:rPr lang="ko-KR" altLang="en-US" dirty="0"/>
              <a:t>인권문제 및 성폭력 문제</a:t>
            </a:r>
            <a:r>
              <a:rPr lang="ko-KR" altLang="en-US" baseline="0" dirty="0"/>
              <a:t>도 </a:t>
            </a:r>
            <a:r>
              <a:rPr lang="ko-KR" altLang="en-US" baseline="0" dirty="0" err="1"/>
              <a:t>포한된다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-</a:t>
            </a:r>
            <a:r>
              <a:rPr lang="ko-KR" altLang="en-US" baseline="0" dirty="0"/>
              <a:t>실습보고회는 </a:t>
            </a:r>
            <a:r>
              <a:rPr lang="en-US" altLang="ko-KR" baseline="0" dirty="0"/>
              <a:t>3-4</a:t>
            </a:r>
            <a:r>
              <a:rPr lang="ko-KR" altLang="en-US" baseline="0" dirty="0"/>
              <a:t>학년이 발표하고 대상은 </a:t>
            </a:r>
            <a:r>
              <a:rPr lang="en-US" altLang="ko-KR" baseline="0" dirty="0"/>
              <a:t>1-2</a:t>
            </a:r>
            <a:r>
              <a:rPr lang="ko-KR" altLang="en-US" baseline="0" dirty="0"/>
              <a:t>학년이다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아직 정확한 날짜는 미정이나 주로 </a:t>
            </a:r>
            <a:r>
              <a:rPr lang="en-US" altLang="ko-KR" baseline="0" dirty="0"/>
              <a:t>11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20</a:t>
            </a:r>
            <a:r>
              <a:rPr lang="ko-KR" altLang="en-US" baseline="0" dirty="0"/>
              <a:t>일 이후 수</a:t>
            </a:r>
            <a:r>
              <a:rPr lang="en-US" altLang="ko-KR" baseline="0" dirty="0"/>
              <a:t>/</a:t>
            </a:r>
            <a:r>
              <a:rPr lang="ko-KR" altLang="en-US" baseline="0" dirty="0"/>
              <a:t>목요일에 실시된다</a:t>
            </a:r>
            <a:r>
              <a:rPr lang="en-US" altLang="ko-KR" baseline="0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08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7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9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2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9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98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실습선정기관인지를 확인하기 전에 어떤 기관들이 있는지를 알고 싶다면 다음과 같은 사이트들을 이용해서 탐색해 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9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54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17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07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신청서 작성 시 실습기관명을 정확히 기재하도록 요청하기</a:t>
            </a:r>
            <a:r>
              <a:rPr lang="en-US" altLang="ko-KR" dirty="0"/>
              <a:t>. </a:t>
            </a:r>
            <a:r>
              <a:rPr lang="ko-KR" altLang="en-US" dirty="0"/>
              <a:t>홈페이지나 기관과 </a:t>
            </a:r>
            <a:r>
              <a:rPr lang="ko-KR" altLang="en-US" dirty="0" err="1"/>
              <a:t>통화시</a:t>
            </a:r>
            <a:r>
              <a:rPr lang="ko-KR" altLang="en-US" dirty="0"/>
              <a:t> 문의하여 정확한 명칭 기재하도록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60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30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18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1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3/25/2024</a:t>
            </a:fld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2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3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3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3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yout3_shape6"/>
          <p:cNvSpPr>
            <a:spLocks noGrp="1"/>
          </p:cNvSpPr>
          <p:nvPr>
            <p:ph type="body" sz="half" idx="2"/>
          </p:nvPr>
        </p:nvSpPr>
        <p:spPr>
          <a:xfrm>
            <a:off x="416079" y="246743"/>
            <a:ext cx="11117943" cy="1851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제목을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  <p:sp>
        <p:nvSpPr>
          <p:cNvPr id="9" name="layout3_shape7"/>
          <p:cNvSpPr>
            <a:spLocks noGrp="1"/>
          </p:cNvSpPr>
          <p:nvPr>
            <p:ph type="title"/>
          </p:nvPr>
        </p:nvSpPr>
        <p:spPr>
          <a:xfrm>
            <a:off x="358026" y="4005064"/>
            <a:ext cx="11224375" cy="304826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1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3/25/2024</a:t>
            </a:fld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4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ayout4_shape5"/>
          <p:cNvSpPr>
            <a:spLocks noGrp="1"/>
          </p:cNvSpPr>
          <p:nvPr>
            <p:ph type="title"/>
          </p:nvPr>
        </p:nvSpPr>
        <p:spPr>
          <a:xfrm>
            <a:off x="491067" y="571500"/>
            <a:ext cx="11192933" cy="8461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idx="1"/>
          </p:nvPr>
        </p:nvSpPr>
        <p:spPr>
          <a:xfrm>
            <a:off x="491067" y="1574801"/>
            <a:ext cx="2540000" cy="317499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3D3C3E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9" name="layout4_shape7"/>
          <p:cNvSpPr>
            <a:spLocks noGrp="1"/>
          </p:cNvSpPr>
          <p:nvPr>
            <p:ph idx="13"/>
          </p:nvPr>
        </p:nvSpPr>
        <p:spPr>
          <a:xfrm>
            <a:off x="3115733" y="1574802"/>
            <a:ext cx="8568267" cy="330199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/>
                <a:ea typeface="나눔고딕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입력하십시오</a:t>
            </a:r>
            <a:r>
              <a:rPr lang="en-US" altLang="ko-KR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9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3/25/2024</a:t>
            </a:fld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3/25/2024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790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7_shape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텍스트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스타일을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편집합니다</a:t>
            </a:r>
          </a:p>
          <a:p>
            <a:pPr lvl="1"/>
            <a:r>
              <a:rPr lang="ko-KR" altLang="en-US">
                <a:latin typeface="나눔고딕"/>
                <a:ea typeface="나눔고딕"/>
              </a:rPr>
              <a:t>둘째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2"/>
            <a:r>
              <a:rPr lang="ko-KR" altLang="en-US">
                <a:latin typeface="나눔고딕"/>
                <a:ea typeface="나눔고딕"/>
              </a:rPr>
              <a:t>셋째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3"/>
            <a:r>
              <a:rPr lang="ko-KR" altLang="en-US">
                <a:latin typeface="나눔고딕"/>
                <a:ea typeface="나눔고딕"/>
              </a:rPr>
              <a:t>넷째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4"/>
            <a:r>
              <a:rPr lang="ko-KR" altLang="en-US">
                <a:latin typeface="나눔고딕"/>
                <a:ea typeface="나눔고딕"/>
              </a:rPr>
              <a:t>다섯째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3/25/2024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85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3/25/2024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7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lic.welfare.net/lic/na/ntt/selectNttInfo.do?mi=1153&amp;nttSn=2376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hyperlink" Target="http://lic.welfare.ne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bcsw.or.kr/" TargetMode="External"/><Relationship Id="rId5" Type="http://schemas.openxmlformats.org/officeDocument/2006/relationships/hyperlink" Target="http://www.twin.or.kr/" TargetMode="External"/><Relationship Id="rId4" Type="http://schemas.openxmlformats.org/officeDocument/2006/relationships/hyperlink" Target="http://kncsw.bokji.ne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>
            <a:spLocks noGrp="1"/>
          </p:cNvSpPr>
          <p:nvPr>
            <p:ph type="ctrTitle"/>
          </p:nvPr>
        </p:nvSpPr>
        <p:spPr>
          <a:xfrm>
            <a:off x="1705358" y="623242"/>
            <a:ext cx="7772400" cy="196901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 위한 오리엔테이션</a:t>
            </a:r>
            <a: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slide1_shape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2160240" cy="1752600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2024.03.28. </a:t>
            </a: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</a:t>
            </a:r>
            <a:endParaRPr sz="20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sz="12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lide1_shape3"/>
          <p:cNvCxnSpPr/>
          <p:nvPr/>
        </p:nvCxnSpPr>
        <p:spPr>
          <a:xfrm>
            <a:off x="1888803" y="3434686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5520" y="283571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신청 방법과 유의사항</a:t>
            </a:r>
            <a:endParaRPr lang="ko-K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709945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45" y="3575558"/>
            <a:ext cx="2346158" cy="28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4430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수강신청 </a:t>
            </a:r>
            <a:endParaRPr sz="38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048662" y="1784884"/>
            <a:ext cx="9378765" cy="468190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(8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수강 신청 시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endParaRPr lang="en-US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사회복지현장실습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교과목으로 수강신청하고 학기 중에 세미나 수업에     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 반드시 출석할 것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! 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 err="1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수강신청한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교과목의 담당교수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=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실습지도교수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  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실습하고 난 후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학기 중에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수강해야 최종적으로 실습 인정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하계방학 실습 후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학기에 개설되는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수강하지 않고 다음 해에 </a:t>
            </a:r>
            <a:endParaRPr lang="en-US" altLang="ko-K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수강신청을 할 경우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실습으로 인정되지 않음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발급을 위한 이수과목과 학과 졸업학점을 잘 숙지하여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학사관리에 차질이 생기지 않도록 유념하시기 바랍니다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397814" y="1747410"/>
            <a:ext cx="9346386" cy="360040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 확인서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실습확인서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'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는 </a:t>
            </a:r>
            <a:r>
              <a:rPr lang="ko-KR" altLang="en-US" sz="2400" b="1" dirty="0">
                <a:solidFill>
                  <a:srgbClr val="00B050"/>
                </a:solidFill>
                <a:latin typeface="나눔고딕"/>
                <a:ea typeface="나눔고딕"/>
              </a:rPr>
              <a:t>학생이 보관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하며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2400" b="1" dirty="0">
                <a:solidFill>
                  <a:srgbClr val="0070C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400" b="1" dirty="0">
                <a:solidFill>
                  <a:srgbClr val="0070C0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latin typeface="나눔고딕"/>
                <a:ea typeface="나눔고딕"/>
              </a:rPr>
              <a:t>수업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첫 시간에 담당 </a:t>
            </a:r>
            <a:r>
              <a:rPr lang="ko-KR" altLang="en-US" sz="2400" b="1" dirty="0">
                <a:solidFill>
                  <a:srgbClr val="0070C0"/>
                </a:solidFill>
                <a:latin typeface="나눔고딕"/>
                <a:ea typeface="나눔고딕"/>
              </a:rPr>
              <a:t>지도 교수님께 날인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을 받아 보관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자격증 신청 시 반드시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원본 제출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하는 서류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분실시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기관에서 재발급 받아야 하므로 보관 필수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2021.04.15</a:t>
            </a:r>
            <a:r>
              <a:rPr lang="ko-K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latin typeface="나눔고딕"/>
                <a:ea typeface="나눔고딕"/>
              </a:rPr>
              <a:t>개정된 실습확인서로 발급</a:t>
            </a:r>
            <a:endParaRPr lang="en-US" altLang="ko-KR" sz="2400" b="1" u="sng" dirty="0"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05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00DF0-4EB2-41D4-B1A6-6B0961EC5636}"/>
              </a:ext>
            </a:extLst>
          </p:cNvPr>
          <p:cNvSpPr txBox="1"/>
          <p:nvPr/>
        </p:nvSpPr>
        <p:spPr>
          <a:xfrm>
            <a:off x="2892776" y="4886145"/>
            <a:ext cx="590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PDF,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파일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스캔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팩스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복사본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98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12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6">
            <a:extLst>
              <a:ext uri="{FF2B5EF4-FFF2-40B4-BE49-F238E27FC236}">
                <a16:creationId xmlns:a16="http://schemas.microsoft.com/office/drawing/2014/main" id="{A712FCBF-EBD2-46E7-81A9-FA4D4D569C48}"/>
              </a:ext>
            </a:extLst>
          </p:cNvPr>
          <p:cNvSpPr/>
          <p:nvPr/>
        </p:nvSpPr>
        <p:spPr>
          <a:xfrm>
            <a:off x="1553484" y="1590273"/>
            <a:ext cx="935073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1)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확인서</a:t>
            </a:r>
            <a:endParaRPr lang="en-US" sz="24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실습 세미나 교수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란은 실습 시 기관을 방문하신 교수님이 아닌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 dirty="0"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latin typeface="나눔고딕"/>
                <a:ea typeface="나눔고딕"/>
              </a:rPr>
              <a:t>학기에 수강하는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과목 교수님의 성함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을 기재해야 하므로                           </a:t>
            </a:r>
            <a:r>
              <a:rPr lang="ko-KR" altLang="en-US" sz="2000" b="1" dirty="0">
                <a:solidFill>
                  <a:srgbClr val="FF0000"/>
                </a:solidFill>
                <a:latin typeface="나눔고딕"/>
                <a:ea typeface="나눔고딕"/>
              </a:rPr>
              <a:t>공란으로 두었다가 수강신청 이후 </a:t>
            </a:r>
            <a:r>
              <a:rPr lang="ko-KR" altLang="en-US" sz="2000" b="1" dirty="0" err="1">
                <a:solidFill>
                  <a:srgbClr val="FF0000"/>
                </a:solidFill>
                <a:latin typeface="나눔고딕"/>
                <a:ea typeface="나눔고딕"/>
              </a:rPr>
              <a:t>기재받도록</a:t>
            </a:r>
            <a:r>
              <a:rPr lang="ko-KR" altLang="en-US" sz="2000" b="1" dirty="0">
                <a:solidFill>
                  <a:srgbClr val="FF0000"/>
                </a:solidFill>
                <a:latin typeface="나눔고딕"/>
                <a:ea typeface="나눔고딕"/>
              </a:rPr>
              <a:t> 함</a:t>
            </a:r>
            <a:r>
              <a:rPr lang="en-US" altLang="ko-KR" sz="2000" b="1" dirty="0">
                <a:solidFill>
                  <a:srgbClr val="FF0000"/>
                </a:solidFill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교육기관 및 세미나 교수</a:t>
            </a:r>
            <a:r>
              <a:rPr lang="en-US" altLang="ko-K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세미나 란은 </a:t>
            </a:r>
            <a:r>
              <a:rPr lang="ko-KR" alt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비워두고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발급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2)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지도자 평가서</a:t>
            </a:r>
            <a:endParaRPr lang="en-US" altLang="ko-K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실습지도자 평가서는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기관에서 학교로 직접 제출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66260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F5774A-3D01-4299-808E-7B96DFC92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4" t="12665" r="28419" b="8404"/>
          <a:stretch/>
        </p:blipFill>
        <p:spPr>
          <a:xfrm>
            <a:off x="2554939" y="108626"/>
            <a:ext cx="6777319" cy="6640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066CF19-CCC1-4543-BE64-9359C4DE5BE2}"/>
              </a:ext>
            </a:extLst>
          </p:cNvPr>
          <p:cNvGrpSpPr/>
          <p:nvPr/>
        </p:nvGrpSpPr>
        <p:grpSpPr>
          <a:xfrm>
            <a:off x="1573306" y="3213846"/>
            <a:ext cx="8659906" cy="1573306"/>
            <a:chOff x="1573306" y="2837329"/>
            <a:chExt cx="8659906" cy="1573306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9ECC3B96-1A84-4223-AD37-C59582507A26}"/>
                </a:ext>
              </a:extLst>
            </p:cNvPr>
            <p:cNvCxnSpPr/>
            <p:nvPr/>
          </p:nvCxnSpPr>
          <p:spPr>
            <a:xfrm flipV="1">
              <a:off x="1573306" y="2837329"/>
              <a:ext cx="0" cy="80682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85FC276-5E94-49CB-AB33-CEC75408DFA7}"/>
                </a:ext>
              </a:extLst>
            </p:cNvPr>
            <p:cNvGrpSpPr/>
            <p:nvPr/>
          </p:nvGrpSpPr>
          <p:grpSpPr>
            <a:xfrm>
              <a:off x="1573306" y="3644153"/>
              <a:ext cx="8659906" cy="766482"/>
              <a:chOff x="1573306" y="3644153"/>
              <a:chExt cx="8659906" cy="766482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A5E4ED08-0133-40CA-90C5-67EBB9025307}"/>
                  </a:ext>
                </a:extLst>
              </p:cNvPr>
              <p:cNvCxnSpPr/>
              <p:nvPr/>
            </p:nvCxnSpPr>
            <p:spPr>
              <a:xfrm>
                <a:off x="1573306" y="3644153"/>
                <a:ext cx="8659906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FC6E18FF-8361-44C5-87CB-AF51C97E4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3212" y="3644153"/>
                <a:ext cx="0" cy="76648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A7F479-9479-40FE-9123-3508F3EF5509}"/>
              </a:ext>
            </a:extLst>
          </p:cNvPr>
          <p:cNvSpPr txBox="1"/>
          <p:nvPr/>
        </p:nvSpPr>
        <p:spPr>
          <a:xfrm>
            <a:off x="9258088" y="4824522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</a:p>
          <a:p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수강신청 한 담당교수가 작성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532AA-340A-4E6A-97A5-722B51E50EDC}"/>
              </a:ext>
            </a:extLst>
          </p:cNvPr>
          <p:cNvSpPr txBox="1"/>
          <p:nvPr/>
        </p:nvSpPr>
        <p:spPr>
          <a:xfrm>
            <a:off x="391666" y="2348769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</a:p>
          <a:p>
            <a:r>
              <a:rPr lang="ko-KR" altLang="en-US" b="1" kern="0" spc="-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실습기관의</a:t>
            </a:r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 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  <a:p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수퍼바이저가 작성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76420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F99E81E-E8E2-43E8-A27C-8EEA797DA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5" t="27486" r="10797" b="16327"/>
          <a:stretch/>
        </p:blipFill>
        <p:spPr>
          <a:xfrm>
            <a:off x="1993339" y="1430645"/>
            <a:ext cx="8196928" cy="52321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F66FB8-6E0C-43DE-B92F-64C6DC7876C1}"/>
              </a:ext>
            </a:extLst>
          </p:cNvPr>
          <p:cNvSpPr txBox="1"/>
          <p:nvPr/>
        </p:nvSpPr>
        <p:spPr>
          <a:xfrm>
            <a:off x="7893149" y="1694457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도넛 13">
            <a:extLst>
              <a:ext uri="{FF2B5EF4-FFF2-40B4-BE49-F238E27FC236}">
                <a16:creationId xmlns:a16="http://schemas.microsoft.com/office/drawing/2014/main" id="{9254B8EE-3959-424C-9EEB-58F292A9CC23}"/>
              </a:ext>
            </a:extLst>
          </p:cNvPr>
          <p:cNvSpPr/>
          <p:nvPr/>
        </p:nvSpPr>
        <p:spPr>
          <a:xfrm>
            <a:off x="8801410" y="1372039"/>
            <a:ext cx="1161741" cy="381025"/>
          </a:xfrm>
          <a:prstGeom prst="donut">
            <a:avLst>
              <a:gd name="adj" fmla="val 7564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2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15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041" y="17942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/>
          </a:p>
        </p:txBody>
      </p:sp>
      <p:sp>
        <p:nvSpPr>
          <p:cNvPr id="2" name="TextBox 1"/>
          <p:cNvSpPr txBox="1"/>
          <p:nvPr/>
        </p:nvSpPr>
        <p:spPr>
          <a:xfrm>
            <a:off x="6384031" y="6340679"/>
            <a:ext cx="546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https://lic.welfare.net/lic/na/ntt/selectNttInfo.do?mi=1153&amp;nttSn=237668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C82606-3D3C-4BD5-B494-42F123F46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66" t="23825" r="14473" b="16115"/>
          <a:stretch/>
        </p:blipFill>
        <p:spPr>
          <a:xfrm>
            <a:off x="1653988" y="1820701"/>
            <a:ext cx="8773439" cy="3980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685B-BE92-4593-8DA4-3927B24B149A}"/>
              </a:ext>
            </a:extLst>
          </p:cNvPr>
          <p:cNvSpPr txBox="1"/>
          <p:nvPr/>
        </p:nvSpPr>
        <p:spPr>
          <a:xfrm>
            <a:off x="4598894" y="236922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2D82-1F3A-403C-84AA-40DDB7519012}"/>
              </a:ext>
            </a:extLst>
          </p:cNvPr>
          <p:cNvSpPr txBox="1"/>
          <p:nvPr/>
        </p:nvSpPr>
        <p:spPr>
          <a:xfrm>
            <a:off x="3231776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3EE2-E773-42AE-A1D0-A1A8F65D6CA4}"/>
              </a:ext>
            </a:extLst>
          </p:cNvPr>
          <p:cNvSpPr txBox="1"/>
          <p:nvPr/>
        </p:nvSpPr>
        <p:spPr>
          <a:xfrm>
            <a:off x="7872267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3" name="설명선 1 12"/>
          <p:cNvSpPr/>
          <p:nvPr/>
        </p:nvSpPr>
        <p:spPr>
          <a:xfrm>
            <a:off x="7970253" y="411560"/>
            <a:ext cx="3538730" cy="1409141"/>
          </a:xfrm>
          <a:prstGeom prst="borderCallout1">
            <a:avLst>
              <a:gd name="adj1" fmla="val 103796"/>
              <a:gd name="adj2" fmla="val 71685"/>
              <a:gd name="adj3" fmla="val 125955"/>
              <a:gd name="adj4" fmla="val 66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학교명을 쓰는 자리이므로 </a:t>
            </a:r>
            <a:r>
              <a:rPr lang="en-US" altLang="ko-KR" dirty="0"/>
              <a:t>‘*’</a:t>
            </a:r>
            <a:r>
              <a:rPr lang="ko-KR" altLang="en-US" dirty="0"/>
              <a:t>의 내용을 지우고 학교명 기입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실습 </a:t>
            </a:r>
            <a:r>
              <a:rPr lang="ko-KR" altLang="en-US" dirty="0" err="1"/>
              <a:t>슈퍼바이저에게</a:t>
            </a:r>
            <a:r>
              <a:rPr lang="ko-KR" altLang="en-US" dirty="0"/>
              <a:t> 파일 작성 시 </a:t>
            </a:r>
            <a:r>
              <a:rPr lang="en-US" altLang="ko-KR" dirty="0"/>
              <a:t>*</a:t>
            </a:r>
            <a:r>
              <a:rPr lang="ko-KR" altLang="en-US" dirty="0"/>
              <a:t>의 내용 지워줄 것을 요청</a:t>
            </a:r>
          </a:p>
        </p:txBody>
      </p:sp>
      <p:sp>
        <p:nvSpPr>
          <p:cNvPr id="15" name="설명선 1 14"/>
          <p:cNvSpPr/>
          <p:nvPr/>
        </p:nvSpPr>
        <p:spPr>
          <a:xfrm>
            <a:off x="9115444" y="2443983"/>
            <a:ext cx="2971800" cy="980130"/>
          </a:xfrm>
          <a:prstGeom prst="borderCallout1">
            <a:avLst>
              <a:gd name="adj1" fmla="val 102714"/>
              <a:gd name="adj2" fmla="val 57473"/>
              <a:gd name="adj3" fmla="val 135823"/>
              <a:gd name="adj4" fmla="val 189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세미나 기간</a:t>
            </a:r>
            <a:r>
              <a:rPr lang="en-US" altLang="ko-KR" dirty="0"/>
              <a:t>: </a:t>
            </a:r>
            <a:r>
              <a:rPr lang="ko-KR" altLang="en-US" dirty="0"/>
              <a:t>수업 시작일부터 </a:t>
            </a:r>
            <a:r>
              <a:rPr lang="ko-KR" altLang="en-US" dirty="0" err="1"/>
              <a:t>종료인까지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회</a:t>
            </a:r>
            <a:r>
              <a:rPr lang="en-US" altLang="ko-KR" dirty="0"/>
              <a:t>: 15(30</a:t>
            </a:r>
            <a:r>
              <a:rPr lang="ko-KR" altLang="en-US" dirty="0"/>
              <a:t>시간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설명선 1 15"/>
          <p:cNvSpPr/>
          <p:nvPr/>
        </p:nvSpPr>
        <p:spPr>
          <a:xfrm>
            <a:off x="7633186" y="4450045"/>
            <a:ext cx="3490028" cy="690464"/>
          </a:xfrm>
          <a:prstGeom prst="borderCallout1">
            <a:avLst>
              <a:gd name="adj1" fmla="val 29846"/>
              <a:gd name="adj2" fmla="val 269"/>
              <a:gd name="adj3" fmla="val 82386"/>
              <a:gd name="adj4" fmla="val -190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작성일은 수업 종료일로 기입</a:t>
            </a:r>
          </a:p>
        </p:txBody>
      </p:sp>
    </p:spTree>
    <p:extLst>
      <p:ext uri="{BB962C8B-B14F-4D97-AF65-F5344CB8AC3E}">
        <p14:creationId xmlns:p14="http://schemas.microsoft.com/office/powerpoint/2010/main" val="91241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이수 안내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46883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endParaRPr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1912550"/>
            <a:ext cx="8836024" cy="4750219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1, 2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공통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보건복지부령이 정하는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사회복지학 전공 교과목</a:t>
            </a:r>
            <a:r>
              <a:rPr lang="ko-KR" altLang="en-US" sz="2000" b="1" dirty="0">
                <a:latin typeface="나눔고딕"/>
                <a:ea typeface="나눔고딕"/>
              </a:rPr>
              <a:t>과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사회복지관련 교과목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필수과목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선택과목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각각 이수한 자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=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총 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51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학점 이수</a:t>
            </a:r>
            <a:endParaRPr lang="en-US" altLang="ko-K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학사학위를 취득한 자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졸업자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국가 시험에 응시 후 합격한 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874947"/>
            <a:ext cx="853862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필수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10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/30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4044" y="46401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1ECD5457-0C13-4A2F-B334-25CF9301779E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895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 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4A38C-8B5B-456E-B124-021342F1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9263"/>
              </p:ext>
            </p:extLst>
          </p:nvPr>
        </p:nvGraphicFramePr>
        <p:xfrm>
          <a:off x="1429919" y="3033356"/>
          <a:ext cx="9332162" cy="1603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조사론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인간행동과 사회환경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실천론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실천 기술론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지역사회복지론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</a:t>
                      </a:r>
                      <a:r>
                        <a:rPr lang="ko-KR" altLang="en-US" sz="1500" b="1" spc="-3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정책론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</a:t>
                      </a: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행정론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법제론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현장실습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사회복지학개론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410508"/>
            <a:ext cx="849678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선택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7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/21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86734"/>
              </p:ext>
            </p:extLst>
          </p:nvPr>
        </p:nvGraphicFramePr>
        <p:xfrm>
          <a:off x="1665964" y="2497221"/>
          <a:ext cx="8860071" cy="35518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가족상담 및 가족치료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교정복지론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국제사회복지론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노인복지론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복지국가론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빈곤론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사례관리론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사회문제론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사회보장론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사회복지역사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문화다양성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인권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윤리와 철학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사회복지자료분석론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사회복지지도감독론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산업복지론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아동복지론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여성복지론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의료사회복지론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자원봉사론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장애인복지론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259023623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청소년복지론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프로그램 개발과 평가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학교사회복지론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5583973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5038" y="604910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36A0D6D4-4996-48D3-BB90-A6792B04955C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7280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25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일정 및 진행과정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41DB60A-B3EA-4FC4-BF1F-D5673DB67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" t="11696" r="3493" b="1034"/>
          <a:stretch/>
        </p:blipFill>
        <p:spPr>
          <a:xfrm>
            <a:off x="506507" y="756605"/>
            <a:ext cx="11497235" cy="5763327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991545" y="2132856"/>
            <a:ext cx="7053901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790D4D2-774F-4270-B844-74E0C1A188F9}"/>
              </a:ext>
            </a:extLst>
          </p:cNvPr>
          <p:cNvGrpSpPr/>
          <p:nvPr/>
        </p:nvGrpSpPr>
        <p:grpSpPr>
          <a:xfrm>
            <a:off x="1624768" y="676815"/>
            <a:ext cx="1456902" cy="390318"/>
            <a:chOff x="2495600" y="899428"/>
            <a:chExt cx="1456902" cy="390318"/>
          </a:xfrm>
        </p:grpSpPr>
        <p:sp>
          <p:nvSpPr>
            <p:cNvPr id="14" name="도넛 13"/>
            <p:cNvSpPr/>
            <p:nvPr/>
          </p:nvSpPr>
          <p:spPr>
            <a:xfrm>
              <a:off x="2790761" y="908721"/>
              <a:ext cx="1161741" cy="381025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600" y="899428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C06286-E509-49B0-A1F5-AFA406596A21}"/>
              </a:ext>
            </a:extLst>
          </p:cNvPr>
          <p:cNvGrpSpPr/>
          <p:nvPr/>
        </p:nvGrpSpPr>
        <p:grpSpPr>
          <a:xfrm>
            <a:off x="8655765" y="1291732"/>
            <a:ext cx="1444869" cy="369332"/>
            <a:chOff x="2353219" y="3268937"/>
            <a:chExt cx="1444869" cy="369332"/>
          </a:xfrm>
        </p:grpSpPr>
        <p:sp>
          <p:nvSpPr>
            <p:cNvPr id="16" name="도넛 15"/>
            <p:cNvSpPr/>
            <p:nvPr/>
          </p:nvSpPr>
          <p:spPr>
            <a:xfrm>
              <a:off x="2636347" y="3268937"/>
              <a:ext cx="1161741" cy="348580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219" y="3268937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901D4A-4CB8-41B8-B779-D02AFE8292C8}"/>
              </a:ext>
            </a:extLst>
          </p:cNvPr>
          <p:cNvGrpSpPr/>
          <p:nvPr/>
        </p:nvGrpSpPr>
        <p:grpSpPr>
          <a:xfrm>
            <a:off x="4833298" y="3877170"/>
            <a:ext cx="2517010" cy="416001"/>
            <a:chOff x="4731118" y="2852937"/>
            <a:chExt cx="2517010" cy="416001"/>
          </a:xfrm>
        </p:grpSpPr>
        <p:sp>
          <p:nvSpPr>
            <p:cNvPr id="19" name="도넛 18"/>
            <p:cNvSpPr/>
            <p:nvPr/>
          </p:nvSpPr>
          <p:spPr>
            <a:xfrm>
              <a:off x="5015880" y="2852937"/>
              <a:ext cx="2232248" cy="416001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31118" y="2876270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09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>
            <a:cxnSpLocks/>
          </p:cNvCxnSpPr>
          <p:nvPr/>
        </p:nvCxnSpPr>
        <p:spPr>
          <a:xfrm>
            <a:off x="567159" y="547859"/>
            <a:ext cx="11412638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835857" y="700126"/>
            <a:ext cx="1030342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 교과과정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변경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학년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9541" y="2012355"/>
            <a:ext cx="626004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 err="1">
                <a:ea typeface="나눔고딕 ExtraBold" panose="020D0904000000000000"/>
              </a:rPr>
              <a:t>교정복지론</a:t>
            </a:r>
            <a:r>
              <a:rPr lang="ko-KR" altLang="en-US" sz="2800" dirty="0">
                <a:ea typeface="나눔고딕 ExtraBold" panose="020D0904000000000000"/>
              </a:rPr>
              <a:t> </a:t>
            </a:r>
            <a:r>
              <a:rPr lang="en-US" altLang="ko-KR" sz="2800" dirty="0">
                <a:ea typeface="나눔고딕 ExtraBold" panose="020D0904000000000000"/>
              </a:rPr>
              <a:t>(3</a:t>
            </a:r>
            <a:r>
              <a:rPr lang="ko-KR" altLang="en-US" sz="2800" dirty="0">
                <a:ea typeface="나눔고딕 ExtraBold" panose="020D0904000000000000"/>
              </a:rPr>
              <a:t>학년</a:t>
            </a:r>
            <a:r>
              <a:rPr lang="en-US" altLang="ko-KR" sz="2800" dirty="0">
                <a:ea typeface="나눔고딕 ExtraBold" panose="020D0904000000000000"/>
              </a:rPr>
              <a:t> 2</a:t>
            </a:r>
            <a:r>
              <a:rPr lang="ko-KR" altLang="en-US" sz="2800" dirty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</a:t>
            </a:r>
            <a:r>
              <a:rPr lang="en-US" altLang="ko-KR" sz="2800" dirty="0">
                <a:ea typeface="나눔고딕 ExtraBold" panose="020D0904000000000000"/>
              </a:rPr>
              <a:t>4</a:t>
            </a:r>
            <a:r>
              <a:rPr lang="ko-KR" altLang="en-US" sz="2800" b="1" dirty="0">
                <a:ea typeface="나눔고딕 ExtraBold" panose="020D0904000000000000"/>
              </a:rPr>
              <a:t>학년 </a:t>
            </a:r>
            <a:r>
              <a:rPr lang="en-US" altLang="ko-KR" sz="2800" b="1" dirty="0">
                <a:ea typeface="나눔고딕 ExtraBold" panose="020D0904000000000000"/>
              </a:rPr>
              <a:t>2</a:t>
            </a:r>
            <a:r>
              <a:rPr lang="ko-KR" altLang="en-US" sz="2800" b="1" dirty="0">
                <a:ea typeface="나눔고딕 ExtraBold" panose="020D0904000000000000"/>
              </a:rPr>
              <a:t>학기</a:t>
            </a:r>
            <a:endParaRPr lang="en-US" altLang="ko-KR" sz="2800" b="1" dirty="0">
              <a:ea typeface="나눔고딕 ExtraBold" panose="020D0904000000000000"/>
            </a:endParaRPr>
          </a:p>
          <a:p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ea typeface="나눔고딕 ExtraBold" panose="020D0904000000000000"/>
              </a:rPr>
              <a:t>사회복지 법제와 실천 </a:t>
            </a:r>
            <a:r>
              <a:rPr lang="en-US" altLang="ko-KR" sz="2800" dirty="0">
                <a:ea typeface="나눔고딕 ExtraBold" panose="020D0904000000000000"/>
              </a:rPr>
              <a:t>(4</a:t>
            </a:r>
            <a:r>
              <a:rPr lang="ko-KR" altLang="en-US" sz="2800" dirty="0">
                <a:ea typeface="나눔고딕 ExtraBold" panose="020D0904000000000000"/>
              </a:rPr>
              <a:t>학년 </a:t>
            </a:r>
            <a:r>
              <a:rPr lang="en-US" altLang="ko-KR" sz="2800" dirty="0">
                <a:ea typeface="나눔고딕 ExtraBold" panose="020D0904000000000000"/>
              </a:rPr>
              <a:t>1</a:t>
            </a:r>
            <a:r>
              <a:rPr lang="ko-KR" altLang="en-US" sz="2800" dirty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 </a:t>
            </a:r>
            <a:r>
              <a:rPr lang="en-US" altLang="ko-KR" sz="2800" dirty="0">
                <a:ea typeface="나눔고딕 ExtraBold" panose="020D0904000000000000"/>
              </a:rPr>
              <a:t>3</a:t>
            </a:r>
            <a:r>
              <a:rPr lang="ko-KR" altLang="en-US" sz="2800" b="1" dirty="0">
                <a:ea typeface="나눔고딕 ExtraBold" panose="020D0904000000000000"/>
              </a:rPr>
              <a:t>학년 </a:t>
            </a:r>
            <a:r>
              <a:rPr lang="en-US" altLang="ko-KR" sz="2800" b="1" dirty="0">
                <a:ea typeface="나눔고딕 ExtraBold" panose="020D0904000000000000"/>
              </a:rPr>
              <a:t>2</a:t>
            </a:r>
            <a:r>
              <a:rPr lang="ko-KR" altLang="en-US" sz="2800" b="1" dirty="0">
                <a:ea typeface="나눔고딕 ExtraBold" panose="020D0904000000000000"/>
              </a:rPr>
              <a:t>학기</a:t>
            </a:r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8272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2866749" y="781886"/>
            <a:ext cx="8370002" cy="55832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en-US" altLang="ko-KR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2024 </a:t>
            </a:r>
            <a:r>
              <a:rPr lang="ko-KR" altLang="en-US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교과과정</a:t>
            </a:r>
            <a:endParaRPr lang="ko-KR" altLang="en-US" sz="36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0" y="1659118"/>
            <a:ext cx="11059919" cy="49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7_shape4"/>
          <p:cNvSpPr/>
          <p:nvPr/>
        </p:nvSpPr>
        <p:spPr>
          <a:xfrm>
            <a:off x="3258855" y="1684442"/>
            <a:ext cx="3223007" cy="527385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0070C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 학생</a:t>
            </a:r>
          </a:p>
        </p:txBody>
      </p:sp>
      <p:sp>
        <p:nvSpPr>
          <p:cNvPr id="7" name="slide7_shape5"/>
          <p:cNvSpPr/>
          <p:nvPr/>
        </p:nvSpPr>
        <p:spPr>
          <a:xfrm>
            <a:off x="3258855" y="2258836"/>
            <a:ext cx="3240360" cy="58834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</p:txBody>
      </p:sp>
      <p:sp>
        <p:nvSpPr>
          <p:cNvPr id="8" name="slide7_shape6"/>
          <p:cNvSpPr/>
          <p:nvPr/>
        </p:nvSpPr>
        <p:spPr>
          <a:xfrm>
            <a:off x="6553870" y="1667581"/>
            <a:ext cx="3533303" cy="544246"/>
          </a:xfrm>
          <a:prstGeom prst="rect">
            <a:avLst/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</a:t>
            </a:r>
            <a:r>
              <a:rPr lang="en-US" altLang="ko-KR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복수전공학생</a:t>
            </a:r>
            <a:endParaRPr b="1" spc="-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slide7_shape7"/>
          <p:cNvSpPr/>
          <p:nvPr/>
        </p:nvSpPr>
        <p:spPr>
          <a:xfrm>
            <a:off x="3246413" y="2919174"/>
            <a:ext cx="6840760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반드시 사회복지학과에서 개설되는 과목으로 이수하여야 함</a:t>
            </a:r>
          </a:p>
        </p:txBody>
      </p:sp>
      <p:sp>
        <p:nvSpPr>
          <p:cNvPr id="11" name="slide7_shape9"/>
          <p:cNvSpPr/>
          <p:nvPr/>
        </p:nvSpPr>
        <p:spPr>
          <a:xfrm>
            <a:off x="6558781" y="2258836"/>
            <a:ext cx="3528392" cy="6018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endParaRPr lang="en-US" altLang="ko-KR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>
              <a:lnSpc>
                <a:spcPct val="150000"/>
              </a:lnSpc>
            </a:pP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교과구분변경신청서 제출 필요</a:t>
            </a: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학사 안내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slide7_shape7"/>
          <p:cNvSpPr/>
          <p:nvPr/>
        </p:nvSpPr>
        <p:spPr>
          <a:xfrm>
            <a:off x="3246413" y="3499004"/>
            <a:ext cx="325280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지역사회개발복지학과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사회복지프로그램개발 및 평가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전공학점으로 인정 안 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다름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같음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교과목 명이 한 글자라도 틀릴 시 인정 </a:t>
            </a:r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slide7_shape4"/>
          <p:cNvSpPr/>
          <p:nvPr/>
        </p:nvSpPr>
        <p:spPr>
          <a:xfrm>
            <a:off x="2063553" y="2275206"/>
            <a:ext cx="1123295" cy="5057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타과 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동일교과</a:t>
            </a:r>
          </a:p>
        </p:txBody>
      </p:sp>
      <p:sp>
        <p:nvSpPr>
          <p:cNvPr id="20" name="slide7_shape4"/>
          <p:cNvSpPr/>
          <p:nvPr/>
        </p:nvSpPr>
        <p:spPr>
          <a:xfrm>
            <a:off x="2063553" y="2853023"/>
            <a:ext cx="1123295" cy="505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전공필수 과목</a:t>
            </a: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7_shape7"/>
          <p:cNvSpPr/>
          <p:nvPr/>
        </p:nvSpPr>
        <p:spPr>
          <a:xfrm>
            <a:off x="6558781" y="3501007"/>
            <a:ext cx="352839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66700" algn="just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인정안됨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slide7_shape4"/>
          <p:cNvSpPr/>
          <p:nvPr/>
        </p:nvSpPr>
        <p:spPr>
          <a:xfrm>
            <a:off x="2063553" y="3432866"/>
            <a:ext cx="1123295" cy="2653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도넛 12">
            <a:extLst>
              <a:ext uri="{FF2B5EF4-FFF2-40B4-BE49-F238E27FC236}">
                <a16:creationId xmlns:a16="http://schemas.microsoft.com/office/drawing/2014/main" id="{BB50B02E-A451-45EE-994C-0C170FA9E483}"/>
              </a:ext>
            </a:extLst>
          </p:cNvPr>
          <p:cNvSpPr/>
          <p:nvPr/>
        </p:nvSpPr>
        <p:spPr>
          <a:xfrm>
            <a:off x="3276209" y="5316362"/>
            <a:ext cx="3223006" cy="91893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946797" y="5863472"/>
            <a:ext cx="3968684" cy="75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3-2 </a:t>
            </a:r>
            <a:r>
              <a:rPr lang="ko-KR" altLang="en-US" dirty="0"/>
              <a:t>전공필수 </a:t>
            </a:r>
            <a:r>
              <a:rPr lang="en-US" altLang="ko-KR" dirty="0"/>
              <a:t>‘</a:t>
            </a:r>
            <a:r>
              <a:rPr lang="ko-KR" altLang="en-US" dirty="0"/>
              <a:t>진로 및 </a:t>
            </a:r>
            <a:r>
              <a:rPr lang="ko-KR" altLang="en-US" dirty="0" err="1"/>
              <a:t>취업설계</a:t>
            </a:r>
            <a:r>
              <a:rPr lang="en-US" altLang="ko-KR" dirty="0"/>
              <a:t>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3290988"/>
            <a:ext cx="6489294" cy="208253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목적과  교과목 구성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48" y="3296228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"/>
    </mc:Choice>
    <mc:Fallback xmlns="">
      <p:transition spd="slow" advTm="75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목적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예비  사회복지사로서의 업무수행 연습</a:t>
            </a:r>
            <a:endParaRPr sz="2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694261" y="4746149"/>
            <a:ext cx="3897578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서비스 기관 업무 이해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694260" y="5307496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실천 지식 및 기술의 활용 경험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694260" y="586884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진로 선택 및 취업 준비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5" y="2100492"/>
            <a:ext cx="2881106" cy="1716013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사회복지사가</a:t>
            </a:r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업무에 임하는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마음가짐으로</a:t>
            </a:r>
            <a:r>
              <a:rPr lang="en-US" altLang="ko-KR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242" y="4346039"/>
            <a:ext cx="360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</a:p>
        </p:txBody>
      </p:sp>
    </p:spTree>
    <p:extLst>
      <p:ext uri="{BB962C8B-B14F-4D97-AF65-F5344CB8AC3E}">
        <p14:creationId xmlns:p14="http://schemas.microsoft.com/office/powerpoint/2010/main" val="1114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2"/>
    </mc:Choice>
    <mc:Fallback xmlns="">
      <p:transition spd="slow" advTm="6436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0504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교과목 구성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23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927488372"/>
              </p:ext>
            </p:extLst>
          </p:nvPr>
        </p:nvGraphicFramePr>
        <p:xfrm>
          <a:off x="0" y="1498807"/>
          <a:ext cx="11875770" cy="467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6"/>
    </mc:Choice>
    <mc:Fallback xmlns="">
      <p:transition spd="slow" advTm="12885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2852937"/>
            <a:ext cx="592002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</a:t>
            </a:r>
            <a:r>
              <a:rPr lang="ko-KR" alt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위한 조건과  과업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0" y="2930643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2207508" y="1989994"/>
            <a:ext cx="7992948" cy="717771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『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사회복지사업법 시행규칙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』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제 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 관련</a:t>
            </a:r>
            <a:endParaRPr b="1" dirty="0">
              <a:solidFill>
                <a:srgbClr val="3D3C3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2544469" y="3068961"/>
            <a:ext cx="6954608" cy="194307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 및 이수시간</a:t>
            </a:r>
            <a:endParaRPr lang="en-US" altLang="ko-KR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endParaRPr lang="en-US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실습기간 선정 시 고려사항</a:t>
            </a:r>
            <a:endParaRPr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9"/>
    </mc:Choice>
    <mc:Fallback xmlns="">
      <p:transition spd="slow" advTm="3909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29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58974E-7EA9-4DD6-A6CF-9CDF16BC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56" y="3416059"/>
            <a:ext cx="2581661" cy="29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FA87-4DA8-4FDB-A4DB-AADF92401B43}"/>
              </a:ext>
            </a:extLst>
          </p:cNvPr>
          <p:cNvSpPr txBox="1"/>
          <p:nvPr/>
        </p:nvSpPr>
        <p:spPr>
          <a:xfrm>
            <a:off x="1888802" y="1585519"/>
            <a:ext cx="9632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500" b="1" dirty="0">
                <a:ea typeface="나눔고딕 ExtraBold" panose="020D0904000000000000"/>
              </a:rPr>
              <a:t>〮 사회복지학과 </a:t>
            </a:r>
            <a:r>
              <a:rPr lang="en-US" altLang="ko-KR" sz="2500" b="1" dirty="0">
                <a:ea typeface="나눔고딕 ExtraBold" panose="020D0904000000000000"/>
              </a:rPr>
              <a:t>3</a:t>
            </a:r>
            <a:r>
              <a:rPr lang="ko-KR" altLang="en-US" sz="2500" b="1" dirty="0">
                <a:ea typeface="나눔고딕 ExtraBold" panose="020D0904000000000000"/>
              </a:rPr>
              <a:t>학년 학생 또는 </a:t>
            </a:r>
            <a:r>
              <a:rPr lang="en-US" altLang="ko-KR" sz="2500" b="1" dirty="0">
                <a:ea typeface="나눔고딕 ExtraBold" panose="020D0904000000000000"/>
              </a:rPr>
              <a:t>4</a:t>
            </a:r>
            <a:r>
              <a:rPr lang="ko-KR" altLang="en-US" sz="2500" b="1" dirty="0">
                <a:ea typeface="나눔고딕 ExtraBold" panose="020D0904000000000000"/>
              </a:rPr>
              <a:t>학년 학생</a:t>
            </a: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ea typeface="나눔고딕 ExtraBold" panose="020D0904000000000000"/>
              </a:rPr>
              <a:t>〮 </a:t>
            </a:r>
            <a:r>
              <a:rPr lang="ko-KR" altLang="en-US" sz="2500" b="1" dirty="0">
                <a:ea typeface="나눔고딕 ExtraBold" panose="020D0904000000000000"/>
              </a:rPr>
              <a:t>사회복지 현장실습</a:t>
            </a:r>
            <a:r>
              <a:rPr lang="en-US" altLang="ko-KR" sz="2500" b="1" dirty="0">
                <a:ea typeface="나눔고딕 ExtraBold" panose="020D0904000000000000"/>
              </a:rPr>
              <a:t> </a:t>
            </a:r>
            <a:r>
              <a:rPr lang="ko-KR" altLang="en-US" sz="2500" b="1" dirty="0">
                <a:ea typeface="나눔고딕 ExtraBold" panose="020D0904000000000000"/>
              </a:rPr>
              <a:t>과목 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개설 학기 직전 방학 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(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여름방학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!)</a:t>
            </a:r>
          </a:p>
          <a:p>
            <a:pPr>
              <a:lnSpc>
                <a:spcPct val="200000"/>
              </a:lnSpc>
            </a:pP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* 2021</a:t>
            </a:r>
            <a:r>
              <a: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년 실습생부터 사전실습 불인정</a:t>
            </a:r>
          </a:p>
        </p:txBody>
      </p:sp>
    </p:spTree>
    <p:extLst>
      <p:ext uri="{BB962C8B-B14F-4D97-AF65-F5344CB8AC3E}">
        <p14:creationId xmlns:p14="http://schemas.microsoft.com/office/powerpoint/2010/main" val="31052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6"/>
    </mc:Choice>
    <mc:Fallback xmlns="">
      <p:transition spd="slow" advTm="972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07F124D5-A87C-4735-804A-7CD2C0AF3B89}"/>
              </a:ext>
            </a:extLst>
          </p:cNvPr>
          <p:cNvCxnSpPr>
            <a:cxnSpLocks/>
          </p:cNvCxnSpPr>
          <p:nvPr/>
        </p:nvCxnSpPr>
        <p:spPr>
          <a:xfrm>
            <a:off x="0" y="2222248"/>
            <a:ext cx="12192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>
            <a:extLst>
              <a:ext uri="{FF2B5EF4-FFF2-40B4-BE49-F238E27FC236}">
                <a16:creationId xmlns:a16="http://schemas.microsoft.com/office/drawing/2014/main" id="{A043AA63-9C31-4DD0-8267-76566A454D57}"/>
              </a:ext>
            </a:extLst>
          </p:cNvPr>
          <p:cNvSpPr/>
          <p:nvPr/>
        </p:nvSpPr>
        <p:spPr>
          <a:xfrm>
            <a:off x="20284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6013C19A-1DB8-4E71-9507-1026734F05DD}"/>
              </a:ext>
            </a:extLst>
          </p:cNvPr>
          <p:cNvSpPr/>
          <p:nvPr/>
        </p:nvSpPr>
        <p:spPr>
          <a:xfrm>
            <a:off x="58605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">
            <a:extLst>
              <a:ext uri="{FF2B5EF4-FFF2-40B4-BE49-F238E27FC236}">
                <a16:creationId xmlns:a16="http://schemas.microsoft.com/office/drawing/2014/main" id="{48705D11-852F-4976-BEB3-5631FA45A41C}"/>
              </a:ext>
            </a:extLst>
          </p:cNvPr>
          <p:cNvSpPr/>
          <p:nvPr/>
        </p:nvSpPr>
        <p:spPr>
          <a:xfrm>
            <a:off x="9659814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C7BD5E-D1F0-4B1D-82CB-9BDAD65B2E12}"/>
              </a:ext>
            </a:extLst>
          </p:cNvPr>
          <p:cNvGrpSpPr/>
          <p:nvPr/>
        </p:nvGrpSpPr>
        <p:grpSpPr>
          <a:xfrm>
            <a:off x="1320568" y="2955440"/>
            <a:ext cx="1631717" cy="1213782"/>
            <a:chOff x="1320568" y="3188705"/>
            <a:chExt cx="1631717" cy="121378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CB38C66-0366-427F-9B77-900432D5A958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E031C01E-EFB5-4499-9B2F-CA76E2E0F694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DC071D-0BEF-4C57-A050-A2D4C94A9DC3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B212E-EB10-469F-99FC-82A25991DF8E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전 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C28A6B-F20C-49BB-A680-FB5683F7F26F}"/>
              </a:ext>
            </a:extLst>
          </p:cNvPr>
          <p:cNvGrpSpPr/>
          <p:nvPr/>
        </p:nvGrpSpPr>
        <p:grpSpPr>
          <a:xfrm>
            <a:off x="5152668" y="2955440"/>
            <a:ext cx="1631717" cy="1213782"/>
            <a:chOff x="1320568" y="3188705"/>
            <a:chExt cx="1631717" cy="1213782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7641C0E-CCC9-4638-B064-59A85AE7B9EE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72C05E-D174-469C-8D9F-511FBF008A83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DD6ADA-D51B-4CE4-991D-215DC3F88D6A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868E8-96CF-4C70-AF51-D2524E7B2041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중 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D19A9FC-565A-4068-8A2C-7E65D73DB45F}"/>
              </a:ext>
            </a:extLst>
          </p:cNvPr>
          <p:cNvGrpSpPr/>
          <p:nvPr/>
        </p:nvGrpSpPr>
        <p:grpSpPr>
          <a:xfrm>
            <a:off x="8951967" y="2955440"/>
            <a:ext cx="1631717" cy="1213782"/>
            <a:chOff x="1320568" y="3188705"/>
            <a:chExt cx="1631717" cy="121378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7A45FCE-1236-4BDB-A0D8-F273B367E767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5" name="Oval 49">
                <a:extLst>
                  <a:ext uri="{FF2B5EF4-FFF2-40B4-BE49-F238E27FC236}">
                    <a16:creationId xmlns:a16="http://schemas.microsoft.com/office/drawing/2014/main" id="{7AD3F8E1-9766-4EC1-99DC-7BED0AF484B2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81F7DA-144C-44F3-892B-37D5618AA899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0F439-4284-4061-BAF0-ABE75E3E0D13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후 </a:t>
              </a:r>
            </a:p>
          </p:txBody>
        </p:sp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71C4F415-DB4F-4666-A4E7-96F25BD1D9BA}"/>
              </a:ext>
            </a:extLst>
          </p:cNvPr>
          <p:cNvGrpSpPr/>
          <p:nvPr/>
        </p:nvGrpSpPr>
        <p:grpSpPr>
          <a:xfrm>
            <a:off x="678395" y="4273365"/>
            <a:ext cx="2916062" cy="1624480"/>
            <a:chOff x="1472496" y="1065139"/>
            <a:chExt cx="2916062" cy="16244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9C9969-CB23-4EE1-A33A-D62AC6785627}"/>
                </a:ext>
              </a:extLst>
            </p:cNvPr>
            <p:cNvSpPr txBox="1"/>
            <p:nvPr/>
          </p:nvSpPr>
          <p:spPr>
            <a:xfrm>
              <a:off x="1472496" y="1304624"/>
              <a:ext cx="29160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3-6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오리엔테이션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실습기관 결정 및 실습 신청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준비이론 교육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35825BC5-615C-441A-9CEA-97A1BE13A25E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18">
            <a:extLst>
              <a:ext uri="{FF2B5EF4-FFF2-40B4-BE49-F238E27FC236}">
                <a16:creationId xmlns:a16="http://schemas.microsoft.com/office/drawing/2014/main" id="{E51F86CB-CDD0-4331-A64D-62F1D510F643}"/>
              </a:ext>
            </a:extLst>
          </p:cNvPr>
          <p:cNvGrpSpPr/>
          <p:nvPr/>
        </p:nvGrpSpPr>
        <p:grpSpPr>
          <a:xfrm>
            <a:off x="4216262" y="4248604"/>
            <a:ext cx="3720553" cy="1393164"/>
            <a:chOff x="1472495" y="1050233"/>
            <a:chExt cx="3720553" cy="13931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C979A9-35C5-46B3-A971-AA2FCED9B8D8}"/>
                </a:ext>
              </a:extLst>
            </p:cNvPr>
            <p:cNvSpPr txBox="1"/>
            <p:nvPr/>
          </p:nvSpPr>
          <p:spPr>
            <a:xfrm>
              <a:off x="1472495" y="1304624"/>
              <a:ext cx="3720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7-8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실습실행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실습 현장 지도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“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사회복지현장실습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” 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과목 신청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!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8E708AA0-F060-4D89-8CEB-731479760A5F}"/>
                </a:ext>
              </a:extLst>
            </p:cNvPr>
            <p:cNvSpPr/>
            <p:nvPr/>
          </p:nvSpPr>
          <p:spPr>
            <a:xfrm>
              <a:off x="2408901" y="1050233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F07D3A52-AEEF-4E67-935D-B7D23362D453}"/>
              </a:ext>
            </a:extLst>
          </p:cNvPr>
          <p:cNvGrpSpPr/>
          <p:nvPr/>
        </p:nvGrpSpPr>
        <p:grpSpPr>
          <a:xfrm>
            <a:off x="8231048" y="4273365"/>
            <a:ext cx="3073553" cy="1378258"/>
            <a:chOff x="1393750" y="1065139"/>
            <a:chExt cx="3073553" cy="13782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698348-97B6-4131-86C9-5AFFAB6D584D}"/>
                </a:ext>
              </a:extLst>
            </p:cNvPr>
            <p:cNvSpPr txBox="1"/>
            <p:nvPr/>
          </p:nvSpPr>
          <p:spPr>
            <a:xfrm>
              <a:off x="1393750" y="1304624"/>
              <a:ext cx="3073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9-11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사회복지 현장실습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학교 수업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보고회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</a:t>
              </a:r>
              <a:r>
                <a:rPr lang="ko-KR" alt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평가회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D74B9ACB-325C-4FC0-AE48-E1E24B4A9463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291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7_shape5"/>
          <p:cNvSpPr/>
          <p:nvPr/>
        </p:nvSpPr>
        <p:spPr>
          <a:xfrm>
            <a:off x="1718531" y="2342742"/>
            <a:ext cx="8497761" cy="229901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 4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이수</a:t>
            </a:r>
            <a:endParaRPr lang="en-US" altLang="en-US" sz="20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1-2. </a:t>
            </a:r>
            <a:r>
              <a:rPr lang="ko-KR" altLang="en-US" sz="4000" b="1" spc="-150" dirty="0" err="1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이수시간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35477" y="5076715"/>
            <a:ext cx="85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 2020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년 입학생부터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160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시간 이수 필수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8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31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2-1.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669638" y="1675816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091803" y="2421061"/>
            <a:ext cx="5810865" cy="3004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학과 홈페이지 공지사항 참조</a:t>
            </a:r>
            <a:endParaRPr lang="en-US" altLang="ko-KR" sz="2400" dirty="0"/>
          </a:p>
          <a:p>
            <a:pPr algn="ctr"/>
            <a:r>
              <a:rPr lang="en-US" altLang="ko-KR" sz="2400" dirty="0"/>
              <a:t>Or</a:t>
            </a:r>
          </a:p>
          <a:p>
            <a:pPr algn="ctr"/>
            <a:r>
              <a:rPr lang="ko-KR" altLang="en-US" sz="2400" dirty="0" err="1"/>
              <a:t>한국사회복지사협회자격관리센터</a:t>
            </a:r>
            <a:r>
              <a:rPr lang="en-US" altLang="ko-KR" sz="2400" dirty="0"/>
              <a:t>&gt;</a:t>
            </a:r>
          </a:p>
          <a:p>
            <a:pPr algn="ctr"/>
            <a:r>
              <a:rPr lang="ko-KR" altLang="en-US" sz="2400" dirty="0" err="1"/>
              <a:t>열린광장</a:t>
            </a:r>
            <a:r>
              <a:rPr lang="en-US" altLang="ko-KR" sz="2400" dirty="0"/>
              <a:t>&gt;’</a:t>
            </a:r>
            <a:r>
              <a:rPr lang="ko-KR" altLang="en-US" sz="2400" dirty="0"/>
              <a:t>사회복지현장실습 실시기관 </a:t>
            </a:r>
            <a:r>
              <a:rPr lang="ko-KR" altLang="en-US" sz="2400" dirty="0" err="1"/>
              <a:t>선정현황</a:t>
            </a:r>
            <a:r>
              <a:rPr lang="en-US" altLang="ko-KR" sz="2400" dirty="0"/>
              <a:t> </a:t>
            </a:r>
            <a:r>
              <a:rPr lang="ko-KR" altLang="en-US" sz="2400" dirty="0"/>
              <a:t>참조</a:t>
            </a:r>
          </a:p>
        </p:txBody>
      </p:sp>
    </p:spTree>
    <p:extLst>
      <p:ext uri="{BB962C8B-B14F-4D97-AF65-F5344CB8AC3E}">
        <p14:creationId xmlns:p14="http://schemas.microsoft.com/office/powerpoint/2010/main" val="21648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E47C40-CF48-41AE-BEA3-588B008F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" t="22400" r="4711" b="8109"/>
          <a:stretch/>
        </p:blipFill>
        <p:spPr>
          <a:xfrm>
            <a:off x="968188" y="2030507"/>
            <a:ext cx="4746812" cy="3832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참고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32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3B06398-2119-41FD-A6E6-E2D12131A5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0" t="63936" r="4445" b="2691"/>
          <a:stretch/>
        </p:blipFill>
        <p:spPr>
          <a:xfrm>
            <a:off x="6669387" y="4523123"/>
            <a:ext cx="4746812" cy="1840536"/>
          </a:xfrm>
          <a:prstGeom prst="rect">
            <a:avLst/>
          </a:prstGeom>
        </p:spPr>
      </p:pic>
      <p:sp>
        <p:nvSpPr>
          <p:cNvPr id="13" name="도넛 12"/>
          <p:cNvSpPr/>
          <p:nvPr/>
        </p:nvSpPr>
        <p:spPr>
          <a:xfrm>
            <a:off x="3460103" y="4867996"/>
            <a:ext cx="981437" cy="99492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08E6145-EE3D-4237-A5B2-42FDFF3025D8}"/>
              </a:ext>
            </a:extLst>
          </p:cNvPr>
          <p:cNvGrpSpPr/>
          <p:nvPr/>
        </p:nvGrpSpPr>
        <p:grpSpPr>
          <a:xfrm>
            <a:off x="6669387" y="1290482"/>
            <a:ext cx="4746812" cy="2950021"/>
            <a:chOff x="6669387" y="990590"/>
            <a:chExt cx="4746812" cy="295002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F0A3587-2D14-45B9-B564-4858BA60F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0" t="51951" r="4445" b="24154"/>
            <a:stretch/>
          </p:blipFill>
          <p:spPr>
            <a:xfrm>
              <a:off x="6669387" y="2622799"/>
              <a:ext cx="4746812" cy="13178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3893AB-777C-4653-B5D8-961FFDE3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80" t="31551" r="4445" b="39340"/>
            <a:stretch/>
          </p:blipFill>
          <p:spPr>
            <a:xfrm>
              <a:off x="6669387" y="990590"/>
              <a:ext cx="4746812" cy="1605394"/>
            </a:xfrm>
            <a:prstGeom prst="rect">
              <a:avLst/>
            </a:prstGeom>
          </p:spPr>
        </p:pic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078DE85B-71F0-4E87-9A29-4E282C20451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6858000" y="3940611"/>
              <a:ext cx="21847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도넛 12">
            <a:extLst>
              <a:ext uri="{FF2B5EF4-FFF2-40B4-BE49-F238E27FC236}">
                <a16:creationId xmlns:a16="http://schemas.microsoft.com/office/drawing/2014/main" id="{4836F07B-9D5B-4628-A26A-5FE1D9C6666B}"/>
              </a:ext>
            </a:extLst>
          </p:cNvPr>
          <p:cNvSpPr/>
          <p:nvPr/>
        </p:nvSpPr>
        <p:spPr>
          <a:xfrm>
            <a:off x="6365348" y="1048189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" name="도넛 12">
            <a:extLst>
              <a:ext uri="{FF2B5EF4-FFF2-40B4-BE49-F238E27FC236}">
                <a16:creationId xmlns:a16="http://schemas.microsoft.com/office/drawing/2014/main" id="{451FFB84-A67F-4500-9F9F-894B1E553E47}"/>
              </a:ext>
            </a:extLst>
          </p:cNvPr>
          <p:cNvSpPr/>
          <p:nvPr/>
        </p:nvSpPr>
        <p:spPr>
          <a:xfrm>
            <a:off x="6365347" y="4457726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6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33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2-2.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247489" y="1511701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215716" y="4916375"/>
            <a:ext cx="5722374" cy="17698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학과 홈페이지 공지사항 참고</a:t>
            </a:r>
          </a:p>
        </p:txBody>
      </p:sp>
    </p:spTree>
    <p:extLst>
      <p:ext uri="{BB962C8B-B14F-4D97-AF65-F5344CB8AC3E}">
        <p14:creationId xmlns:p14="http://schemas.microsoft.com/office/powerpoint/2010/main" val="34120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기준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5593E-FED3-4B4B-AA4E-9E7807F64623}"/>
              </a:ext>
            </a:extLst>
          </p:cNvPr>
          <p:cNvSpPr txBox="1"/>
          <p:nvPr/>
        </p:nvSpPr>
        <p:spPr>
          <a:xfrm>
            <a:off x="1888803" y="1433318"/>
            <a:ext cx="85386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'1.</a:t>
            </a:r>
            <a:r>
              <a:rPr lang="ko-KR" altLang="en-US" dirty="0"/>
              <a:t>보건복지부 선정 사회복지현장실습 기관</a:t>
            </a:r>
            <a:r>
              <a:rPr lang="en-US" altLang="ko-KR" dirty="0"/>
              <a:t>-</a:t>
            </a:r>
            <a:r>
              <a:rPr lang="ko-KR" altLang="en-US" dirty="0"/>
              <a:t>법적 조건 성립</a:t>
            </a:r>
            <a:r>
              <a:rPr lang="en-US" altLang="ko-KR" dirty="0"/>
              <a:t>-' </a:t>
            </a:r>
            <a:r>
              <a:rPr lang="ko-KR" altLang="en-US" dirty="0"/>
              <a:t>리스트와 </a:t>
            </a:r>
            <a:r>
              <a:rPr lang="en-US" altLang="ko-KR" dirty="0"/>
              <a:t>'2.</a:t>
            </a:r>
            <a:r>
              <a:rPr lang="ko-KR" altLang="en-US" dirty="0"/>
              <a:t>학과 추천 사회복지현장실습 기관 리스트</a:t>
            </a:r>
            <a:r>
              <a:rPr lang="en-US" altLang="ko-KR" dirty="0"/>
              <a:t>' </a:t>
            </a:r>
            <a:r>
              <a:rPr lang="ko-KR" altLang="en-US" dirty="0"/>
              <a:t>을 함께 검토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학과 추천리스트에 있는 기관이면서 보건복지부 선정 기관리스트에 있는 기관에 실습 응모</a:t>
            </a:r>
            <a:endParaRPr lang="en-US" altLang="ko-KR" dirty="0"/>
          </a:p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만약</a:t>
            </a:r>
            <a:r>
              <a:rPr lang="en-US" altLang="ko-KR" dirty="0"/>
              <a:t>, </a:t>
            </a:r>
            <a:r>
              <a:rPr lang="ko-KR" altLang="en-US" dirty="0"/>
              <a:t>학과 추천리스트에 없는 기관이면서 보건복지부 선정 기관에서 실습을 하고자 할 경우</a:t>
            </a:r>
            <a:r>
              <a:rPr lang="en-US" altLang="ko-KR" dirty="0"/>
              <a:t>,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최경숙 교수님과 상의 후 결정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☎ 053-8504578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    O10-5349-5230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sz="2400" dirty="0"/>
              <a:t>✉</a:t>
            </a:r>
            <a:r>
              <a:rPr lang="en-US" altLang="ko-KR" dirty="0"/>
              <a:t> kschoi33@daegu.ac.kr   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a typeface="나눔고딕 ExtraBold" panose="020D0904000000000000"/>
            </a:endParaRPr>
          </a:p>
          <a:p>
            <a:pPr>
              <a:lnSpc>
                <a:spcPct val="250000"/>
              </a:lnSpc>
            </a:pPr>
            <a:endParaRPr lang="ko-KR" altLang="en-US" sz="2000" b="1" dirty="0">
              <a:ea typeface="나눔고딕 ExtraBold" panose="020D090400000000000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47A87A-5C12-40AA-9704-09C3EE11F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67" y="4597167"/>
            <a:ext cx="3400235" cy="2260833"/>
          </a:xfrm>
          <a:prstGeom prst="rect">
            <a:avLst/>
          </a:prstGeom>
        </p:spPr>
      </p:pic>
      <p:pic>
        <p:nvPicPr>
          <p:cNvPr id="2" name="그림 1" descr="모바일 휴대 전화 스마트폰 · Pixabay의 무료 벡터 그래픽"/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763729"/>
            <a:ext cx="341671" cy="34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1446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2-4.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기관 검색이 가능한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사이트의 활용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279576" y="2996953"/>
          <a:ext cx="7786104" cy="288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사이트</a:t>
                      </a:r>
                      <a:r>
                        <a:rPr lang="en-US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방법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4"/>
                        </a:rPr>
                        <a:t>http://kncsw.bokji.net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관련사이트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협의회 운영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사회복지포털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(http://www.bokji.net)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대구광역시사회복지협의회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5"/>
                        </a:rPr>
                        <a:t>http://www.twin.or.kr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 검색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</a:t>
                      </a:r>
                    </a:p>
                    <a:p>
                      <a:pPr algn="ctr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 중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클릭하여 확인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98">
                <a:tc>
                  <a:txBody>
                    <a:bodyPr/>
                    <a:lstStyle/>
                    <a:p>
                      <a:pPr marL="0" indent="0" algn="ctr"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경상북도사회복지협의회</a:t>
                      </a: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6"/>
                        </a:rPr>
                        <a:t>http://www.gbcsw.or.kr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사회복지기관 현황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사회복지시설∙기관 검색</a:t>
                      </a:r>
                      <a:endParaRPr lang="en-US" altLang="ko-KR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한국사회복지사협회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7"/>
                        </a:rPr>
                        <a:t>http://lic.welfare.net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취업정보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 등록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⁂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기관 검색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’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만 할 수 있는 경우에는  기관별 홈페이지 방문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게시판 확인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r" defTabSz="914400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ko-KR" altLang="en-US" sz="1050" b="1" spc="-30" dirty="0">
                        <a:solidFill>
                          <a:srgbClr val="0070C0"/>
                        </a:solidFill>
                        <a:latin typeface="나눔고딕"/>
                        <a:ea typeface="나눔고딕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5562" y="782681"/>
            <a:ext cx="2025464" cy="1928542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6091803" y="2301487"/>
            <a:ext cx="6071697" cy="22438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분야별 기관 유형 검색 시 필요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실습 희망 기관 정해지면 必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보건복지부 선정 실습기관인지 확인</a:t>
            </a:r>
          </a:p>
        </p:txBody>
      </p:sp>
    </p:spTree>
    <p:extLst>
      <p:ext uri="{BB962C8B-B14F-4D97-AF65-F5344CB8AC3E}">
        <p14:creationId xmlns:p14="http://schemas.microsoft.com/office/powerpoint/2010/main" val="36688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2"/>
    </mc:Choice>
    <mc:Fallback xmlns="">
      <p:transition spd="slow" advTm="6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8928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2-5.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고려할 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3796" y="1556792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실습지도 시스템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취업과의 연계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기관 또는 분야에서 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임용기준에서 기관 실습을 전제로 하는지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분야에서 전통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우수 기관들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실습하고자 하는 기관의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실습생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또는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대학생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대상으로 진행하는 프로그램 여부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전 과업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37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526020" y="1639961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실습할 기관 선정되면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1800" b="1" dirty="0" err="1">
                <a:solidFill>
                  <a:srgbClr val="3D3C3E"/>
                </a:solidFill>
                <a:latin typeface="나눔고딕"/>
                <a:ea typeface="나눔고딕"/>
              </a:rPr>
              <a:t>실습계획서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작성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추천하는 현장 전문가의 슈퍼비전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완성된 실습계획서에 따라 실습 진행하며 평가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전 준비 교육 수강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말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시험 끝나는 시점에 실시 예정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세미나 수업의 일환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수업의 출결로 처리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ko-KR" alt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88" y="2642220"/>
            <a:ext cx="2471933" cy="2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9225812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문의 사항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2000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755796" y="468717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방문상담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사과대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2208A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755795" y="5246764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전화 상담</a:t>
            </a:r>
            <a:r>
              <a:rPr lang="en-US" altLang="ko-KR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053)850-4578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55795" y="5806085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kschoi33@daegu.ac.kr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4" y="1853968"/>
            <a:ext cx="3426163" cy="1962538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궁금하거나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상의할 내용이 있으면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언제든지 노크해 주세요</a:t>
            </a:r>
            <a:r>
              <a: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4"/>
    </mc:Choice>
    <mc:Fallback xmlns="">
      <p:transition spd="slow" advTm="4515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송, 바퀴이(가) 표시된 사진&#10;&#10;자동 생성된 설명">
            <a:extLst>
              <a:ext uri="{FF2B5EF4-FFF2-40B4-BE49-F238E27FC236}">
                <a16:creationId xmlns:a16="http://schemas.microsoft.com/office/drawing/2014/main" id="{095D464D-AC5A-4362-818A-A64368C8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" y="1698004"/>
            <a:ext cx="6608135" cy="42952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181CA-4799-47FC-8ECE-27C895BEFFB8}"/>
              </a:ext>
            </a:extLst>
          </p:cNvPr>
          <p:cNvSpPr txBox="1"/>
          <p:nvPr/>
        </p:nvSpPr>
        <p:spPr>
          <a:xfrm>
            <a:off x="7071036" y="3783178"/>
            <a:ext cx="430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Thank You!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3"/>
    </mc:Choice>
    <mc:Fallback xmlns="">
      <p:transition spd="slow" advTm="1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lide5_shape2">
            <a:extLst>
              <a:ext uri="{FF2B5EF4-FFF2-40B4-BE49-F238E27FC236}">
                <a16:creationId xmlns:a16="http://schemas.microsoft.com/office/drawing/2014/main" id="{286C93BF-A8F4-4692-9D4B-0521943F940A}"/>
              </a:ext>
            </a:extLst>
          </p:cNvPr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5_shape3">
            <a:extLst>
              <a:ext uri="{FF2B5EF4-FFF2-40B4-BE49-F238E27FC236}">
                <a16:creationId xmlns:a16="http://schemas.microsoft.com/office/drawing/2014/main" id="{E0EE3238-4FB3-4632-9549-958534E14B17}"/>
              </a:ext>
            </a:extLst>
          </p:cNvPr>
          <p:cNvSpPr txBox="1">
            <a:spLocks/>
          </p:cNvSpPr>
          <p:nvPr/>
        </p:nvSpPr>
        <p:spPr>
          <a:xfrm>
            <a:off x="1780543" y="700126"/>
            <a:ext cx="925012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및 과업 </a:t>
            </a:r>
          </a:p>
        </p:txBody>
      </p:sp>
      <p:sp>
        <p:nvSpPr>
          <p:cNvPr id="13" name="slide5_shape4">
            <a:extLst>
              <a:ext uri="{FF2B5EF4-FFF2-40B4-BE49-F238E27FC236}">
                <a16:creationId xmlns:a16="http://schemas.microsoft.com/office/drawing/2014/main" id="{464AD402-114B-4337-BF90-07FB35907F12}"/>
              </a:ext>
            </a:extLst>
          </p:cNvPr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4" name="Picture 2" descr="C:\Users\USER\Desktop\2010_basic_symbol_jpg\symbol_8.jpg">
            <a:extLst>
              <a:ext uri="{FF2B5EF4-FFF2-40B4-BE49-F238E27FC236}">
                <a16:creationId xmlns:a16="http://schemas.microsoft.com/office/drawing/2014/main" id="{10BACBBA-A254-4C08-9648-7196342C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1811090"/>
            <a:ext cx="1631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전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9F8E35C-D7C4-4C40-AD36-C7746A175A0E}"/>
              </a:ext>
            </a:extLst>
          </p:cNvPr>
          <p:cNvGrpSpPr/>
          <p:nvPr/>
        </p:nvGrpSpPr>
        <p:grpSpPr>
          <a:xfrm>
            <a:off x="2795799" y="1980287"/>
            <a:ext cx="6958656" cy="1238310"/>
            <a:chOff x="3059832" y="2014588"/>
            <a:chExt cx="3027843" cy="12383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D95ACE-7E09-458D-976C-B3A6DCBB410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오리엔테이션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2024.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03.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28.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목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(18:00~19:00)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장소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사회과학대학 강당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강당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A7D5E-613A-43F9-92C5-41ED5920D483}"/>
                </a:ext>
              </a:extLst>
            </p:cNvPr>
            <p:cNvSpPr txBox="1"/>
            <p:nvPr/>
          </p:nvSpPr>
          <p:spPr>
            <a:xfrm>
              <a:off x="3059832" y="201458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3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오리엔테이션</a:t>
              </a: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AB40C6E7-7B7A-45B9-A73A-E009AD56133D}"/>
              </a:ext>
            </a:extLst>
          </p:cNvPr>
          <p:cNvGrpSpPr/>
          <p:nvPr/>
        </p:nvGrpSpPr>
        <p:grpSpPr>
          <a:xfrm>
            <a:off x="2795799" y="3532426"/>
            <a:ext cx="6958656" cy="1276292"/>
            <a:chOff x="3059832" y="1976606"/>
            <a:chExt cx="3027843" cy="12762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9930F-1234-484A-A3B8-87AA93E00FC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실습지 선정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실습신청 공문 발송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중순까지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*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단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, 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기관 별 실습생 모집 기간이 상이할 수 있음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251737-206E-468D-9043-8A0FD9B80E25}"/>
                </a:ext>
              </a:extLst>
            </p:cNvPr>
            <p:cNvSpPr txBox="1"/>
            <p:nvPr/>
          </p:nvSpPr>
          <p:spPr>
            <a:xfrm>
              <a:off x="3059832" y="197660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4-5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실습기관 결정 및 실습 신청</a:t>
              </a: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5131907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공지 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실습 전 필수 수강</a:t>
              </a:r>
              <a:endParaRPr lang="en-US" altLang="ko-KR" sz="1600" b="1" dirty="0">
                <a:solidFill>
                  <a:srgbClr val="FF0000"/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실습에 필요한 기술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,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지식에 대한 검토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중에 발생할 수 있는 문제나 어려움에 대한 안내 및 질의 응답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6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준비이론 교육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20236"/>
            <a:ext cx="2086174" cy="1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</p:cNvCxnSpPr>
          <p:nvPr/>
        </p:nvCxnSpPr>
        <p:spPr>
          <a:xfrm>
            <a:off x="2425677" y="0"/>
            <a:ext cx="0" cy="48798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29533" y="1048599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775392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중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29533" y="3105758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4771870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971945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활동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7-8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주요 활동 내용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실습생들의 실습 활동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기관 및 학교의 슈퍼비전 실시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7-8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실행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현장 지도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13923"/>
            <a:ext cx="2086174" cy="1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DC85DF-F682-4C84-91E3-56FCEAC9CC68}"/>
              </a:ext>
            </a:extLst>
          </p:cNvPr>
          <p:cNvSpPr txBox="1"/>
          <p:nvPr/>
        </p:nvSpPr>
        <p:spPr>
          <a:xfrm>
            <a:off x="531850" y="2907535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후 </a:t>
            </a: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5FA98AA-C248-4C97-AC2B-AD7342C1DB6B}"/>
              </a:ext>
            </a:extLst>
          </p:cNvPr>
          <p:cNvGrpSpPr/>
          <p:nvPr/>
        </p:nvGrpSpPr>
        <p:grpSpPr>
          <a:xfrm>
            <a:off x="2795799" y="3070780"/>
            <a:ext cx="7658527" cy="1266931"/>
            <a:chOff x="3059832" y="1985967"/>
            <a:chExt cx="3332370" cy="12669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7A6C38-8AED-4D36-9FFC-6FDD0C1140C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9-11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사회복지현장실습세미나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수업 진행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수강신청 반드시 필요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49EFD0-3D38-469F-94E6-E6AB4490D953}"/>
                </a:ext>
              </a:extLst>
            </p:cNvPr>
            <p:cNvSpPr txBox="1"/>
            <p:nvPr/>
          </p:nvSpPr>
          <p:spPr>
            <a:xfrm>
              <a:off x="3059832" y="1985967"/>
              <a:ext cx="333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9-11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사회복지 현장실습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학교수업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FEC90C69-D968-41A5-A035-BF3E8D9026AD}"/>
              </a:ext>
            </a:extLst>
          </p:cNvPr>
          <p:cNvGrpSpPr/>
          <p:nvPr/>
        </p:nvGrpSpPr>
        <p:grpSpPr>
          <a:xfrm>
            <a:off x="2795799" y="4695117"/>
            <a:ext cx="6958656" cy="1513152"/>
            <a:chOff x="3059832" y="1985967"/>
            <a:chExt cx="3027843" cy="15131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C23A92-76C4-48A6-8EC1-7D833D31A71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공지예정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포트폴리오 시상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만족도 조사 결과 보고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예비 사회복지사 선서식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57AB6A-8445-42AC-BB35-73730E87A210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보고회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&amp;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평가회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AA8F3D-FA02-4DED-A86A-77D227217F08}"/>
              </a:ext>
            </a:extLst>
          </p:cNvPr>
          <p:cNvSpPr txBox="1"/>
          <p:nvPr/>
        </p:nvSpPr>
        <p:spPr>
          <a:xfrm>
            <a:off x="5860556" y="1483497"/>
            <a:ext cx="34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 신청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BBF9D-E75C-46F7-A334-7C856F2438B3}"/>
              </a:ext>
            </a:extLst>
          </p:cNvPr>
          <p:cNvSpPr txBox="1"/>
          <p:nvPr/>
        </p:nvSpPr>
        <p:spPr>
          <a:xfrm>
            <a:off x="2795799" y="6518440"/>
            <a:ext cx="439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*학과 사정에 따라 일정이 변경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4788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신청서 서식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780544" y="1433318"/>
            <a:ext cx="9230356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대구대 사회복지학과  홈페이지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800" b="1" u="sng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http://dsw.daegu.ac.kr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사항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서식 자료실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2024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사회복지 실습 서식 자료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실습신청서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 결정 기관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아래와 같은 실습신청서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다운 받아 공란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빈칸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없이 작성하여 학과 사무실에 제출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9C09061-8157-4AA9-8D48-A95F0DCC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59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691CA9F-D576-4B63-A660-9F663249D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8" t="18679" r="3451" b="6666"/>
          <a:stretch/>
        </p:blipFill>
        <p:spPr>
          <a:xfrm>
            <a:off x="3763090" y="2574497"/>
            <a:ext cx="4505453" cy="42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780544" y="1699021"/>
            <a:ext cx="899794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실습신청서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제출시</a:t>
            </a:r>
            <a:endParaRPr 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과목에서 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인정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받을 기관 반드시 </a:t>
            </a:r>
            <a:r>
              <a:rPr lang="en-US" altLang="ko-KR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 선택하여 신청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 제출하는 신청서와 다르며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기관이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된 경우에 </a:t>
            </a:r>
            <a:endParaRPr lang="en-US" altLang="ko-KR" sz="20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공문 발송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위해 학과사무실에 제출해야 하는 신청서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실습기관과의 상의 및 면접 등을 진행한 후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실습기관이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확정된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경우에 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실습신청서를 </a:t>
            </a:r>
            <a:r>
              <a:rPr lang="ko-KR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 메일로 제출</a:t>
            </a:r>
            <a:endParaRPr lang="en-US" altLang="ko-KR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sp>
        <p:nvSpPr>
          <p:cNvPr id="8" name="slide5_shape5">
            <a:extLst>
              <a:ext uri="{FF2B5EF4-FFF2-40B4-BE49-F238E27FC236}">
                <a16:creationId xmlns:a16="http://schemas.microsoft.com/office/drawing/2014/main" id="{EA6FECD9-25BC-464F-8DC7-BB5206FE702F}"/>
              </a:ext>
            </a:extLst>
          </p:cNvPr>
          <p:cNvSpPr/>
          <p:nvPr/>
        </p:nvSpPr>
        <p:spPr>
          <a:xfrm>
            <a:off x="4810655" y="6153539"/>
            <a:ext cx="5440436" cy="58092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나눔고딕"/>
                <a:ea typeface="나눔고딕"/>
              </a:rPr>
              <a:t>사회복지학과 메일</a:t>
            </a:r>
            <a:r>
              <a:rPr lang="en-US" altLang="ko-KR" sz="2000" b="1" dirty="0">
                <a:latin typeface="나눔고딕"/>
                <a:ea typeface="나눔고딕"/>
              </a:rPr>
              <a:t>: </a:t>
            </a:r>
            <a:r>
              <a:rPr lang="en-US" altLang="ko-KR" sz="2000" b="1" dirty="0">
                <a:solidFill>
                  <a:srgbClr val="0070C0"/>
                </a:solidFill>
                <a:latin typeface="나눔고딕"/>
                <a:ea typeface="나눔고딕"/>
              </a:rPr>
              <a:t>8506310@naver.com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4012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511560" y="1433318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곳에서 하는 경우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신청서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를 각각 작성하여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장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제출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 받고자 하는 기관을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학과사무실에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알릴것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/>
              <a:t>⇒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인정받지 않는 실습은 학점으로 인정되지 않음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하지만 실습 기관에는 공문을 발송 해야 하므로 신청서 제출 필요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0070C0"/>
                </a:solidFill>
              </a:rPr>
              <a:t>⇒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실습은 동일한 기간에 여러 기관에서 복수로 진행할 수 없음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</a:rPr>
              <a:t>⇒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진행하고자 하는 기관이 변경되었을 경우 학과 사무실에 알림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958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446423" y="1981410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ㅇㅁㄴㅇ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BD5917-D435-4BFF-A974-8AE1152E7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8" t="18680" r="3451" b="51572"/>
          <a:stretch/>
        </p:blipFill>
        <p:spPr>
          <a:xfrm>
            <a:off x="1210778" y="1359074"/>
            <a:ext cx="9770443" cy="3701440"/>
          </a:xfrm>
          <a:prstGeom prst="rect">
            <a:avLst/>
          </a:prstGeom>
        </p:spPr>
      </p:pic>
      <p:sp>
        <p:nvSpPr>
          <p:cNvPr id="9" name="slide5_shape5">
            <a:extLst>
              <a:ext uri="{FF2B5EF4-FFF2-40B4-BE49-F238E27FC236}">
                <a16:creationId xmlns:a16="http://schemas.microsoft.com/office/drawing/2014/main" id="{596AE1CF-86CA-4052-A2EC-08A64D0A6DFF}"/>
              </a:ext>
            </a:extLst>
          </p:cNvPr>
          <p:cNvSpPr/>
          <p:nvPr/>
        </p:nvSpPr>
        <p:spPr>
          <a:xfrm>
            <a:off x="1780544" y="5138536"/>
            <a:ext cx="9192284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곳에서 진행하는 경우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사회복지현장실습세미나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과목에서 인정받지 않는 실습 및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인정은 전년도에 받았지만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선택적으로 한번 더 실습을 진행하는 경우  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=2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사회복지 현장실습 체크박스란 작성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 fontAlgn="base"/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2024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년 사회복지 현장실습 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양식으로 제출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CB014147-B1B8-4248-889B-A3AF55D45869}"/>
              </a:ext>
            </a:extLst>
          </p:cNvPr>
          <p:cNvSpPr/>
          <p:nvPr/>
        </p:nvSpPr>
        <p:spPr>
          <a:xfrm>
            <a:off x="3933173" y="4521896"/>
            <a:ext cx="6112701" cy="53861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0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2496</Words>
  <Application>Microsoft Office PowerPoint</Application>
  <PresentationFormat>와이드스크린</PresentationFormat>
  <Paragraphs>433</Paragraphs>
  <Slides>39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1" baseType="lpstr">
      <vt:lpstr>굴림</vt:lpstr>
      <vt:lpstr>궁서</vt:lpstr>
      <vt:lpstr>나눔 고딕</vt:lpstr>
      <vt:lpstr>나눔고딕</vt:lpstr>
      <vt:lpstr>나눔고딕 ExtraBold</vt:lpstr>
      <vt:lpstr>맑은 고딕</vt:lpstr>
      <vt:lpstr>휴먼명조</vt:lpstr>
      <vt:lpstr>Arial</vt:lpstr>
      <vt:lpstr>Bauhaus 93</vt:lpstr>
      <vt:lpstr>Wingdings</vt:lpstr>
      <vt:lpstr>Wingdings 2</vt:lpstr>
      <vt:lpstr>디자인 사용자 지정</vt:lpstr>
      <vt:lpstr>사회복지현장실습을 위한 오리엔테이션 </vt:lpstr>
      <vt:lpstr> 사회복지현장실습의 일정 및 진행과정</vt:lpstr>
      <vt:lpstr>1. 사회복지현장실습 관련 일정 </vt:lpstr>
      <vt:lpstr>PowerPoint 프레젠테이션</vt:lpstr>
      <vt:lpstr>PowerPoint 프레젠테이션</vt:lpstr>
      <vt:lpstr>3. 신청서 서식 </vt:lpstr>
      <vt:lpstr>4. 실습신청시 주의사항 </vt:lpstr>
      <vt:lpstr>4. 실습신청시 주의사항 </vt:lpstr>
      <vt:lpstr>4. 실습신청시 주의사항 </vt:lpstr>
      <vt:lpstr>5. 사회복지현장실습 수강신청 </vt:lpstr>
      <vt:lpstr>6. 실습확인서 발급 시 주의사항 </vt:lpstr>
      <vt:lpstr>6. 실습확인서 발급 시 주의사항</vt:lpstr>
      <vt:lpstr>PowerPoint 프레젠테이션</vt:lpstr>
      <vt:lpstr>6. 실습확인서 발급 시 주의사항 </vt:lpstr>
      <vt:lpstr>6. 실습확인서 발급 시 주의사항 </vt:lpstr>
      <vt:lpstr> 사회복지사 자격증 취득을 위한 교과목 이수 안내</vt:lpstr>
      <vt:lpstr>1. 사회복지사 자격증 취득을 위한 교과목 이수 안내 </vt:lpstr>
      <vt:lpstr>PowerPoint 프레젠테이션</vt:lpstr>
      <vt:lpstr>PowerPoint 프레젠테이션</vt:lpstr>
      <vt:lpstr>PowerPoint 프레젠테이션</vt:lpstr>
      <vt:lpstr>2. 사회복지학과  교과과정 변경 (학년)</vt:lpstr>
      <vt:lpstr>PowerPoint 프레젠테이션</vt:lpstr>
      <vt:lpstr>3. 사회복지학과 학사 안내</vt:lpstr>
      <vt:lpstr> 사회복지현장실습의  목적과  교과목 구성</vt:lpstr>
      <vt:lpstr>1.사회복지현장실습의 목적 : 예비  사회복지사로서의 업무수행 연습</vt:lpstr>
      <vt:lpstr>2. 사회복지현장실습의 교과목 구성</vt:lpstr>
      <vt:lpstr> 사회복지현장실습을 위한 조건과  과업</vt:lpstr>
      <vt:lpstr>조건</vt:lpstr>
      <vt:lpstr>1-1. 실습시기</vt:lpstr>
      <vt:lpstr>1-2. 이수시간</vt:lpstr>
      <vt:lpstr>2-1. 사회복지현장실습 기관  조건</vt:lpstr>
      <vt:lpstr>*실습기관 선정 시 참고</vt:lpstr>
      <vt:lpstr>2-2. 사회복지현장실습 기관  조건</vt:lpstr>
      <vt:lpstr>2-3. 실습기관 선정 기준</vt:lpstr>
      <vt:lpstr>2-4. 실습 기관 검색이 가능한  사이트의 활용</vt:lpstr>
      <vt:lpstr>2-5. 실습기관 선정 시 고려할 사항</vt:lpstr>
      <vt:lpstr>3. 실습 전 과업</vt:lpstr>
      <vt:lpstr>사회복지현장실습 관련 문의 사항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사회복지현장실습을 위한 오리엔테이션</dc:title>
  <dc:creator>최경숙</dc:creator>
  <cp:lastModifiedBy>OWNER</cp:lastModifiedBy>
  <cp:revision>229</cp:revision>
  <cp:lastPrinted>2023-04-04T00:18:22Z</cp:lastPrinted>
  <dcterms:created xsi:type="dcterms:W3CDTF">2020-04-07T09:40:58Z</dcterms:created>
  <dcterms:modified xsi:type="dcterms:W3CDTF">2024-03-25T01:07:22Z</dcterms:modified>
</cp:coreProperties>
</file>