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79" r:id="rId3"/>
    <p:sldId id="260" r:id="rId4"/>
    <p:sldId id="309" r:id="rId5"/>
    <p:sldId id="277" r:id="rId6"/>
    <p:sldId id="282" r:id="rId7"/>
    <p:sldId id="284" r:id="rId8"/>
    <p:sldId id="285" r:id="rId9"/>
    <p:sldId id="286" r:id="rId10"/>
    <p:sldId id="306" r:id="rId11"/>
    <p:sldId id="289" r:id="rId12"/>
    <p:sldId id="287" r:id="rId13"/>
    <p:sldId id="288" r:id="rId14"/>
    <p:sldId id="308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</p:sldIdLst>
  <p:sldSz cx="9144000" cy="6858000" type="screen4x3"/>
  <p:notesSz cx="9926638" cy="6797675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39D"/>
    <a:srgbClr val="C8D927"/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88975" autoAdjust="0"/>
  </p:normalViewPr>
  <p:slideViewPr>
    <p:cSldViewPr>
      <p:cViewPr varScale="1">
        <p:scale>
          <a:sx n="103" d="100"/>
          <a:sy n="103" d="100"/>
        </p:scale>
        <p:origin x="-21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AFCDB-C5BC-4D05-9975-A0554789DCC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BAF33DB-E368-4954-ABD7-A788A63EC772}">
      <dgm:prSet phldrT="[텍스트]" custT="1"/>
      <dgm:spPr>
        <a:solidFill>
          <a:srgbClr val="39639D"/>
        </a:solidFill>
      </dgm:spPr>
      <dgm:t>
        <a:bodyPr/>
        <a:lstStyle/>
        <a:p>
          <a:pPr latinLnBrk="1"/>
          <a:r>
            <a:rPr lang="en-US" altLang="ko-KR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4-5</a:t>
          </a:r>
          <a:r>
            <a:rPr lang="ko-KR" altLang="en-US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1A60E4EE-FE48-42BE-B1E8-D6D2E9CF7863}" type="parTrans" cxnId="{3CE9EF49-8292-4D55-9370-0EF32A98066C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F91E7D7A-B93E-44BA-B123-B098F7E940C2}" type="sibTrans" cxnId="{3CE9EF49-8292-4D55-9370-0EF32A98066C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429C3A21-54A6-4939-B31D-2843D138C908}">
      <dgm:prSet phldrT="[텍스트]" custT="1"/>
      <dgm:spPr/>
      <dgm:t>
        <a:bodyPr/>
        <a:lstStyle/>
        <a:p>
          <a:pPr algn="l" latinLnBrk="1"/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실습기관 결정 및 실습 신청</a:t>
          </a:r>
          <a:endParaRPr lang="ko-KR" altLang="en-US" sz="20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938EB4A8-DABE-4743-A34C-0362BAA40C29}" type="parTrans" cxnId="{4768753E-7CCC-490B-B575-3CC82DFB78E3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1078C412-EB12-4B08-9CA7-862D84BE8F95}" type="sibTrans" cxnId="{4768753E-7CCC-490B-B575-3CC82DFB78E3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8D992569-A10F-482C-8107-E9DC73E95835}">
      <dgm:prSet phldrT="[텍스트]" custT="1"/>
      <dgm:spPr>
        <a:solidFill>
          <a:srgbClr val="39639D"/>
        </a:solidFill>
      </dgm:spPr>
      <dgm:t>
        <a:bodyPr/>
        <a:lstStyle/>
        <a:p>
          <a:pPr latinLnBrk="1"/>
          <a:r>
            <a:rPr lang="en-US" altLang="ko-KR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6</a:t>
          </a:r>
          <a:r>
            <a:rPr lang="ko-KR" altLang="en-US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 중</a:t>
          </a:r>
          <a:endParaRPr lang="ko-KR" altLang="en-US" sz="28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FEF21C3E-1CBA-4995-9AAF-6F29A4428618}" type="parTrans" cxnId="{86D33927-3F2E-43A9-A8B2-0CF3A3A4BE27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16A15F59-2AA2-4938-A7E7-19464DA0C6F1}" type="sibTrans" cxnId="{86D33927-3F2E-43A9-A8B2-0CF3A3A4BE27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2741D678-75F1-418E-9429-99141215DF2A}">
      <dgm:prSet phldrT="[텍스트]" custT="1"/>
      <dgm:spPr/>
      <dgm:t>
        <a:bodyPr/>
        <a:lstStyle/>
        <a:p>
          <a:pPr algn="l" latinLnBrk="1"/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안내 및 기초 교육</a:t>
          </a:r>
          <a:endParaRPr lang="ko-KR" altLang="en-US" sz="20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4B4588EE-F06A-4FE4-B73C-839086C68272}" type="parTrans" cxnId="{1AA0F598-D5EA-4B60-8BB1-64DCA851F8BB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DA700449-18B1-4252-ACAD-69A3D6AA1F9F}" type="sibTrans" cxnId="{1AA0F598-D5EA-4B60-8BB1-64DCA851F8BB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392E234C-4F06-4625-94F4-7181ED711DB8}">
      <dgm:prSet phldrT="[텍스트]" custT="1"/>
      <dgm:spPr>
        <a:solidFill>
          <a:srgbClr val="39639D"/>
        </a:solidFill>
      </dgm:spPr>
      <dgm:t>
        <a:bodyPr/>
        <a:lstStyle/>
        <a:p>
          <a:pPr latinLnBrk="1"/>
          <a:r>
            <a:rPr lang="en-US" altLang="ko-KR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7-8</a:t>
          </a:r>
          <a:r>
            <a:rPr lang="ko-KR" altLang="en-US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CD791198-A232-4813-B119-AFEB72886D90}" type="parTrans" cxnId="{EA2C19FF-5F77-4507-917C-274D44793AE6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AD455656-82A7-40E9-8471-A28285729C80}" type="sibTrans" cxnId="{EA2C19FF-5F77-4507-917C-274D44793AE6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EA983AE3-0855-453D-B015-3DAA525220DC}">
      <dgm:prSet phldrT="[텍스트]" custT="1"/>
      <dgm:spPr/>
      <dgm:t>
        <a:bodyPr/>
        <a:lstStyle/>
        <a:p>
          <a:pPr algn="l" latinLnBrk="1"/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실행</a:t>
          </a:r>
          <a:endParaRPr lang="ko-KR" altLang="en-US" sz="20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A1F26089-9A97-45CC-9CE2-83ECC8D74275}" type="parTrans" cxnId="{F6FFED6F-FE42-48A4-8E8C-1BDD0A3E0BFE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4513CBDC-E596-48C8-A7E2-85E9812D8AC5}" type="sibTrans" cxnId="{F6FFED6F-FE42-48A4-8E8C-1BDD0A3E0BFE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40A99CD8-AB6A-457B-96D0-34EA0775CC3E}">
      <dgm:prSet phldrT="[텍스트]" custT="1"/>
      <dgm:spPr>
        <a:solidFill>
          <a:srgbClr val="39639D"/>
        </a:solidFill>
      </dgm:spPr>
      <dgm:t>
        <a:bodyPr/>
        <a:lstStyle/>
        <a:p>
          <a:pPr latinLnBrk="1"/>
          <a:r>
            <a:rPr lang="en-US" altLang="ko-KR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9-11</a:t>
          </a:r>
          <a:r>
            <a:rPr lang="ko-KR" altLang="en-US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EEE1849A-CF9A-4FDE-8F3C-126E51F3A279}" type="parTrans" cxnId="{71B37841-253B-4C22-97A0-2206502A52BB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42A4B3C9-D074-49E5-A524-63C9A51D52BC}" type="sibTrans" cxnId="{71B37841-253B-4C22-97A0-2206502A52BB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2B2BDEEF-F716-4A58-AA30-7B38C115EF77}">
      <dgm:prSet phldrT="[텍스트]" custT="1"/>
      <dgm:spPr/>
      <dgm:t>
        <a:bodyPr/>
        <a:lstStyle/>
        <a:p>
          <a:pPr algn="l" latinLnBrk="1"/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실습세미나</a:t>
          </a:r>
          <a:r>
            <a:rPr lang="en-US" altLang="ko-KR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(</a:t>
          </a:r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슈퍼비전 평가</a:t>
          </a:r>
          <a:r>
            <a:rPr lang="en-US" altLang="ko-KR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)</a:t>
          </a:r>
          <a:endParaRPr lang="ko-KR" altLang="en-US" sz="20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BDFE2D5F-FCE3-4117-8704-97671604E119}" type="parTrans" cxnId="{75F8905B-6C6B-44FE-B3D1-1BDAF5373B15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0347477C-5034-44B6-AFCF-DBE79DEC141F}" type="sibTrans" cxnId="{75F8905B-6C6B-44FE-B3D1-1BDAF5373B15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CC802322-A33E-4E27-A40A-73F13CFFDE20}">
      <dgm:prSet phldrT="[텍스트]" custT="1"/>
      <dgm:spPr>
        <a:solidFill>
          <a:srgbClr val="39639D"/>
        </a:solidFill>
      </dgm:spPr>
      <dgm:t>
        <a:bodyPr/>
        <a:lstStyle/>
        <a:p>
          <a:pPr latinLnBrk="1"/>
          <a:r>
            <a:rPr lang="en-US" altLang="ko-KR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11</a:t>
          </a:r>
          <a:r>
            <a:rPr lang="ko-KR" altLang="en-US" sz="28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 중</a:t>
          </a:r>
          <a:endParaRPr lang="ko-KR" altLang="en-US" sz="28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6C2397AC-8289-477F-827C-F3976A919D62}" type="parTrans" cxnId="{574B3B7D-8071-4BA5-B28B-8CB78A9F5894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F52CFD53-9CE2-4C31-8777-629356C282A3}" type="sibTrans" cxnId="{574B3B7D-8071-4BA5-B28B-8CB78A9F5894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928E239F-3DBD-4539-8D6E-D06F7F0518F9}">
      <dgm:prSet phldrT="[텍스트]" custT="1"/>
      <dgm:spPr/>
      <dgm:t>
        <a:bodyPr/>
        <a:lstStyle/>
        <a:p>
          <a:pPr algn="l" latinLnBrk="1"/>
          <a:r>
            <a:rPr lang="ko-KR" altLang="en-US" sz="2000" b="1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보고회</a:t>
          </a:r>
          <a:endParaRPr lang="ko-KR" altLang="en-US" sz="2000" b="1" dirty="0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30C929C4-E100-4146-A100-319258BBB80E}" type="parTrans" cxnId="{9C6F04A3-D023-497D-97DC-A3D19E284062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EB108B2C-043E-4FC5-B331-7B4CD731A867}" type="sibTrans" cxnId="{9C6F04A3-D023-497D-97DC-A3D19E284062}">
      <dgm:prSet/>
      <dgm:spPr/>
      <dgm:t>
        <a:bodyPr/>
        <a:lstStyle/>
        <a:p>
          <a:pPr latinLnBrk="1"/>
          <a:endParaRPr lang="ko-KR" altLang="en-US" sz="1600" b="1">
            <a:latin typeface="나눔고딕" panose="020D0604000000000000" pitchFamily="50" charset="-127"/>
            <a:ea typeface="나눔고딕" panose="020D0604000000000000" pitchFamily="50" charset="-127"/>
          </a:endParaRPr>
        </a:p>
      </dgm:t>
    </dgm:pt>
    <dgm:pt modelId="{8598A351-072C-41AC-9FB4-6249E13326ED}" type="pres">
      <dgm:prSet presAssocID="{254AFCDB-C5BC-4D05-9975-A0554789DC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63EBF3-E4D4-4CDF-AFE3-606AD111600C}" type="pres">
      <dgm:prSet presAssocID="{6BAF33DB-E368-4954-ABD7-A788A63EC772}" presName="linNode" presStyleCnt="0"/>
      <dgm:spPr/>
    </dgm:pt>
    <dgm:pt modelId="{358FFF0B-4A3F-4252-B6EF-E680491AE9B9}" type="pres">
      <dgm:prSet presAssocID="{6BAF33DB-E368-4954-ABD7-A788A63EC772}" presName="parentText" presStyleLbl="node1" presStyleIdx="0" presStyleCnt="5" custScaleX="79170" custLinFactNeighborY="43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3C5A0A-BDDB-4B30-BED6-1077D2DFD8EC}" type="pres">
      <dgm:prSet presAssocID="{6BAF33DB-E368-4954-ABD7-A788A63EC772}" presName="descendantText" presStyleLbl="alignAccFollowNode1" presStyleIdx="0" presStyleCnt="5" custScaleX="110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C2EB87-5388-49E5-AAE8-BC87A9CCD555}" type="pres">
      <dgm:prSet presAssocID="{F91E7D7A-B93E-44BA-B123-B098F7E940C2}" presName="sp" presStyleCnt="0"/>
      <dgm:spPr/>
    </dgm:pt>
    <dgm:pt modelId="{43F6CD71-F5B7-46B8-A72B-B3EE0B4AB84F}" type="pres">
      <dgm:prSet presAssocID="{8D992569-A10F-482C-8107-E9DC73E95835}" presName="linNode" presStyleCnt="0"/>
      <dgm:spPr/>
    </dgm:pt>
    <dgm:pt modelId="{8E9B692D-CD33-4C52-893E-6414FC1035F7}" type="pres">
      <dgm:prSet presAssocID="{8D992569-A10F-482C-8107-E9DC73E95835}" presName="parentText" presStyleLbl="node1" presStyleIdx="1" presStyleCnt="5" custScaleX="79170" custLinFactNeighborY="43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43FBAB-D4AA-445D-979F-86844635D517}" type="pres">
      <dgm:prSet presAssocID="{8D992569-A10F-482C-8107-E9DC73E95835}" presName="descendantText" presStyleLbl="alignAccFollowNode1" presStyleIdx="1" presStyleCnt="5" custScaleX="110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10E4F3-E437-4CE8-81B7-B58B57255858}" type="pres">
      <dgm:prSet presAssocID="{16A15F59-2AA2-4938-A7E7-19464DA0C6F1}" presName="sp" presStyleCnt="0"/>
      <dgm:spPr/>
    </dgm:pt>
    <dgm:pt modelId="{CD22D06C-4416-43C7-B0C9-6E01025468DE}" type="pres">
      <dgm:prSet presAssocID="{392E234C-4F06-4625-94F4-7181ED711DB8}" presName="linNode" presStyleCnt="0"/>
      <dgm:spPr/>
    </dgm:pt>
    <dgm:pt modelId="{C2A82C33-81D6-4E21-AD59-6C81E18D7873}" type="pres">
      <dgm:prSet presAssocID="{392E234C-4F06-4625-94F4-7181ED711DB8}" presName="parentText" presStyleLbl="node1" presStyleIdx="2" presStyleCnt="5" custScaleX="79170" custLinFactNeighborY="43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CA0685C-A302-4453-BF9A-B9AE45AFA824}" type="pres">
      <dgm:prSet presAssocID="{392E234C-4F06-4625-94F4-7181ED711DB8}" presName="descendantText" presStyleLbl="alignAccFollowNode1" presStyleIdx="2" presStyleCnt="5" custScaleX="110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245BF9-3918-4D41-9671-9A673789C258}" type="pres">
      <dgm:prSet presAssocID="{AD455656-82A7-40E9-8471-A28285729C80}" presName="sp" presStyleCnt="0"/>
      <dgm:spPr/>
    </dgm:pt>
    <dgm:pt modelId="{892C5B26-D623-44C2-9895-9221153A73A1}" type="pres">
      <dgm:prSet presAssocID="{40A99CD8-AB6A-457B-96D0-34EA0775CC3E}" presName="linNode" presStyleCnt="0"/>
      <dgm:spPr/>
    </dgm:pt>
    <dgm:pt modelId="{74DCB797-8075-4DF2-8ED9-98589C91CD4E}" type="pres">
      <dgm:prSet presAssocID="{40A99CD8-AB6A-457B-96D0-34EA0775CC3E}" presName="parentText" presStyleLbl="node1" presStyleIdx="3" presStyleCnt="5" custScaleX="79170" custLinFactNeighborY="43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76E091-A5C6-4774-BB02-E53A4928FB18}" type="pres">
      <dgm:prSet presAssocID="{40A99CD8-AB6A-457B-96D0-34EA0775CC3E}" presName="descendantText" presStyleLbl="alignAccFollowNode1" presStyleIdx="3" presStyleCnt="5" custScaleX="110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90CEE0-845D-40F5-B22F-2E17FA777E3D}" type="pres">
      <dgm:prSet presAssocID="{42A4B3C9-D074-49E5-A524-63C9A51D52BC}" presName="sp" presStyleCnt="0"/>
      <dgm:spPr/>
    </dgm:pt>
    <dgm:pt modelId="{383B206D-6C24-4018-A3CA-06B48F3D7382}" type="pres">
      <dgm:prSet presAssocID="{CC802322-A33E-4E27-A40A-73F13CFFDE20}" presName="linNode" presStyleCnt="0"/>
      <dgm:spPr/>
    </dgm:pt>
    <dgm:pt modelId="{F2340DC4-8CCE-423D-8120-B3043ADB27E2}" type="pres">
      <dgm:prSet presAssocID="{CC802322-A33E-4E27-A40A-73F13CFFDE20}" presName="parentText" presStyleLbl="node1" presStyleIdx="4" presStyleCnt="5" custScaleX="79170" custLinFactNeighborY="43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D80D77-E86B-494F-803A-61C87EC632E4}" type="pres">
      <dgm:prSet presAssocID="{CC802322-A33E-4E27-A40A-73F13CFFDE20}" presName="descendantText" presStyleLbl="alignAccFollowNode1" presStyleIdx="4" presStyleCnt="5" custScaleX="110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76EAAD8-0E08-4C55-82AF-518AFD307F79}" type="presOf" srcId="{928E239F-3DBD-4539-8D6E-D06F7F0518F9}" destId="{06D80D77-E86B-494F-803A-61C87EC632E4}" srcOrd="0" destOrd="0" presId="urn:microsoft.com/office/officeart/2005/8/layout/vList5"/>
    <dgm:cxn modelId="{D0DF07AE-EAD1-4FA0-A3F0-B14B4733EC83}" type="presOf" srcId="{2741D678-75F1-418E-9429-99141215DF2A}" destId="{E843FBAB-D4AA-445D-979F-86844635D517}" srcOrd="0" destOrd="0" presId="urn:microsoft.com/office/officeart/2005/8/layout/vList5"/>
    <dgm:cxn modelId="{F6FFED6F-FE42-48A4-8E8C-1BDD0A3E0BFE}" srcId="{392E234C-4F06-4625-94F4-7181ED711DB8}" destId="{EA983AE3-0855-453D-B015-3DAA525220DC}" srcOrd="0" destOrd="0" parTransId="{A1F26089-9A97-45CC-9CE2-83ECC8D74275}" sibTransId="{4513CBDC-E596-48C8-A7E2-85E9812D8AC5}"/>
    <dgm:cxn modelId="{574B3B7D-8071-4BA5-B28B-8CB78A9F5894}" srcId="{254AFCDB-C5BC-4D05-9975-A0554789DCC4}" destId="{CC802322-A33E-4E27-A40A-73F13CFFDE20}" srcOrd="4" destOrd="0" parTransId="{6C2397AC-8289-477F-827C-F3976A919D62}" sibTransId="{F52CFD53-9CE2-4C31-8777-629356C282A3}"/>
    <dgm:cxn modelId="{9C23C082-233C-4B26-9B2D-771CD5F0637D}" type="presOf" srcId="{6BAF33DB-E368-4954-ABD7-A788A63EC772}" destId="{358FFF0B-4A3F-4252-B6EF-E680491AE9B9}" srcOrd="0" destOrd="0" presId="urn:microsoft.com/office/officeart/2005/8/layout/vList5"/>
    <dgm:cxn modelId="{2698B363-6EAE-4EB4-A76E-999203007D5D}" type="presOf" srcId="{EA983AE3-0855-453D-B015-3DAA525220DC}" destId="{FCA0685C-A302-4453-BF9A-B9AE45AFA824}" srcOrd="0" destOrd="0" presId="urn:microsoft.com/office/officeart/2005/8/layout/vList5"/>
    <dgm:cxn modelId="{632CD7F3-139F-4EB3-8559-BE0665FCDF41}" type="presOf" srcId="{40A99CD8-AB6A-457B-96D0-34EA0775CC3E}" destId="{74DCB797-8075-4DF2-8ED9-98589C91CD4E}" srcOrd="0" destOrd="0" presId="urn:microsoft.com/office/officeart/2005/8/layout/vList5"/>
    <dgm:cxn modelId="{75F8905B-6C6B-44FE-B3D1-1BDAF5373B15}" srcId="{40A99CD8-AB6A-457B-96D0-34EA0775CC3E}" destId="{2B2BDEEF-F716-4A58-AA30-7B38C115EF77}" srcOrd="0" destOrd="0" parTransId="{BDFE2D5F-FCE3-4117-8704-97671604E119}" sibTransId="{0347477C-5034-44B6-AFCF-DBE79DEC141F}"/>
    <dgm:cxn modelId="{1AA0F598-D5EA-4B60-8BB1-64DCA851F8BB}" srcId="{8D992569-A10F-482C-8107-E9DC73E95835}" destId="{2741D678-75F1-418E-9429-99141215DF2A}" srcOrd="0" destOrd="0" parTransId="{4B4588EE-F06A-4FE4-B73C-839086C68272}" sibTransId="{DA700449-18B1-4252-ACAD-69A3D6AA1F9F}"/>
    <dgm:cxn modelId="{1B6B699F-8124-4B3B-9D08-F84227591A1E}" type="presOf" srcId="{8D992569-A10F-482C-8107-E9DC73E95835}" destId="{8E9B692D-CD33-4C52-893E-6414FC1035F7}" srcOrd="0" destOrd="0" presId="urn:microsoft.com/office/officeart/2005/8/layout/vList5"/>
    <dgm:cxn modelId="{7764E1C4-B8BE-48C8-B8CD-17C2195B278E}" type="presOf" srcId="{429C3A21-54A6-4939-B31D-2843D138C908}" destId="{573C5A0A-BDDB-4B30-BED6-1077D2DFD8EC}" srcOrd="0" destOrd="0" presId="urn:microsoft.com/office/officeart/2005/8/layout/vList5"/>
    <dgm:cxn modelId="{3CE9EF49-8292-4D55-9370-0EF32A98066C}" srcId="{254AFCDB-C5BC-4D05-9975-A0554789DCC4}" destId="{6BAF33DB-E368-4954-ABD7-A788A63EC772}" srcOrd="0" destOrd="0" parTransId="{1A60E4EE-FE48-42BE-B1E8-D6D2E9CF7863}" sibTransId="{F91E7D7A-B93E-44BA-B123-B098F7E940C2}"/>
    <dgm:cxn modelId="{F2570897-5833-4AF9-99DB-4CF140E891E7}" type="presOf" srcId="{CC802322-A33E-4E27-A40A-73F13CFFDE20}" destId="{F2340DC4-8CCE-423D-8120-B3043ADB27E2}" srcOrd="0" destOrd="0" presId="urn:microsoft.com/office/officeart/2005/8/layout/vList5"/>
    <dgm:cxn modelId="{4768753E-7CCC-490B-B575-3CC82DFB78E3}" srcId="{6BAF33DB-E368-4954-ABD7-A788A63EC772}" destId="{429C3A21-54A6-4939-B31D-2843D138C908}" srcOrd="0" destOrd="0" parTransId="{938EB4A8-DABE-4743-A34C-0362BAA40C29}" sibTransId="{1078C412-EB12-4B08-9CA7-862D84BE8F95}"/>
    <dgm:cxn modelId="{A1BABE27-CEDE-43D8-B35F-DAC2ED9DB77F}" type="presOf" srcId="{392E234C-4F06-4625-94F4-7181ED711DB8}" destId="{C2A82C33-81D6-4E21-AD59-6C81E18D7873}" srcOrd="0" destOrd="0" presId="urn:microsoft.com/office/officeart/2005/8/layout/vList5"/>
    <dgm:cxn modelId="{9C6F04A3-D023-497D-97DC-A3D19E284062}" srcId="{CC802322-A33E-4E27-A40A-73F13CFFDE20}" destId="{928E239F-3DBD-4539-8D6E-D06F7F0518F9}" srcOrd="0" destOrd="0" parTransId="{30C929C4-E100-4146-A100-319258BBB80E}" sibTransId="{EB108B2C-043E-4FC5-B331-7B4CD731A867}"/>
    <dgm:cxn modelId="{71B37841-253B-4C22-97A0-2206502A52BB}" srcId="{254AFCDB-C5BC-4D05-9975-A0554789DCC4}" destId="{40A99CD8-AB6A-457B-96D0-34EA0775CC3E}" srcOrd="3" destOrd="0" parTransId="{EEE1849A-CF9A-4FDE-8F3C-126E51F3A279}" sibTransId="{42A4B3C9-D074-49E5-A524-63C9A51D52BC}"/>
    <dgm:cxn modelId="{EA30EE78-5F39-4165-8464-0157AC1852AF}" type="presOf" srcId="{254AFCDB-C5BC-4D05-9975-A0554789DCC4}" destId="{8598A351-072C-41AC-9FB4-6249E13326ED}" srcOrd="0" destOrd="0" presId="urn:microsoft.com/office/officeart/2005/8/layout/vList5"/>
    <dgm:cxn modelId="{86D33927-3F2E-43A9-A8B2-0CF3A3A4BE27}" srcId="{254AFCDB-C5BC-4D05-9975-A0554789DCC4}" destId="{8D992569-A10F-482C-8107-E9DC73E95835}" srcOrd="1" destOrd="0" parTransId="{FEF21C3E-1CBA-4995-9AAF-6F29A4428618}" sibTransId="{16A15F59-2AA2-4938-A7E7-19464DA0C6F1}"/>
    <dgm:cxn modelId="{EA2C19FF-5F77-4507-917C-274D44793AE6}" srcId="{254AFCDB-C5BC-4D05-9975-A0554789DCC4}" destId="{392E234C-4F06-4625-94F4-7181ED711DB8}" srcOrd="2" destOrd="0" parTransId="{CD791198-A232-4813-B119-AFEB72886D90}" sibTransId="{AD455656-82A7-40E9-8471-A28285729C80}"/>
    <dgm:cxn modelId="{AD888DB1-14E4-4D82-BE50-4E3A02D5FEFB}" type="presOf" srcId="{2B2BDEEF-F716-4A58-AA30-7B38C115EF77}" destId="{DE76E091-A5C6-4774-BB02-E53A4928FB18}" srcOrd="0" destOrd="0" presId="urn:microsoft.com/office/officeart/2005/8/layout/vList5"/>
    <dgm:cxn modelId="{C4BDA4D6-AFD1-43D6-AAA8-4AF4B0E8AB34}" type="presParOf" srcId="{8598A351-072C-41AC-9FB4-6249E13326ED}" destId="{E463EBF3-E4D4-4CDF-AFE3-606AD111600C}" srcOrd="0" destOrd="0" presId="urn:microsoft.com/office/officeart/2005/8/layout/vList5"/>
    <dgm:cxn modelId="{A4D9551A-653C-469B-988B-95665C1DA06A}" type="presParOf" srcId="{E463EBF3-E4D4-4CDF-AFE3-606AD111600C}" destId="{358FFF0B-4A3F-4252-B6EF-E680491AE9B9}" srcOrd="0" destOrd="0" presId="urn:microsoft.com/office/officeart/2005/8/layout/vList5"/>
    <dgm:cxn modelId="{5B4A2E8D-B430-4484-B850-932FA614910C}" type="presParOf" srcId="{E463EBF3-E4D4-4CDF-AFE3-606AD111600C}" destId="{573C5A0A-BDDB-4B30-BED6-1077D2DFD8EC}" srcOrd="1" destOrd="0" presId="urn:microsoft.com/office/officeart/2005/8/layout/vList5"/>
    <dgm:cxn modelId="{104134C8-D757-4FE9-A2FC-44411586BB01}" type="presParOf" srcId="{8598A351-072C-41AC-9FB4-6249E13326ED}" destId="{77C2EB87-5388-49E5-AAE8-BC87A9CCD555}" srcOrd="1" destOrd="0" presId="urn:microsoft.com/office/officeart/2005/8/layout/vList5"/>
    <dgm:cxn modelId="{969DEF11-CA77-445C-8292-CB662AF7C143}" type="presParOf" srcId="{8598A351-072C-41AC-9FB4-6249E13326ED}" destId="{43F6CD71-F5B7-46B8-A72B-B3EE0B4AB84F}" srcOrd="2" destOrd="0" presId="urn:microsoft.com/office/officeart/2005/8/layout/vList5"/>
    <dgm:cxn modelId="{2540E0EC-66FA-46C3-BD03-A17E9CB1FAC8}" type="presParOf" srcId="{43F6CD71-F5B7-46B8-A72B-B3EE0B4AB84F}" destId="{8E9B692D-CD33-4C52-893E-6414FC1035F7}" srcOrd="0" destOrd="0" presId="urn:microsoft.com/office/officeart/2005/8/layout/vList5"/>
    <dgm:cxn modelId="{10979731-BDFC-4B2D-A166-D549CAF1D680}" type="presParOf" srcId="{43F6CD71-F5B7-46B8-A72B-B3EE0B4AB84F}" destId="{E843FBAB-D4AA-445D-979F-86844635D517}" srcOrd="1" destOrd="0" presId="urn:microsoft.com/office/officeart/2005/8/layout/vList5"/>
    <dgm:cxn modelId="{F2A878F6-2B0C-4307-B705-1EADF5344D02}" type="presParOf" srcId="{8598A351-072C-41AC-9FB4-6249E13326ED}" destId="{CF10E4F3-E437-4CE8-81B7-B58B57255858}" srcOrd="3" destOrd="0" presId="urn:microsoft.com/office/officeart/2005/8/layout/vList5"/>
    <dgm:cxn modelId="{78D6D7B1-DB15-453B-ACC8-2B2F8BBFA73C}" type="presParOf" srcId="{8598A351-072C-41AC-9FB4-6249E13326ED}" destId="{CD22D06C-4416-43C7-B0C9-6E01025468DE}" srcOrd="4" destOrd="0" presId="urn:microsoft.com/office/officeart/2005/8/layout/vList5"/>
    <dgm:cxn modelId="{DAAB6D3A-A64A-4766-BF27-A99A7C6B77A9}" type="presParOf" srcId="{CD22D06C-4416-43C7-B0C9-6E01025468DE}" destId="{C2A82C33-81D6-4E21-AD59-6C81E18D7873}" srcOrd="0" destOrd="0" presId="urn:microsoft.com/office/officeart/2005/8/layout/vList5"/>
    <dgm:cxn modelId="{2C146AED-D8F0-47DA-8C7F-B006C626E1A6}" type="presParOf" srcId="{CD22D06C-4416-43C7-B0C9-6E01025468DE}" destId="{FCA0685C-A302-4453-BF9A-B9AE45AFA824}" srcOrd="1" destOrd="0" presId="urn:microsoft.com/office/officeart/2005/8/layout/vList5"/>
    <dgm:cxn modelId="{D920F1F3-A80C-43B3-8C7E-0F140A4F64B5}" type="presParOf" srcId="{8598A351-072C-41AC-9FB4-6249E13326ED}" destId="{AA245BF9-3918-4D41-9671-9A673789C258}" srcOrd="5" destOrd="0" presId="urn:microsoft.com/office/officeart/2005/8/layout/vList5"/>
    <dgm:cxn modelId="{6FFFDA8A-0B2F-4364-9D39-DCE942DAC628}" type="presParOf" srcId="{8598A351-072C-41AC-9FB4-6249E13326ED}" destId="{892C5B26-D623-44C2-9895-9221153A73A1}" srcOrd="6" destOrd="0" presId="urn:microsoft.com/office/officeart/2005/8/layout/vList5"/>
    <dgm:cxn modelId="{A0F9B1EB-DF51-48F5-B196-CD7F364DCBCE}" type="presParOf" srcId="{892C5B26-D623-44C2-9895-9221153A73A1}" destId="{74DCB797-8075-4DF2-8ED9-98589C91CD4E}" srcOrd="0" destOrd="0" presId="urn:microsoft.com/office/officeart/2005/8/layout/vList5"/>
    <dgm:cxn modelId="{E6010D39-8906-4531-8866-CD75826E7B03}" type="presParOf" srcId="{892C5B26-D623-44C2-9895-9221153A73A1}" destId="{DE76E091-A5C6-4774-BB02-E53A4928FB18}" srcOrd="1" destOrd="0" presId="urn:microsoft.com/office/officeart/2005/8/layout/vList5"/>
    <dgm:cxn modelId="{59C16147-DCD6-4F7D-B25E-FC69B8F4FCB0}" type="presParOf" srcId="{8598A351-072C-41AC-9FB4-6249E13326ED}" destId="{8890CEE0-845D-40F5-B22F-2E17FA777E3D}" srcOrd="7" destOrd="0" presId="urn:microsoft.com/office/officeart/2005/8/layout/vList5"/>
    <dgm:cxn modelId="{2109FF74-3CF7-4781-B118-3E4D61EA7E26}" type="presParOf" srcId="{8598A351-072C-41AC-9FB4-6249E13326ED}" destId="{383B206D-6C24-4018-A3CA-06B48F3D7382}" srcOrd="8" destOrd="0" presId="urn:microsoft.com/office/officeart/2005/8/layout/vList5"/>
    <dgm:cxn modelId="{B5BD2469-D789-4D19-BF01-AEB0314542AB}" type="presParOf" srcId="{383B206D-6C24-4018-A3CA-06B48F3D7382}" destId="{F2340DC4-8CCE-423D-8120-B3043ADB27E2}" srcOrd="0" destOrd="0" presId="urn:microsoft.com/office/officeart/2005/8/layout/vList5"/>
    <dgm:cxn modelId="{F25D1DDA-5599-41FA-AF56-3093BC5D6A3B}" type="presParOf" srcId="{383B206D-6C24-4018-A3CA-06B48F3D7382}" destId="{06D80D77-E86B-494F-803A-61C87EC632E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C5A0A-BDDB-4B30-BED6-1077D2DFD8EC}">
      <dsp:nvSpPr>
        <dsp:cNvPr id="0" name=""/>
        <dsp:cNvSpPr/>
      </dsp:nvSpPr>
      <dsp:spPr>
        <a:xfrm rot="5400000">
          <a:off x="3404812" y="-1664302"/>
          <a:ext cx="602544" cy="40852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실습기관 결정 및 실습 신청</a:t>
          </a:r>
          <a:endParaRPr lang="ko-KR" altLang="en-US" sz="20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 rot="-5400000">
        <a:off x="1663469" y="106455"/>
        <a:ext cx="4055817" cy="543716"/>
      </dsp:txXfrm>
    </dsp:sp>
    <dsp:sp modelId="{358FFF0B-4A3F-4252-B6EF-E680491AE9B9}">
      <dsp:nvSpPr>
        <dsp:cNvPr id="0" name=""/>
        <dsp:cNvSpPr/>
      </dsp:nvSpPr>
      <dsp:spPr>
        <a:xfrm>
          <a:off x="19471" y="4991"/>
          <a:ext cx="1643998" cy="753180"/>
        </a:xfrm>
        <a:prstGeom prst="roundRect">
          <a:avLst/>
        </a:prstGeom>
        <a:solidFill>
          <a:srgbClr val="39639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4-5</a:t>
          </a:r>
          <a:r>
            <a:rPr lang="ko-KR" altLang="en-US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>
        <a:off x="56238" y="41758"/>
        <a:ext cx="1570464" cy="679646"/>
      </dsp:txXfrm>
    </dsp:sp>
    <dsp:sp modelId="{E843FBAB-D4AA-445D-979F-86844635D517}">
      <dsp:nvSpPr>
        <dsp:cNvPr id="0" name=""/>
        <dsp:cNvSpPr/>
      </dsp:nvSpPr>
      <dsp:spPr>
        <a:xfrm rot="5400000">
          <a:off x="3404812" y="-873463"/>
          <a:ext cx="602544" cy="40852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안내 및 기초 교육</a:t>
          </a:r>
          <a:endParaRPr lang="ko-KR" altLang="en-US" sz="20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 rot="-5400000">
        <a:off x="1663469" y="897294"/>
        <a:ext cx="4055817" cy="543716"/>
      </dsp:txXfrm>
    </dsp:sp>
    <dsp:sp modelId="{8E9B692D-CD33-4C52-893E-6414FC1035F7}">
      <dsp:nvSpPr>
        <dsp:cNvPr id="0" name=""/>
        <dsp:cNvSpPr/>
      </dsp:nvSpPr>
      <dsp:spPr>
        <a:xfrm>
          <a:off x="19471" y="795830"/>
          <a:ext cx="1643998" cy="753180"/>
        </a:xfrm>
        <a:prstGeom prst="roundRect">
          <a:avLst/>
        </a:prstGeom>
        <a:solidFill>
          <a:srgbClr val="39639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6</a:t>
          </a:r>
          <a:r>
            <a:rPr lang="ko-KR" altLang="en-US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 중</a:t>
          </a:r>
          <a:endParaRPr lang="ko-KR" altLang="en-US" sz="28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>
        <a:off x="56238" y="832597"/>
        <a:ext cx="1570464" cy="679646"/>
      </dsp:txXfrm>
    </dsp:sp>
    <dsp:sp modelId="{FCA0685C-A302-4453-BF9A-B9AE45AFA824}">
      <dsp:nvSpPr>
        <dsp:cNvPr id="0" name=""/>
        <dsp:cNvSpPr/>
      </dsp:nvSpPr>
      <dsp:spPr>
        <a:xfrm rot="5400000">
          <a:off x="3404812" y="-82623"/>
          <a:ext cx="602544" cy="40852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실행</a:t>
          </a:r>
          <a:endParaRPr lang="ko-KR" altLang="en-US" sz="20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 rot="-5400000">
        <a:off x="1663469" y="1688134"/>
        <a:ext cx="4055817" cy="543716"/>
      </dsp:txXfrm>
    </dsp:sp>
    <dsp:sp modelId="{C2A82C33-81D6-4E21-AD59-6C81E18D7873}">
      <dsp:nvSpPr>
        <dsp:cNvPr id="0" name=""/>
        <dsp:cNvSpPr/>
      </dsp:nvSpPr>
      <dsp:spPr>
        <a:xfrm>
          <a:off x="19471" y="1586670"/>
          <a:ext cx="1643998" cy="753180"/>
        </a:xfrm>
        <a:prstGeom prst="roundRect">
          <a:avLst/>
        </a:prstGeom>
        <a:solidFill>
          <a:srgbClr val="39639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7-8</a:t>
          </a:r>
          <a:r>
            <a:rPr lang="ko-KR" altLang="en-US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>
        <a:off x="56238" y="1623437"/>
        <a:ext cx="1570464" cy="679646"/>
      </dsp:txXfrm>
    </dsp:sp>
    <dsp:sp modelId="{DE76E091-A5C6-4774-BB02-E53A4928FB18}">
      <dsp:nvSpPr>
        <dsp:cNvPr id="0" name=""/>
        <dsp:cNvSpPr/>
      </dsp:nvSpPr>
      <dsp:spPr>
        <a:xfrm rot="5400000">
          <a:off x="3404812" y="708215"/>
          <a:ext cx="602544" cy="40852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실습세미나</a:t>
          </a:r>
          <a:r>
            <a:rPr lang="en-US" altLang="ko-KR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(</a:t>
          </a: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슈퍼비전 평가</a:t>
          </a:r>
          <a:r>
            <a:rPr lang="en-US" altLang="ko-KR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)</a:t>
          </a:r>
          <a:endParaRPr lang="ko-KR" altLang="en-US" sz="20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 rot="-5400000">
        <a:off x="1663469" y="2478972"/>
        <a:ext cx="4055817" cy="543716"/>
      </dsp:txXfrm>
    </dsp:sp>
    <dsp:sp modelId="{74DCB797-8075-4DF2-8ED9-98589C91CD4E}">
      <dsp:nvSpPr>
        <dsp:cNvPr id="0" name=""/>
        <dsp:cNvSpPr/>
      </dsp:nvSpPr>
      <dsp:spPr>
        <a:xfrm>
          <a:off x="19471" y="2377510"/>
          <a:ext cx="1643998" cy="753180"/>
        </a:xfrm>
        <a:prstGeom prst="roundRect">
          <a:avLst/>
        </a:prstGeom>
        <a:solidFill>
          <a:srgbClr val="39639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9-11</a:t>
          </a:r>
          <a:r>
            <a:rPr lang="ko-KR" altLang="en-US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</a:t>
          </a:r>
          <a:endParaRPr lang="ko-KR" altLang="en-US" sz="28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>
        <a:off x="56238" y="2414277"/>
        <a:ext cx="1570464" cy="679646"/>
      </dsp:txXfrm>
    </dsp:sp>
    <dsp:sp modelId="{06D80D77-E86B-494F-803A-61C87EC632E4}">
      <dsp:nvSpPr>
        <dsp:cNvPr id="0" name=""/>
        <dsp:cNvSpPr/>
      </dsp:nvSpPr>
      <dsp:spPr>
        <a:xfrm rot="5400000">
          <a:off x="3404812" y="1499055"/>
          <a:ext cx="602544" cy="40852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실습 보고회</a:t>
          </a:r>
          <a:endParaRPr lang="ko-KR" altLang="en-US" sz="20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 rot="-5400000">
        <a:off x="1663469" y="3269812"/>
        <a:ext cx="4055817" cy="543716"/>
      </dsp:txXfrm>
    </dsp:sp>
    <dsp:sp modelId="{F2340DC4-8CCE-423D-8120-B3043ADB27E2}">
      <dsp:nvSpPr>
        <dsp:cNvPr id="0" name=""/>
        <dsp:cNvSpPr/>
      </dsp:nvSpPr>
      <dsp:spPr>
        <a:xfrm>
          <a:off x="19471" y="3166803"/>
          <a:ext cx="1643998" cy="753180"/>
        </a:xfrm>
        <a:prstGeom prst="roundRect">
          <a:avLst/>
        </a:prstGeom>
        <a:solidFill>
          <a:srgbClr val="39639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11</a:t>
          </a:r>
          <a:r>
            <a:rPr lang="ko-KR" altLang="en-US" sz="2800" b="1" kern="1200" dirty="0" smtClean="0">
              <a:latin typeface="나눔고딕" panose="020D0604000000000000" pitchFamily="50" charset="-127"/>
              <a:ea typeface="나눔고딕" panose="020D0604000000000000" pitchFamily="50" charset="-127"/>
            </a:rPr>
            <a:t>월 중</a:t>
          </a:r>
          <a:endParaRPr lang="ko-KR" altLang="en-US" sz="2800" b="1" kern="1200" dirty="0">
            <a:latin typeface="나눔고딕" panose="020D0604000000000000" pitchFamily="50" charset="-127"/>
            <a:ea typeface="나눔고딕" panose="020D0604000000000000" pitchFamily="50" charset="-127"/>
          </a:endParaRPr>
        </a:p>
      </dsp:txBody>
      <dsp:txXfrm>
        <a:off x="56238" y="3203570"/>
        <a:ext cx="1570464" cy="679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5B34-31E2-4545-B76B-5BC0353D8CFC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FDB6F-6564-4FD9-A1F3-DD5C92C3B1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97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BFA3A-1B52-4528-A23C-7445AC231E17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28895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6FB79-C9A1-4C44-8303-EA06D8BFE2C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70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2924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842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629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급은 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년이상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8506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실습지도 시스템이 잘 구축되어 있는지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9541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838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47627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dirty="0" smtClean="0"/>
              <a:t>지금 하고 있는 실습 </a:t>
            </a:r>
            <a:r>
              <a:rPr lang="ko-KR" altLang="en-US" dirty="0" err="1" smtClean="0"/>
              <a:t>오티가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차이고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월에 있는 실습 안내 및 기초교육이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오티인데</a:t>
            </a:r>
            <a:r>
              <a:rPr lang="ko-KR" altLang="en-US" dirty="0" smtClean="0"/>
              <a:t> 이 </a:t>
            </a:r>
            <a:r>
              <a:rPr lang="ko-KR" altLang="en-US" dirty="0" err="1" smtClean="0"/>
              <a:t>두가지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오티는</a:t>
            </a:r>
            <a:r>
              <a:rPr lang="ko-KR" altLang="en-US" dirty="0" smtClean="0"/>
              <a:t> 수업의 출석점수로 반영된다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실습기관마다 공고가 늦게 뜨기도 해서 실습신청이 </a:t>
            </a:r>
            <a:r>
              <a:rPr lang="en-US" altLang="ko-KR" dirty="0" smtClean="0"/>
              <a:t>4-6</a:t>
            </a:r>
            <a:r>
              <a:rPr lang="ko-KR" altLang="en-US" dirty="0" smtClean="0"/>
              <a:t>월까지 늦춰질 수도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-6</a:t>
            </a:r>
            <a:r>
              <a:rPr lang="ko-KR" altLang="en-US" dirty="0" smtClean="0"/>
              <a:t>월 중에 있을 실습 안내 및 기초교육의 내용은 </a:t>
            </a:r>
            <a:r>
              <a:rPr lang="ko-KR" altLang="en-US" baseline="0" dirty="0" smtClean="0"/>
              <a:t>실습을 나가기 전 알아야 할 이론이나 기술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실습일지 및 보고서 작성 등을 비롯해 </a:t>
            </a:r>
            <a:r>
              <a:rPr lang="ko-KR" altLang="en-US" dirty="0" smtClean="0"/>
              <a:t>인권문제 및 성폭력 문제</a:t>
            </a:r>
            <a:r>
              <a:rPr lang="ko-KR" altLang="en-US" baseline="0" dirty="0" smtClean="0"/>
              <a:t>도 </a:t>
            </a:r>
            <a:r>
              <a:rPr lang="ko-KR" altLang="en-US" baseline="0" dirty="0" err="1" smtClean="0"/>
              <a:t>포한된다</a:t>
            </a:r>
            <a:r>
              <a:rPr lang="en-US" altLang="ko-KR" baseline="0" dirty="0" smtClean="0"/>
              <a:t>.</a:t>
            </a:r>
          </a:p>
          <a:p>
            <a:r>
              <a:rPr lang="en-US" altLang="ko-KR" baseline="0" dirty="0" smtClean="0"/>
              <a:t>-</a:t>
            </a:r>
            <a:r>
              <a:rPr lang="ko-KR" altLang="en-US" baseline="0" dirty="0" smtClean="0"/>
              <a:t>실습보고회는 </a:t>
            </a:r>
            <a:r>
              <a:rPr lang="en-US" altLang="ko-KR" baseline="0" dirty="0" smtClean="0"/>
              <a:t>3-4</a:t>
            </a:r>
            <a:r>
              <a:rPr lang="ko-KR" altLang="en-US" baseline="0" dirty="0" smtClean="0"/>
              <a:t>학년이 발표하고 대상은 </a:t>
            </a:r>
            <a:r>
              <a:rPr lang="en-US" altLang="ko-KR" baseline="0" dirty="0" smtClean="0"/>
              <a:t>1-2</a:t>
            </a:r>
            <a:r>
              <a:rPr lang="ko-KR" altLang="en-US" baseline="0" dirty="0" smtClean="0"/>
              <a:t>학년이다</a:t>
            </a:r>
            <a:r>
              <a:rPr lang="en-US" altLang="ko-KR" baseline="0" dirty="0" smtClean="0"/>
              <a:t>. </a:t>
            </a:r>
            <a:r>
              <a:rPr lang="ko-KR" altLang="en-US" baseline="0" dirty="0" smtClean="0"/>
              <a:t>아직 정확한 날짜는 미정이나 주로 </a:t>
            </a:r>
            <a:r>
              <a:rPr lang="en-US" altLang="ko-KR" baseline="0" dirty="0" smtClean="0"/>
              <a:t>11</a:t>
            </a:r>
            <a:r>
              <a:rPr lang="ko-KR" altLang="en-US" baseline="0" dirty="0" smtClean="0"/>
              <a:t>월 </a:t>
            </a:r>
            <a:r>
              <a:rPr lang="en-US" altLang="ko-KR" baseline="0" dirty="0" smtClean="0"/>
              <a:t>20</a:t>
            </a:r>
            <a:r>
              <a:rPr lang="ko-KR" altLang="en-US" baseline="0" dirty="0" smtClean="0"/>
              <a:t>일 이후 수</a:t>
            </a:r>
            <a:r>
              <a:rPr lang="en-US" altLang="ko-KR" baseline="0" dirty="0" smtClean="0"/>
              <a:t>/</a:t>
            </a:r>
            <a:r>
              <a:rPr lang="ko-KR" altLang="en-US" baseline="0" dirty="0" smtClean="0"/>
              <a:t>목요일에 실시된다</a:t>
            </a:r>
            <a:r>
              <a:rPr lang="en-US" altLang="ko-KR" baseline="0" dirty="0" smtClean="0"/>
              <a:t>.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46397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모집공고가 늦게 뜨는 기관이 있음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지금</a:t>
            </a:r>
            <a:r>
              <a:rPr lang="en-US" altLang="ko-KR" baseline="0" dirty="0" smtClean="0"/>
              <a:t> </a:t>
            </a:r>
            <a:r>
              <a:rPr lang="ko-KR" altLang="en-US" baseline="0" dirty="0" err="1" smtClean="0"/>
              <a:t>하는게</a:t>
            </a:r>
            <a:r>
              <a:rPr lang="ko-KR" altLang="en-US" baseline="0" dirty="0" smtClean="0"/>
              <a:t> 일차 </a:t>
            </a:r>
            <a:r>
              <a:rPr lang="ko-KR" altLang="en-US" baseline="0" dirty="0" err="1" smtClean="0"/>
              <a:t>오티</a:t>
            </a:r>
            <a:r>
              <a:rPr lang="en-US" altLang="ko-KR" baseline="0" dirty="0" smtClean="0"/>
              <a:t>, 2</a:t>
            </a:r>
            <a:r>
              <a:rPr lang="ko-KR" altLang="en-US" baseline="0" dirty="0" smtClean="0"/>
              <a:t>차 </a:t>
            </a:r>
            <a:r>
              <a:rPr lang="ko-KR" altLang="en-US" baseline="0" dirty="0" err="1" smtClean="0"/>
              <a:t>오티는</a:t>
            </a:r>
            <a:r>
              <a:rPr lang="ko-KR" altLang="en-US" baseline="0" dirty="0" smtClean="0"/>
              <a:t> </a:t>
            </a:r>
            <a:r>
              <a:rPr lang="en-US" altLang="ko-KR" baseline="0" dirty="0" smtClean="0"/>
              <a:t>6</a:t>
            </a:r>
            <a:r>
              <a:rPr lang="ko-KR" altLang="en-US" baseline="0" dirty="0" smtClean="0"/>
              <a:t>월 기말고사 이후에 실시 될 실습 오리엔테이션 및 기본 교과교육이다</a:t>
            </a:r>
            <a:r>
              <a:rPr lang="en-US" altLang="ko-KR" baseline="0" dirty="0" smtClean="0"/>
              <a:t>. </a:t>
            </a:r>
            <a:r>
              <a:rPr lang="ko-KR" altLang="en-US" baseline="0" dirty="0" err="1" smtClean="0"/>
              <a:t>둘다</a:t>
            </a:r>
            <a:r>
              <a:rPr lang="ko-KR" altLang="en-US" baseline="0" dirty="0" smtClean="0"/>
              <a:t> </a:t>
            </a:r>
            <a:r>
              <a:rPr lang="ko-KR" altLang="en-US" baseline="0" smtClean="0"/>
              <a:t>출석점수로 반영됨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02045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신청서 제출할 때 사회복지현장실습인지 임상사회복지현장실습인지 체크하여 제출하기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126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6195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075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세미나 수업은 실습내용을 바탕으로 토론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피드백 진행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실제 이론 수업을 진행하며 상대평가 </a:t>
            </a:r>
            <a:r>
              <a:rPr lang="en-US" altLang="ko-KR" sz="12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1058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61954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매우 중요</a:t>
            </a:r>
            <a:endParaRPr lang="en-US" altLang="ko-KR" dirty="0" smtClean="0"/>
          </a:p>
          <a:p>
            <a:r>
              <a:rPr lang="ko-KR" altLang="en-US" dirty="0" smtClean="0"/>
              <a:t>반복</a:t>
            </a:r>
            <a:r>
              <a:rPr lang="en-US" altLang="ko-KR" dirty="0" smtClean="0"/>
              <a:t>!!!!!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89677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2017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일에 새로이 개정된 실습확인서 양식을 사용하고 기관에 실습지도교수 성명란은 비워달라고 요청하기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726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앞에 </a:t>
            </a:r>
            <a:r>
              <a:rPr lang="ko-KR" altLang="en-US" dirty="0" err="1" smtClean="0"/>
              <a:t>설명한거</a:t>
            </a:r>
            <a:r>
              <a:rPr lang="ko-KR" altLang="en-US" dirty="0" smtClean="0"/>
              <a:t> 다시 한번 설명하기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지금 하고 있는 실습 </a:t>
            </a:r>
            <a:r>
              <a:rPr lang="ko-KR" altLang="en-US" dirty="0" err="1" smtClean="0"/>
              <a:t>오티가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차이고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월에 있는 실습 안내 및 기초교육이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오티인데</a:t>
            </a:r>
            <a:r>
              <a:rPr lang="ko-KR" altLang="en-US" dirty="0" smtClean="0"/>
              <a:t> 이 </a:t>
            </a:r>
            <a:r>
              <a:rPr lang="ko-KR" altLang="en-US" dirty="0" err="1" smtClean="0"/>
              <a:t>두가지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오티는</a:t>
            </a:r>
            <a:r>
              <a:rPr lang="ko-KR" altLang="en-US" dirty="0" smtClean="0"/>
              <a:t> 수업의 출석점수로 반영된다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실습기관마다 공고가 늦게 뜨기도 해서 실습신청이 </a:t>
            </a:r>
            <a:r>
              <a:rPr lang="en-US" altLang="ko-KR" dirty="0" smtClean="0"/>
              <a:t>4-6</a:t>
            </a:r>
            <a:r>
              <a:rPr lang="ko-KR" altLang="en-US" dirty="0" smtClean="0"/>
              <a:t>월까지 늦춰질 수도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-6</a:t>
            </a:r>
            <a:r>
              <a:rPr lang="ko-KR" altLang="en-US" dirty="0" smtClean="0"/>
              <a:t>월 중에 있을 실습 안내 및 기초교육의 내용은 </a:t>
            </a:r>
            <a:r>
              <a:rPr lang="ko-KR" altLang="en-US" baseline="0" dirty="0" smtClean="0"/>
              <a:t>실습을 나가기 전 알아야 할 이론이나 기술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실습일지 및 보고서 작성 등을 비롯해 </a:t>
            </a:r>
            <a:r>
              <a:rPr lang="ko-KR" altLang="en-US" dirty="0" smtClean="0"/>
              <a:t>인권문제 및 성폭력 문제</a:t>
            </a:r>
            <a:r>
              <a:rPr lang="ko-KR" altLang="en-US" baseline="0" dirty="0" smtClean="0"/>
              <a:t>도 </a:t>
            </a:r>
            <a:r>
              <a:rPr lang="ko-KR" altLang="en-US" baseline="0" dirty="0" err="1" smtClean="0"/>
              <a:t>포한된다</a:t>
            </a:r>
            <a:r>
              <a:rPr lang="en-US" altLang="ko-KR" baseline="0" dirty="0" smtClean="0"/>
              <a:t>.</a:t>
            </a:r>
          </a:p>
          <a:p>
            <a:r>
              <a:rPr lang="en-US" altLang="ko-KR" baseline="0" dirty="0" smtClean="0"/>
              <a:t>-</a:t>
            </a:r>
            <a:r>
              <a:rPr lang="ko-KR" altLang="en-US" baseline="0" dirty="0" smtClean="0"/>
              <a:t>실습보고회는 </a:t>
            </a:r>
            <a:r>
              <a:rPr lang="en-US" altLang="ko-KR" baseline="0" dirty="0" smtClean="0"/>
              <a:t>3-4</a:t>
            </a:r>
            <a:r>
              <a:rPr lang="ko-KR" altLang="en-US" baseline="0" dirty="0" smtClean="0"/>
              <a:t>학년이 발표하고 대상은 </a:t>
            </a:r>
            <a:r>
              <a:rPr lang="en-US" altLang="ko-KR" baseline="0" dirty="0" smtClean="0"/>
              <a:t>1-2</a:t>
            </a:r>
            <a:r>
              <a:rPr lang="ko-KR" altLang="en-US" baseline="0" dirty="0" smtClean="0"/>
              <a:t>학년이다</a:t>
            </a:r>
            <a:r>
              <a:rPr lang="en-US" altLang="ko-KR" baseline="0" dirty="0" smtClean="0"/>
              <a:t>. </a:t>
            </a:r>
            <a:r>
              <a:rPr lang="ko-KR" altLang="en-US" baseline="0" dirty="0" smtClean="0"/>
              <a:t>아직 정확한 날짜는 미정이나 주로 </a:t>
            </a:r>
            <a:r>
              <a:rPr lang="en-US" altLang="ko-KR" baseline="0" dirty="0" smtClean="0"/>
              <a:t>11</a:t>
            </a:r>
            <a:r>
              <a:rPr lang="ko-KR" altLang="en-US" baseline="0" dirty="0" smtClean="0"/>
              <a:t>월 </a:t>
            </a:r>
            <a:r>
              <a:rPr lang="en-US" altLang="ko-KR" baseline="0" dirty="0" smtClean="0"/>
              <a:t>20</a:t>
            </a:r>
            <a:r>
              <a:rPr lang="ko-KR" altLang="en-US" baseline="0" dirty="0" smtClean="0"/>
              <a:t>일 이후 수</a:t>
            </a:r>
            <a:r>
              <a:rPr lang="en-US" altLang="ko-KR" baseline="0" dirty="0" smtClean="0"/>
              <a:t>/</a:t>
            </a:r>
            <a:r>
              <a:rPr lang="ko-KR" altLang="en-US" baseline="0" dirty="0" smtClean="0"/>
              <a:t>목요일에 실시된다</a:t>
            </a:r>
            <a:r>
              <a:rPr lang="en-US" altLang="ko-KR" baseline="0" dirty="0" smtClean="0"/>
              <a:t>.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96428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2003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>
                <a:effectLst/>
              </a:rPr>
              <a:t>아동복지론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청소년복지론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노인복지론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장애인복지론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여성복지론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가족복지론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산업복지론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의료사회사업론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학교사회사업론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정신건강론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교정복지론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사회보장론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사회문제론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자원봉사론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정신보건사회복지론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사회복지지도감독론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사회복지자료분석론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프로그램 개발과 평가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사회복지발달사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사회복지윤리와 철학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2003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dirty="0" err="1" smtClean="0"/>
              <a:t>의료사회사업론은</a:t>
            </a:r>
            <a:r>
              <a:rPr lang="ko-KR" altLang="en-US" dirty="0" smtClean="0"/>
              <a:t> 우리학과 과목인 </a:t>
            </a:r>
            <a:r>
              <a:rPr lang="ko-KR" altLang="en-US" dirty="0" err="1" smtClean="0"/>
              <a:t>의료사회복지론으로</a:t>
            </a:r>
            <a:r>
              <a:rPr lang="ko-KR" altLang="en-US" dirty="0" smtClean="0"/>
              <a:t> 열리고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학교사회사업론은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학교사회복지론으로</a:t>
            </a:r>
            <a:r>
              <a:rPr lang="ko-KR" altLang="en-US" dirty="0" smtClean="0"/>
              <a:t> 열린다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교과목 명칭이 동일하지 않으나 내용이 동일하다고 인정되어 동일교과목으로 봐준다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</a:t>
            </a:r>
            <a:r>
              <a:rPr lang="ko-KR" altLang="en-US" dirty="0" err="1" smtClean="0"/>
              <a:t>한사협에서</a:t>
            </a:r>
            <a:r>
              <a:rPr lang="ko-KR" altLang="en-US" dirty="0" smtClean="0"/>
              <a:t> 선택과목으로 제시한 것 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 </a:t>
            </a:r>
            <a:r>
              <a:rPr lang="ko-KR" altLang="en-US" dirty="0" err="1" smtClean="0"/>
              <a:t>복지론과</a:t>
            </a:r>
            <a:r>
              <a:rPr lang="ko-KR" altLang="en-US" dirty="0" smtClean="0"/>
              <a:t> 산업복지론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사회복지지도감독론은</a:t>
            </a:r>
            <a:r>
              <a:rPr lang="ko-KR" altLang="en-US" dirty="0" smtClean="0"/>
              <a:t> </a:t>
            </a:r>
            <a:r>
              <a:rPr lang="en-US" altLang="ko-KR" dirty="0" smtClean="0"/>
              <a:t>2019</a:t>
            </a:r>
            <a:r>
              <a:rPr lang="ko-KR" altLang="en-US" dirty="0" smtClean="0"/>
              <a:t>년도 사회복지학과 교과 과정에 포함되어 있지 않다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2003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>
                <a:effectLst/>
              </a:rPr>
              <a:t>아동복지론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청소년복지론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노인복지론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장애인복지론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여성복지론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가족복지론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산업복지론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의료사회사업론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학교사회사업론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정신건강론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교정복지론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사회보장론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사회문제론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자원봉사론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정신보건사회복지론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사회복지지도감독론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err="1" smtClean="0">
                <a:effectLst/>
              </a:rPr>
              <a:t>사회복지자료분석론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프로그램 개발과 평가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사회복지발달사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사회복지윤리와 철학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2003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dirty="0" smtClean="0"/>
              <a:t>예전에 있던 전공필수</a:t>
            </a:r>
            <a:r>
              <a:rPr lang="en-US" altLang="ko-KR" dirty="0" smtClean="0"/>
              <a:t>(</a:t>
            </a:r>
            <a:r>
              <a:rPr lang="ko-KR" altLang="en-US" dirty="0" smtClean="0"/>
              <a:t>졸업에 필수인 과목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사라지고 다 전공선택으로 바뀜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-4</a:t>
            </a:r>
            <a:r>
              <a:rPr lang="ko-KR" altLang="en-US" dirty="0" smtClean="0"/>
              <a:t>학년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학기 과목인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중독과사회복지실천은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담당교수 요청에 따라 교과과정에서 삭제됨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81889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dirty="0" smtClean="0"/>
              <a:t>예전에 있던 전공필수</a:t>
            </a:r>
            <a:r>
              <a:rPr lang="en-US" altLang="ko-KR" dirty="0" smtClean="0"/>
              <a:t>(</a:t>
            </a:r>
            <a:r>
              <a:rPr lang="ko-KR" altLang="en-US" dirty="0" smtClean="0"/>
              <a:t>졸업에 필수인 과목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사라지고 다 전공선택으로 바뀜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-4</a:t>
            </a:r>
            <a:r>
              <a:rPr lang="ko-KR" altLang="en-US" dirty="0" smtClean="0"/>
              <a:t>학년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학기 과목인 </a:t>
            </a:r>
            <a:r>
              <a:rPr lang="ko-KR" alt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중독과사회복지실천은</a:t>
            </a:r>
            <a:r>
              <a:rPr lang="ko-KR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담당교수 요청에 따라 교과과정에서 삭제됨</a:t>
            </a:r>
            <a:r>
              <a:rPr lang="en-US" altLang="ko-K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44204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웬만하면 </a:t>
            </a:r>
            <a:r>
              <a:rPr lang="ko-KR" altLang="en-US" dirty="0" err="1" smtClean="0"/>
              <a:t>타과거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듣지말고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학과거</a:t>
            </a:r>
            <a:r>
              <a:rPr lang="ko-KR" altLang="en-US" dirty="0" smtClean="0"/>
              <a:t> 듣기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3116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부복수</a:t>
            </a:r>
            <a:r>
              <a:rPr lang="ko-KR" altLang="en-US" dirty="0" smtClean="0"/>
              <a:t> 전공자는 사회복지학과 교과목을 들어야 전공학점으로 인정되고 타과의 동일교과를 들을 시에는 전공학점이 아닌 일반선택으로 인정됨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</a:t>
            </a:r>
            <a:r>
              <a:rPr lang="ko-KR" altLang="en-US" baseline="0" dirty="0" smtClean="0"/>
              <a:t> 해당 과목을 전공학점으로 인정 받든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일반학점으로 인정 받든 간에 </a:t>
            </a:r>
            <a:r>
              <a:rPr lang="ko-KR" altLang="en-US" baseline="0" dirty="0" err="1" smtClean="0"/>
              <a:t>사회복지사</a:t>
            </a:r>
            <a:r>
              <a:rPr lang="ko-KR" altLang="en-US" baseline="0" dirty="0" smtClean="0"/>
              <a:t> 자격증을 부여 </a:t>
            </a:r>
            <a:r>
              <a:rPr lang="ko-KR" altLang="en-US" baseline="0" dirty="0" err="1" smtClean="0"/>
              <a:t>받는데는</a:t>
            </a:r>
            <a:r>
              <a:rPr lang="ko-KR" altLang="en-US" baseline="0" dirty="0" smtClean="0"/>
              <a:t> 아무 관련 없음</a:t>
            </a:r>
            <a:r>
              <a:rPr lang="en-US" altLang="ko-KR" baseline="0" dirty="0" smtClean="0"/>
              <a:t>. 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5460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확인서</a:t>
            </a:r>
            <a:endParaRPr lang="en-US" altLang="ko-KR" dirty="0" smtClean="0"/>
          </a:p>
          <a:p>
            <a:r>
              <a:rPr lang="ko-KR" altLang="en-US" dirty="0" smtClean="0"/>
              <a:t>평가서 실습기관에서 무조건 우편으로 보내는 게 원칙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본인에게 줄 경우는 실습 끝나고 학과로 바로 제출해야 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1720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059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-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반드시 실습기관으로 인정되는 곳이어야 함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학과 홈페이지 공지사항에 추천 기관 명단 확인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이외 기관에서 실습하려고 하는 경우 반드시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200" b="1" kern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必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실습담당 교수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최경숙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와 상의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en-US" altLang="ko-KR" dirty="0" smtClean="0"/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-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자격증 취득을 위해 인정된 실습 기관 외의 사회복지 관련 기관에서도 실습 가능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[</a:t>
            </a:r>
            <a:r>
              <a:rPr lang="ko-KR" altLang="en-US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</a:t>
            </a:r>
            <a:r>
              <a:rPr lang="en-US" altLang="ko-KR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국회의원 사무실</a:t>
            </a:r>
            <a:r>
              <a:rPr lang="en-US" altLang="ko-KR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기타 </a:t>
            </a:r>
            <a:r>
              <a:rPr lang="ko-KR" altLang="en-US" sz="1200" b="1" spc="-5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제시민단체</a:t>
            </a:r>
            <a:r>
              <a:rPr lang="ko-KR" altLang="en-US" sz="12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등</a:t>
            </a:r>
            <a:r>
              <a:rPr lang="en-US" altLang="ko-KR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r>
              <a:rPr lang="ko-KR" altLang="en-US" sz="12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실습</a:t>
            </a:r>
            <a:r>
              <a:rPr lang="ko-KR" altLang="en-US" baseline="0" dirty="0" smtClean="0"/>
              <a:t> 성적은 실습평가서로 반영되고</a:t>
            </a:r>
            <a:r>
              <a:rPr lang="en-US" altLang="ko-KR" baseline="0" dirty="0" smtClean="0"/>
              <a:t>, </a:t>
            </a:r>
            <a:r>
              <a:rPr lang="ko-KR" altLang="en-US" baseline="0" dirty="0" smtClean="0"/>
              <a:t>실습세미나 성적은 이론수업을 듣고 상대평가로 진행된다</a:t>
            </a:r>
            <a:r>
              <a:rPr lang="en-US" altLang="ko-KR" baseline="0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54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80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0519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53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최소요건은 </a:t>
            </a:r>
            <a:r>
              <a:rPr lang="en-US" altLang="ko-KR" dirty="0" smtClean="0"/>
              <a:t>120 </a:t>
            </a:r>
            <a:r>
              <a:rPr lang="ko-KR" altLang="en-US" dirty="0" smtClean="0"/>
              <a:t>시간 이상이 원칙이나</a:t>
            </a:r>
            <a:r>
              <a:rPr lang="en-US" altLang="ko-KR" dirty="0" smtClean="0"/>
              <a:t>,</a:t>
            </a:r>
            <a:r>
              <a:rPr lang="ko-KR" altLang="en-US" dirty="0" smtClean="0"/>
              <a:t> 더 할 수 있으면 더 하는 게 좋다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545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모든 예외상황</a:t>
            </a:r>
            <a:r>
              <a:rPr lang="ko-KR" altLang="en-US" baseline="0" dirty="0" smtClean="0"/>
              <a:t> 발생 시에는 무조건 최경숙 </a:t>
            </a:r>
            <a:r>
              <a:rPr lang="ko-KR" altLang="en-US" baseline="0" smtClean="0"/>
              <a:t>교수님께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FB79-C9A1-4C44-8303-EA06D8BFE2CC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870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layout1_shape1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layout1_shape2"/>
          <p:cNvCxnSpPr/>
          <p:nvPr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layout1_shape3"/>
          <p:cNvCxnSpPr/>
          <p:nvPr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ayout1_shape4"/>
          <p:cNvCxnSpPr/>
          <p:nvPr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ayout1_shape5"/>
          <p:cNvCxnSpPr/>
          <p:nvPr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2_shape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fld id="{FB30EDBD-1C2D-4C1E-B459-B60219FAB484}" type="datetimeFigureOut">
              <a:rPr lang="en-US" altLang="ko-KR"/>
              <a:t>4/4/2019</a:t>
            </a:fld>
            <a:endParaRPr/>
          </a:p>
        </p:txBody>
      </p:sp>
      <p:sp>
        <p:nvSpPr>
          <p:cNvPr id="4" name="layout2_shape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layout2_shape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4BEDD84E-25D4-4983-8AA1-2863C96F08D9}" type="slidenum">
              <a:rPr lang="ko-KR"/>
              <a:t>‹#›</a:t>
            </a:fld>
            <a:endParaRPr/>
          </a:p>
        </p:txBody>
      </p:sp>
      <p:cxnSp>
        <p:nvCxnSpPr>
          <p:cNvPr id="6" name="layout2_shape4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layout3_shape1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layout3_shape2"/>
          <p:cNvCxnSpPr/>
          <p:nvPr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layout3_shape3"/>
          <p:cNvCxnSpPr/>
          <p:nvPr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ayout3_shape4"/>
          <p:cNvCxnSpPr/>
          <p:nvPr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ayout3_shape5"/>
          <p:cNvCxnSpPr/>
          <p:nvPr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ayout3_shape6"/>
          <p:cNvSpPr>
            <a:spLocks noGrp="1"/>
          </p:cNvSpPr>
          <p:nvPr>
            <p:ph type="body" sz="half" idx="2"/>
          </p:nvPr>
        </p:nvSpPr>
        <p:spPr>
          <a:xfrm>
            <a:off x="312059" y="246743"/>
            <a:ext cx="8338457" cy="185147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/>
                <a:ea typeface="나눔고딕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제목을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  <a:p>
            <a:pPr lvl="0"/>
            <a:endParaRPr/>
          </a:p>
        </p:txBody>
      </p:sp>
      <p:sp>
        <p:nvSpPr>
          <p:cNvPr id="9" name="layout3_shape7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  <a:prstGeom prst="rect">
            <a:avLst/>
          </a:prstGeom>
        </p:spPr>
        <p:txBody>
          <a:bodyPr anchor="t"/>
          <a:lstStyle>
            <a:lvl1pPr algn="l"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/>
                <a:ea typeface="나눔고딕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4_shape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fld id="{FB30EDBD-1C2D-4C1E-B459-B60219FAB484}" type="datetimeFigureOut">
              <a:rPr lang="en-US" altLang="ko-KR"/>
              <a:t>4/4/2019</a:t>
            </a:fld>
            <a:endParaRPr/>
          </a:p>
        </p:txBody>
      </p:sp>
      <p:sp>
        <p:nvSpPr>
          <p:cNvPr id="4" name="layout4_shape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layout4_shape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4BEDD84E-25D4-4983-8AA1-2863C96F08D9}" type="slidenum">
              <a:rPr lang="ko-KR"/>
              <a:t>‹#›</a:t>
            </a:fld>
            <a:endParaRPr/>
          </a:p>
        </p:txBody>
      </p:sp>
      <p:cxnSp>
        <p:nvCxnSpPr>
          <p:cNvPr id="6" name="layout4_shape4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ayout4_shape5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/>
                <a:ea typeface="나눔고딕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8" name="layout4_shape6"/>
          <p:cNvSpPr>
            <a:spLocks noGrp="1"/>
          </p:cNvSpPr>
          <p:nvPr>
            <p:ph idx="1"/>
          </p:nvPr>
        </p:nvSpPr>
        <p:spPr>
          <a:xfrm>
            <a:off x="368300" y="1574801"/>
            <a:ext cx="1905000" cy="317499"/>
          </a:xfrm>
          <a:prstGeom prst="rect">
            <a:avLst/>
          </a:prstGeom>
        </p:spPr>
        <p:txBody>
          <a:bodyPr/>
          <a:lstStyle>
            <a:lvl1pPr>
              <a:buNone/>
              <a:defRPr sz="1200" b="1">
                <a:solidFill>
                  <a:srgbClr val="3D3C3E"/>
                </a:solidFill>
              </a:defRPr>
            </a:lvl1pPr>
            <a:lvl2pPr>
              <a:buNone/>
              <a:defRPr sz="1200"/>
            </a:lvl2pPr>
            <a:lvl3pPr>
              <a:buNone/>
              <a:defRPr sz="1200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/>
            <a:r>
              <a:rPr lang="ko-KR" altLang="en-US"/>
              <a:t>내용제목</a:t>
            </a:r>
          </a:p>
        </p:txBody>
      </p:sp>
      <p:sp>
        <p:nvSpPr>
          <p:cNvPr id="9" name="layout4_shape7"/>
          <p:cNvSpPr>
            <a:spLocks noGrp="1"/>
          </p:cNvSpPr>
          <p:nvPr>
            <p:ph idx="13"/>
          </p:nvPr>
        </p:nvSpPr>
        <p:spPr>
          <a:xfrm>
            <a:off x="2336800" y="1574801"/>
            <a:ext cx="6426200" cy="330199"/>
          </a:xfrm>
          <a:prstGeom prst="rect">
            <a:avLst/>
          </a:prstGeom>
        </p:spPr>
        <p:txBody>
          <a:bodyPr/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/>
                <a:ea typeface="나눔고딕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입력하십시오</a:t>
            </a:r>
            <a:r>
              <a:rPr lang="en-US" altLang="ko-KR"/>
              <a:t>.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5_shape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fld id="{FB30EDBD-1C2D-4C1E-B459-B60219FAB484}" type="datetimeFigureOut">
              <a:rPr lang="en-US" altLang="ko-KR"/>
              <a:t>4/4/2019</a:t>
            </a:fld>
            <a:endParaRPr/>
          </a:p>
        </p:txBody>
      </p:sp>
      <p:sp>
        <p:nvSpPr>
          <p:cNvPr id="4" name="layout5_shape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layout5_shape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4BEDD84E-25D4-4983-8AA1-2863C96F08D9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6_shape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lIns="91440" tIns="45720" rIns="91440" bIns="45720" anchor="ctr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r>
              <a:rPr lang="ko-KR" altLang="en-US">
                <a:latin typeface="나눔고딕"/>
                <a:ea typeface="나눔고딕"/>
              </a:rPr>
              <a:t>마스터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제목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스타일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편집</a:t>
            </a:r>
            <a:endParaRPr>
              <a:latin typeface="나눔고딕"/>
              <a:ea typeface="나눔고딕"/>
            </a:endParaRPr>
          </a:p>
        </p:txBody>
      </p:sp>
      <p:sp>
        <p:nvSpPr>
          <p:cNvPr id="4" name="layout6_shape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>
              <a:buNone/>
            </a:pPr>
            <a:r>
              <a:rPr lang="ko-KR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마스터</a:t>
            </a:r>
            <a:r>
              <a:rPr lang="en-US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 </a:t>
            </a:r>
            <a:r>
              <a:rPr lang="ko-KR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부제목</a:t>
            </a:r>
            <a:r>
              <a:rPr lang="en-US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 </a:t>
            </a:r>
            <a:r>
              <a:rPr lang="ko-KR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스타일</a:t>
            </a:r>
            <a:r>
              <a:rPr lang="en-US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 </a:t>
            </a:r>
            <a:r>
              <a:rPr lang="ko-KR" altLang="en-US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편집</a:t>
            </a:r>
            <a:endParaRPr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5" name="layout6_shape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4/4/2019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6_shape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7" name="layout6_shape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‹#›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7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r>
              <a:rPr lang="ko-KR" altLang="en-US">
                <a:latin typeface="나눔고딕"/>
                <a:ea typeface="나눔고딕"/>
              </a:rPr>
              <a:t>마스터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제목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스타일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편집</a:t>
            </a:r>
            <a:endParaRPr>
              <a:latin typeface="나눔고딕"/>
              <a:ea typeface="나눔고딕"/>
            </a:endParaRPr>
          </a:p>
        </p:txBody>
      </p:sp>
      <p:sp>
        <p:nvSpPr>
          <p:cNvPr id="4" name="layout7_shape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>
                <a:latin typeface="나눔고딕"/>
                <a:ea typeface="나눔고딕"/>
              </a:defRPr>
            </a:lvl1pPr>
            <a:lvl2pPr>
              <a:defRPr>
                <a:latin typeface="나눔고딕"/>
                <a:ea typeface="나눔고딕"/>
              </a:defRPr>
            </a:lvl2pPr>
            <a:lvl3pPr>
              <a:defRPr>
                <a:latin typeface="나눔고딕"/>
                <a:ea typeface="나눔고딕"/>
              </a:defRPr>
            </a:lvl3pPr>
            <a:lvl4pPr>
              <a:defRPr>
                <a:latin typeface="나눔고딕"/>
                <a:ea typeface="나눔고딕"/>
              </a:defRPr>
            </a:lvl4pPr>
            <a:lvl5pPr>
              <a:defRPr>
                <a:latin typeface="나눔고딕"/>
                <a:ea typeface="나눔고딕"/>
              </a:defRPr>
            </a:lvl5pPr>
          </a:lstStyle>
          <a:p>
            <a:pPr lvl="0"/>
            <a:r>
              <a:rPr lang="ko-KR" altLang="en-US">
                <a:latin typeface="나눔고딕"/>
                <a:ea typeface="나눔고딕"/>
              </a:rPr>
              <a:t>마스터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텍스트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스타일을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편집합니다</a:t>
            </a:r>
          </a:p>
          <a:p>
            <a:pPr lvl="1"/>
            <a:r>
              <a:rPr lang="ko-KR" altLang="en-US">
                <a:latin typeface="나눔고딕"/>
                <a:ea typeface="나눔고딕"/>
              </a:rPr>
              <a:t>둘째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수준</a:t>
            </a:r>
          </a:p>
          <a:p>
            <a:pPr lvl="2"/>
            <a:r>
              <a:rPr lang="ko-KR" altLang="en-US">
                <a:latin typeface="나눔고딕"/>
                <a:ea typeface="나눔고딕"/>
              </a:rPr>
              <a:t>셋째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수준</a:t>
            </a:r>
          </a:p>
          <a:p>
            <a:pPr lvl="3"/>
            <a:r>
              <a:rPr lang="ko-KR" altLang="en-US">
                <a:latin typeface="나눔고딕"/>
                <a:ea typeface="나눔고딕"/>
              </a:rPr>
              <a:t>넷째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수준</a:t>
            </a:r>
          </a:p>
          <a:p>
            <a:pPr lvl="4"/>
            <a:r>
              <a:rPr lang="ko-KR" altLang="en-US">
                <a:latin typeface="나눔고딕"/>
                <a:ea typeface="나눔고딕"/>
              </a:rPr>
              <a:t>다섯째</a:t>
            </a:r>
            <a:r>
              <a:rPr lang="en-US" altLang="en-US">
                <a:latin typeface="나눔고딕"/>
                <a:ea typeface="나눔고딕"/>
              </a:rPr>
              <a:t> </a:t>
            </a:r>
            <a:r>
              <a:rPr lang="ko-KR" altLang="en-US">
                <a:latin typeface="나눔고딕"/>
                <a:ea typeface="나눔고딕"/>
              </a:rPr>
              <a:t>수준</a:t>
            </a:r>
            <a:endParaRPr>
              <a:latin typeface="나눔고딕"/>
              <a:ea typeface="나눔고딕"/>
            </a:endParaRPr>
          </a:p>
        </p:txBody>
      </p:sp>
      <p:sp>
        <p:nvSpPr>
          <p:cNvPr id="5" name="layout7_shape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4/4/2019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7_shape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7" name="layout7_shape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‹#›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4/4/2019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‹#›</a:t>
            </a:fld>
            <a:endParaRPr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나눔고딕"/>
          <a:ea typeface="나눔고딕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나눔고딕"/>
          <a:ea typeface="나눔고딕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나눔고딕"/>
          <a:ea typeface="나눔고딕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나눔고딕"/>
          <a:ea typeface="나눔고딕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나눔고딕"/>
          <a:ea typeface="나눔고딕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나눔고딕"/>
          <a:ea typeface="나눔고딕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lic.welfare.net/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gbcsw.or.k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win.or.kr/" TargetMode="External"/><Relationship Id="rId5" Type="http://schemas.openxmlformats.org/officeDocument/2006/relationships/hyperlink" Target="http://kncsw.bokji.net/" TargetMode="Externa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dsw.daegu.ac.kr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lic.welfare.net/lic/ViewPracticalNotice.action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lic.welfare.net/lic/ViewCourseSubject.action#tab_02" TargetMode="Externa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ic.welfare.net/Index.ac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_shape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  <a:prstGeom prst="rect">
            <a:avLst/>
          </a:prstGeom>
        </p:spPr>
        <p:txBody>
          <a:bodyPr lIns="91440" tIns="45720" rIns="91440" bIns="45720" anchor="t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/>
            <a:r>
              <a:rPr lang="ko-KR" altLang="en-US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사회복지현장실습을 위한 오리엔테이션</a:t>
            </a:r>
            <a:r>
              <a:rPr lang="en-US" altLang="ko-KR" sz="5400" b="1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5400" b="1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endParaRPr sz="5400" b="1" kern="1200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" name="slide1_shape2"/>
          <p:cNvSpPr>
            <a:spLocks noGrp="1"/>
          </p:cNvSpPr>
          <p:nvPr>
            <p:ph type="subTitle" idx="1"/>
          </p:nvPr>
        </p:nvSpPr>
        <p:spPr>
          <a:xfrm>
            <a:off x="395536" y="3429000"/>
            <a:ext cx="2160240" cy="1752600"/>
          </a:xfrm>
          <a:prstGeom prst="rect">
            <a:avLst/>
          </a:prstGeom>
          <a:ln>
            <a:noFill/>
          </a:ln>
        </p:spPr>
        <p:txBody>
          <a:bodyPr lIns="91440" tIns="45720" rIns="91440" bIns="4572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2019.04.04</a:t>
            </a:r>
            <a:endParaRPr sz="1200" b="1" kern="1200" spc="-50" dirty="0">
              <a:solidFill>
                <a:schemeClr val="tx1">
                  <a:lumMod val="75000"/>
                  <a:lumOff val="25000"/>
                </a:schemeClr>
              </a:solidFill>
              <a:latin typeface="나눔고딕"/>
              <a:ea typeface="나눔고딕"/>
              <a:cs typeface="+mn-cs"/>
            </a:endParaRPr>
          </a:p>
          <a:p>
            <a:pPr marL="0" lv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sz="1200" b="1" kern="1200" spc="-50" dirty="0">
              <a:solidFill>
                <a:schemeClr val="tx1">
                  <a:lumMod val="75000"/>
                  <a:lumOff val="2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cxnSp>
        <p:nvCxnSpPr>
          <p:cNvPr id="5" name="slide1_shape3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1520" y="2835713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 신청방법과 유의사항</a:t>
            </a:r>
            <a:endParaRPr lang="ko-KR" altLang="en-US" sz="28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2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Desktop\2010_charactor_jpg\캐릭터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28" y="3637369"/>
            <a:ext cx="1920875" cy="297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실습기관 선정 기준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10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56"/>
          <a:stretch/>
        </p:blipFill>
        <p:spPr bwMode="auto">
          <a:xfrm>
            <a:off x="1222659" y="1456258"/>
            <a:ext cx="6631540" cy="489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도넛 7"/>
          <p:cNvSpPr/>
          <p:nvPr/>
        </p:nvSpPr>
        <p:spPr>
          <a:xfrm>
            <a:off x="3983645" y="1744289"/>
            <a:ext cx="1161741" cy="381025"/>
          </a:xfrm>
          <a:prstGeom prst="donut">
            <a:avLst>
              <a:gd name="adj" fmla="val 7564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도넛 12"/>
          <p:cNvSpPr/>
          <p:nvPr/>
        </p:nvSpPr>
        <p:spPr>
          <a:xfrm>
            <a:off x="1156024" y="3728408"/>
            <a:ext cx="1161741" cy="352499"/>
          </a:xfrm>
          <a:prstGeom prst="donut">
            <a:avLst>
              <a:gd name="adj" fmla="val 7564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4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1144698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실습할 기관 검색이 가능한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사이트의 활용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11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USER\Desktop\2010_charactor_jpg\캐릭터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644" y="908720"/>
            <a:ext cx="1328738" cy="156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540"/>
              </p:ext>
            </p:extLst>
          </p:nvPr>
        </p:nvGraphicFramePr>
        <p:xfrm>
          <a:off x="755576" y="2996952"/>
          <a:ext cx="7786104" cy="28803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006337"/>
                <a:gridCol w="1919696"/>
                <a:gridCol w="3860071"/>
              </a:tblGrid>
              <a:tr h="4052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사이트</a:t>
                      </a:r>
                      <a:r>
                        <a:rPr lang="en-US" altLang="en-US" sz="1200" b="1" spc="-3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9525" cap="flat">
                      <a:noFill/>
                      <a:prstDash val="solid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주소</a:t>
                      </a:r>
                      <a:endParaRPr sz="1200" b="1" spc="-30" dirty="0"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9525" cap="flat">
                      <a:noFill/>
                      <a:prstDash val="solid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방법</a:t>
                      </a:r>
                      <a:endParaRPr sz="1200" b="1" spc="-30" dirty="0"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9525" cap="flat">
                      <a:noFill/>
                      <a:prstDash val="solid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</a:tr>
              <a:tr h="3148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한국사회복지협의회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solidFill>
                            <a:prstClr val="black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hlinkClick r:id="rId5"/>
                        </a:rPr>
                        <a:t>http://kncsw.bokji.net</a:t>
                      </a:r>
                      <a:endParaRPr lang="en-US" altLang="ko-KR" sz="1200" b="1" dirty="0" smtClean="0">
                        <a:solidFill>
                          <a:prstClr val="black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관련사이트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협의회 운영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사회복지포털 </a:t>
                      </a:r>
                      <a:r>
                        <a:rPr lang="ko-KR" altLang="en-US" sz="1200" b="1" dirty="0" err="1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복지넷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(http://www.bokji.net)</a:t>
                      </a:r>
                      <a:endParaRPr lang="ko-KR" altLang="en-US" sz="1200" b="1" dirty="0" smtClean="0">
                        <a:solidFill>
                          <a:srgbClr val="0070C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</a:tr>
              <a:tr h="53969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대구광역시사회복지협의회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solidFill>
                            <a:prstClr val="black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hlinkClick r:id="rId6"/>
                        </a:rPr>
                        <a:t>http://www.twin.or.kr</a:t>
                      </a:r>
                      <a:endParaRPr lang="en-US" altLang="ko-KR" sz="1200" b="1" dirty="0" smtClean="0">
                        <a:solidFill>
                          <a:prstClr val="black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사회복지시설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사회복지시설 검색 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or</a:t>
                      </a:r>
                    </a:p>
                    <a:p>
                      <a:pPr algn="ctr"/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배너 중</a:t>
                      </a:r>
                      <a:r>
                        <a:rPr lang="en-US" altLang="ko-KR" sz="1200" b="1" baseline="0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</a:t>
                      </a:r>
                      <a:r>
                        <a:rPr lang="ko-KR" altLang="en-US" sz="1200" b="1" dirty="0" err="1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복지넷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’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클릭하여 확인</a:t>
                      </a: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</a:tr>
              <a:tr h="513098">
                <a:tc>
                  <a:txBody>
                    <a:bodyPr/>
                    <a:lstStyle/>
                    <a:p>
                      <a:pPr marL="0" indent="0" algn="ctr" defTabSz="914400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경상북도사회복지협의회</a:t>
                      </a:r>
                      <a:endParaRPr lang="ko-KR" altLang="en-US"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solidFill>
                            <a:prstClr val="black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hlinkClick r:id="rId7"/>
                        </a:rPr>
                        <a:t>http://www.gbcsw.or.kr</a:t>
                      </a:r>
                      <a:endParaRPr lang="en-US" altLang="ko-KR" sz="1200" b="1" dirty="0" smtClean="0">
                        <a:solidFill>
                          <a:prstClr val="black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사회복지기관 현황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사회복지시설∙기관 검색</a:t>
                      </a:r>
                      <a:endParaRPr lang="en-US" altLang="ko-KR" sz="1200" b="1" dirty="0" smtClean="0">
                        <a:solidFill>
                          <a:srgbClr val="0070C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</a:tr>
              <a:tr h="49501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한국사회복지사협회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solidFill>
                            <a:prstClr val="black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hlinkClick r:id="rId8"/>
                        </a:rPr>
                        <a:t>http://lic.welfare.net</a:t>
                      </a:r>
                      <a:endParaRPr lang="en-US" altLang="ko-KR" sz="1200" b="1" dirty="0" smtClean="0">
                        <a:solidFill>
                          <a:prstClr val="black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취업정보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현장실습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현장실습 등록 </a:t>
                      </a:r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&amp; 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검색</a:t>
                      </a:r>
                    </a:p>
                  </a:txBody>
                  <a:tcPr marL="92887" marR="92887" marT="46444" marB="46444" anchor="ctr">
                    <a:lnL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L>
                    <a:lnR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R>
                    <a:lnT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</a:tr>
              <a:tr h="432048">
                <a:tc gridSpan="3"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⁂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 ‘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기관 검색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’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만 할 수 있는 경우에는  기관별 홈페이지 방문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" pitchFamily="2" charset="2"/>
                        </a:rPr>
                        <a:t>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" pitchFamily="2" charset="2"/>
                        </a:rPr>
                        <a:t>게시판 확인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sym typeface="Wingdings 2"/>
                        </a:rPr>
                        <a:t> </a:t>
                      </a:r>
                      <a:endParaRPr lang="ko-KR" altLang="en-US" sz="1200" b="1" dirty="0" smtClean="0">
                        <a:solidFill>
                          <a:srgbClr val="FF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92887" marR="92887" marT="46444" marB="46444" anchor="ctr">
                    <a:lnL w="9525" cap="flat">
                      <a:noFill/>
                      <a:prstDash val="soli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 algn="r" defTabSz="914400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ko-KR" altLang="en-US" sz="1050" b="1" spc="-30" dirty="0">
                        <a:solidFill>
                          <a:srgbClr val="0070C0"/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/>
                      <a:tailEnd type="none"/>
                    </a:lnB>
                    <a:lnTlToBr w="12700">
                      <a:noFill/>
                      <a:prstDash val="solid"/>
                    </a:lnTlToBr>
                    <a:lnBlToTr w="12700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2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85666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실습지도가 가능한 자격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en-US" altLang="ko-KR" sz="2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</a:t>
            </a:r>
            <a:r>
              <a:rPr lang="ko-KR" altLang="en-US" sz="2000" b="1" spc="-150" dirty="0" err="1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슈퍼바이저의</a:t>
            </a:r>
            <a:r>
              <a:rPr lang="ko-KR" altLang="en-US" sz="2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자격</a:t>
            </a:r>
            <a:r>
              <a:rPr lang="en-US" altLang="ko-KR" sz="2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12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69027" y="2132856"/>
            <a:ext cx="8470547" cy="2880320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kern="1200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사회복지사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1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급 자격증 소지자</a:t>
            </a: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실습생과 동등 이상의 학력 소지자</a:t>
            </a: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해당분야의 실무경력 최소 </a:t>
            </a:r>
            <a:r>
              <a:rPr lang="en-US" altLang="ko-KR" sz="24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3</a:t>
            </a:r>
            <a:r>
              <a:rPr lang="ko-KR" altLang="en-US" sz="24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년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이상인 자</a:t>
            </a: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당해 기관의 근무 경력 최소 </a:t>
            </a:r>
            <a:r>
              <a:rPr lang="en-US" altLang="ko-KR" sz="24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1</a:t>
            </a:r>
            <a:r>
              <a:rPr lang="ko-KR" altLang="en-US" sz="24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년 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이상인 자</a:t>
            </a:r>
            <a:endParaRPr lang="ko-KR" altLang="en-US" sz="2400" b="1" kern="1200" dirty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USER\Desktop\2010_charactor_jpg\캐릭터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95" y="4258439"/>
            <a:ext cx="2006979" cy="235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2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실습기관 선정 시 고려할 사항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13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1556792"/>
            <a:ext cx="8470547" cy="424847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실습지도 시스템</a:t>
            </a: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취업과의 연계</a:t>
            </a: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 indent="-342900">
              <a:buFont typeface="Wingdings" panose="05000000000000000000" pitchFamily="2" charset="2"/>
              <a:buChar char="ü"/>
            </a:pP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취업하고자 하는 기관 또는 분야에서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/>
            </a:r>
            <a:b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</a:b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임용기준에서 기관 실습을 전제로 하는지</a:t>
            </a: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 indent="-342900">
              <a:buFont typeface="Wingdings" panose="05000000000000000000" pitchFamily="2" charset="2"/>
              <a:buChar char="ü"/>
            </a:pP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취업하고자 하는 분야에서 전통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우수 기관들</a:t>
            </a:r>
            <a:endParaRPr lang="en-US" altLang="ko-KR" sz="20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실습하고자 하는 기관의 </a:t>
            </a: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4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ko-KR" altLang="en-US" sz="24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실습생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또는 </a:t>
            </a:r>
            <a:r>
              <a:rPr lang="ko-KR" altLang="en-US" sz="24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대학생 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대상으로 진행하는 프로그램 여부</a:t>
            </a:r>
            <a:endParaRPr lang="ko-KR" altLang="en-US" sz="2400" b="1" kern="1200" dirty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2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FAQ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14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1556792"/>
            <a:ext cx="8470547" cy="424847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 smtClean="0">
                <a:latin typeface="나눔고딕"/>
                <a:ea typeface="나눔고딕"/>
              </a:rPr>
              <a:t>1.    </a:t>
            </a:r>
            <a:r>
              <a:rPr lang="ko-KR" altLang="en-US" sz="18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사회복지현장실습</a:t>
            </a:r>
            <a:r>
              <a:rPr lang="ko-KR" altLang="en-US" sz="1800" b="1" dirty="0" smtClean="0">
                <a:latin typeface="나눔고딕"/>
                <a:ea typeface="나눔고딕"/>
              </a:rPr>
              <a:t> 시기는 꼭 </a:t>
            </a:r>
            <a:r>
              <a:rPr lang="en-US" altLang="ko-KR" sz="1800" b="1" u="sng" dirty="0" smtClean="0">
                <a:latin typeface="나눔고딕"/>
                <a:ea typeface="나눔고딕"/>
              </a:rPr>
              <a:t>3</a:t>
            </a:r>
            <a:r>
              <a:rPr lang="ko-KR" altLang="en-US" sz="1800" b="1" u="sng" dirty="0" smtClean="0">
                <a:latin typeface="나눔고딕"/>
                <a:ea typeface="나눔고딕"/>
              </a:rPr>
              <a:t>학년 여름방학</a:t>
            </a:r>
            <a:r>
              <a:rPr lang="ko-KR" altLang="en-US" sz="1800" b="1" dirty="0" smtClean="0">
                <a:latin typeface="나눔고딕"/>
                <a:ea typeface="나눔고딕"/>
              </a:rPr>
              <a:t>에만 해야 하나요</a:t>
            </a:r>
            <a:r>
              <a:rPr lang="en-US" altLang="ko-KR" sz="1800" b="1" dirty="0" smtClean="0">
                <a:latin typeface="나눔고딕"/>
                <a:ea typeface="나눔고딕"/>
              </a:rPr>
              <a:t>?</a:t>
            </a: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                   NO!</a:t>
            </a:r>
            <a:endParaRPr lang="en-US" altLang="ko-KR" sz="1800" b="1" kern="1200" dirty="0">
              <a:solidFill>
                <a:srgbClr val="FF0000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 smtClean="0">
                <a:latin typeface="나눔고딕"/>
                <a:ea typeface="나눔고딕"/>
              </a:rPr>
              <a:t>2.   </a:t>
            </a:r>
            <a:r>
              <a:rPr lang="ko-KR" altLang="en-US" sz="1800" b="1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사회복지현장실습 </a:t>
            </a:r>
            <a:r>
              <a:rPr lang="en-US" altLang="ko-KR" sz="1800" b="1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&amp; </a:t>
            </a:r>
            <a:r>
              <a:rPr lang="ko-KR" altLang="en-US" sz="1800" b="1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세미나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1800" b="1" kern="1200" dirty="0" smtClean="0">
                <a:solidFill>
                  <a:srgbClr val="0070C0"/>
                </a:solidFill>
                <a:latin typeface="나눔고딕"/>
                <a:ea typeface="나눔고딕"/>
              </a:rPr>
              <a:t>임상사회복지실습 </a:t>
            </a:r>
            <a:r>
              <a:rPr lang="en-US" altLang="ko-KR" sz="1800" b="1" kern="1200" dirty="0" smtClean="0">
                <a:solidFill>
                  <a:srgbClr val="0070C0"/>
                </a:solidFill>
                <a:latin typeface="나눔고딕"/>
                <a:ea typeface="나눔고딕"/>
              </a:rPr>
              <a:t>&amp; </a:t>
            </a:r>
            <a:r>
              <a:rPr lang="ko-KR" altLang="en-US" sz="1800" b="1" kern="1200" dirty="0" smtClean="0">
                <a:solidFill>
                  <a:srgbClr val="0070C0"/>
                </a:solidFill>
                <a:latin typeface="나눔고딕"/>
                <a:ea typeface="나눔고딕"/>
              </a:rPr>
              <a:t>세미나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를</a:t>
            </a:r>
            <a:endParaRPr lang="en-US" altLang="ko-KR" sz="18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   </a:t>
            </a:r>
            <a:r>
              <a:rPr lang="ko-KR" altLang="en-US" sz="1800" b="1" u="sng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한 학기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에 수강할 수 없나요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?</a:t>
            </a: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       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원칙적으로 는  </a:t>
            </a:r>
            <a:r>
              <a:rPr lang="en-US" altLang="ko-KR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NO, 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예외 가능</a:t>
            </a:r>
            <a:endParaRPr lang="en-US" altLang="ko-KR" sz="1800" b="1" dirty="0">
              <a:solidFill>
                <a:srgbClr val="FF0000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3 .   3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학년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1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학기 때 </a:t>
            </a:r>
            <a:r>
              <a:rPr lang="ko-KR" altLang="en-US" sz="18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사회복지현장실습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과 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일본실습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을 하고 </a:t>
            </a: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           2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학기 때 </a:t>
            </a:r>
            <a:r>
              <a:rPr lang="ko-KR" altLang="en-US" sz="18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사회복지현장실습 </a:t>
            </a:r>
            <a:r>
              <a:rPr lang="en-US" altLang="ko-KR" sz="18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&amp; </a:t>
            </a:r>
            <a:r>
              <a:rPr lang="ko-KR" altLang="en-US" sz="18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세미나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와 </a:t>
            </a:r>
            <a:r>
              <a:rPr lang="ko-KR" altLang="en-US" sz="18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임상사회복지현장실습 </a:t>
            </a:r>
            <a:r>
              <a:rPr lang="en-US" altLang="ko-KR" sz="18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&amp; </a:t>
            </a:r>
            <a:r>
              <a:rPr lang="ko-KR" altLang="en-US" sz="18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세미나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 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수업을 함께 수강할 수 있나요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?</a:t>
            </a: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1800" b="1" kern="1200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            </a:t>
            </a:r>
            <a:r>
              <a:rPr lang="en-US" altLang="ko-KR" sz="18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YES!</a:t>
            </a:r>
            <a:endParaRPr lang="ko-KR" altLang="en-US" sz="1800" b="1" kern="1200" dirty="0">
              <a:solidFill>
                <a:srgbClr val="FF0000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27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4_shape1"/>
          <p:cNvSpPr>
            <a:spLocks noGrp="1"/>
          </p:cNvSpPr>
          <p:nvPr>
            <p:ph type="ctrTitle"/>
          </p:nvPr>
        </p:nvSpPr>
        <p:spPr>
          <a:xfrm>
            <a:off x="231054" y="2852936"/>
            <a:ext cx="8672372" cy="1041751"/>
          </a:xfrm>
          <a:prstGeom prst="rect">
            <a:avLst/>
          </a:prstGeom>
        </p:spPr>
        <p:txBody>
          <a:bodyPr lIns="91440" tIns="45720" rIns="91440" bIns="45720" anchor="t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defTabSz="914400" latinLnBrk="1">
              <a:spcBef>
                <a:spcPct val="0"/>
              </a:spcBef>
              <a:buNone/>
            </a:pPr>
            <a:r>
              <a:rPr lang="en-US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</a:t>
            </a:r>
            <a:r>
              <a:rPr lang="en-US" altLang="ko-KR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진행 절차</a:t>
            </a:r>
            <a:endParaRPr b="1" kern="1200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4" name="slide14_shape2"/>
          <p:cNvCxnSpPr/>
          <p:nvPr/>
        </p:nvCxnSpPr>
        <p:spPr>
          <a:xfrm>
            <a:off x="364803" y="2708920"/>
            <a:ext cx="8406000" cy="0"/>
          </a:xfrm>
          <a:prstGeom prst="line">
            <a:avLst/>
          </a:prstGeom>
          <a:ln w="12700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14_shape1"/>
          <p:cNvSpPr txBox="1">
            <a:spLocks/>
          </p:cNvSpPr>
          <p:nvPr/>
        </p:nvSpPr>
        <p:spPr>
          <a:xfrm>
            <a:off x="-108520" y="260648"/>
            <a:ext cx="2592288" cy="303558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914400" latinLnBrk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/>
                <a:ea typeface="나눔고딕"/>
                <a:cs typeface="+mj-cs"/>
              </a:defRPr>
            </a:lvl1pPr>
          </a:lstStyle>
          <a:p>
            <a:r>
              <a:rPr lang="en-US" altLang="ko-KR" sz="16600" b="1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endParaRPr lang="ko-KR" altLang="en-US" sz="13800" b="1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8" name="Picture 2" descr="C:\Users\USER\Desktop\2010_charactor_jpg\캐릭터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28" y="3637369"/>
            <a:ext cx="1920875" cy="297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15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91079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진행절차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16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다이어그램 20"/>
          <p:cNvGraphicFramePr/>
          <p:nvPr>
            <p:extLst>
              <p:ext uri="{D42A27DB-BD31-4B8C-83A1-F6EECF244321}">
                <p14:modId xmlns:p14="http://schemas.microsoft.com/office/powerpoint/2010/main" val="1534090205"/>
              </p:ext>
            </p:extLst>
          </p:nvPr>
        </p:nvGraphicFramePr>
        <p:xfrm>
          <a:off x="1683717" y="2132856"/>
          <a:ext cx="5768172" cy="3919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아래쪽 화살표 1"/>
          <p:cNvSpPr/>
          <p:nvPr/>
        </p:nvSpPr>
        <p:spPr>
          <a:xfrm>
            <a:off x="755576" y="1772816"/>
            <a:ext cx="617800" cy="4578622"/>
          </a:xfrm>
          <a:prstGeom prst="downArrow">
            <a:avLst>
              <a:gd name="adj1" fmla="val 50000"/>
              <a:gd name="adj2" fmla="val 75985"/>
            </a:avLst>
          </a:prstGeom>
          <a:solidFill>
            <a:srgbClr val="C8D927"/>
          </a:solidFill>
          <a:ln>
            <a:solidFill>
              <a:srgbClr val="C8D927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3" descr="C:\Users\USER\Desktop\2010_charactor_jpg\캐릭터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153" y="4941168"/>
            <a:ext cx="1513020" cy="179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732240" y="4580731"/>
            <a:ext cx="1183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과목 </a:t>
            </a:r>
            <a:endParaRPr lang="en-US" altLang="ko-KR" sz="1600" b="1" dirty="0" smtClean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모두 신청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!!</a:t>
            </a:r>
            <a:endParaRPr lang="ko-KR" altLang="en-US" sz="16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16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409719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현장실습 교육일정 안내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17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1628800"/>
            <a:ext cx="8470547" cy="453650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실습지 선정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: 4-5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월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실습신청 공문 발송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: 4-6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월 중순까지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실습신청서는 학과사무실로 제출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홈페이지 서식게시판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400050" lvl="1" indent="0">
              <a:buNone/>
            </a:pP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(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*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단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,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 기관 별 실습생 모집 기간이 상이할 수 있음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.)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일정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: 6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월 기말고사 이후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 전 필수 이수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685800" lvl="1">
              <a:buFont typeface="Wingdings" panose="05000000000000000000" pitchFamily="2" charset="2"/>
              <a:buChar char="ü"/>
            </a:pP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주요활동 내용 </a:t>
            </a:r>
            <a:r>
              <a:rPr lang="en-US" altLang="ko-KR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: </a:t>
            </a: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실습과정에 필요한 지식 검토</a:t>
            </a:r>
            <a:endParaRPr sz="1600" b="1" kern="1200" dirty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7_shape8"/>
          <p:cNvSpPr/>
          <p:nvPr/>
        </p:nvSpPr>
        <p:spPr>
          <a:xfrm>
            <a:off x="527770" y="1837606"/>
            <a:ext cx="3744416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실습기관의 결정 및 실습 신청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1" name="slide7_shape8"/>
          <p:cNvSpPr/>
          <p:nvPr/>
        </p:nvSpPr>
        <p:spPr>
          <a:xfrm>
            <a:off x="527770" y="4005064"/>
            <a:ext cx="4392488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실습 오리엔테이션 및 기본 교과교육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76056" y="4105817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=2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차 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OT</a:t>
            </a:r>
            <a:endParaRPr lang="ko-KR" altLang="en-US" sz="16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17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403391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신청서 서식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18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7" name="slide5_shape5"/>
          <p:cNvSpPr/>
          <p:nvPr/>
        </p:nvSpPr>
        <p:spPr>
          <a:xfrm>
            <a:off x="259795" y="1631109"/>
            <a:ext cx="8470547" cy="1725883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ko-KR" altLang="en-US" sz="1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대구대 사회복지학과  홈페이지</a:t>
            </a:r>
            <a:r>
              <a:rPr lang="en-US" altLang="ko-KR" sz="1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en-US" altLang="ko-KR" sz="1800" b="1" u="sng" dirty="0"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http://dsw.daegu.ac.kr</a:t>
            </a:r>
            <a:r>
              <a:rPr lang="en-US" altLang="ko-KR" sz="1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에서</a:t>
            </a:r>
            <a:endParaRPr lang="en-US" altLang="ko-KR" sz="1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indent="0" algn="ctr" fontAlgn="base">
              <a:buNone/>
            </a:pPr>
            <a:r>
              <a:rPr lang="ko-KR" altLang="en-US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공지 </a:t>
            </a:r>
            <a:r>
              <a:rPr lang="ko-KR" altLang="en-US" sz="18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사항 </a:t>
            </a:r>
            <a:r>
              <a:rPr lang="en-US" altLang="ko-KR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서식 자료실 </a:t>
            </a:r>
            <a:r>
              <a:rPr lang="en-US" altLang="ko-KR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 </a:t>
            </a:r>
            <a:r>
              <a:rPr lang="ko-KR" altLang="en-US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 서식 총괄 </a:t>
            </a:r>
            <a:r>
              <a:rPr lang="en-US" altLang="ko-KR" sz="18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 </a:t>
            </a:r>
            <a:r>
              <a:rPr lang="ko-KR" altLang="en-US" sz="18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실습신청서</a:t>
            </a:r>
            <a:endParaRPr lang="en-US" altLang="ko-KR" sz="1800" b="1" dirty="0" smtClean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indent="0" algn="ctr" fontAlgn="base">
              <a:buNone/>
            </a:pPr>
            <a:endParaRPr lang="en-US" altLang="ko-KR" sz="1800" b="1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ko-KR" altLang="ko-KR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</a:t>
            </a:r>
            <a:r>
              <a:rPr lang="en-US" altLang="ko-KR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 </a:t>
            </a:r>
            <a:r>
              <a:rPr lang="ko-KR" altLang="en-US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아래와 같은 실습신청서 다운 받아 공란</a:t>
            </a:r>
            <a:r>
              <a:rPr lang="en-US" altLang="ko-KR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(</a:t>
            </a:r>
            <a:r>
              <a:rPr lang="ko-KR" altLang="en-US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빈칸</a:t>
            </a:r>
            <a:r>
              <a:rPr lang="en-US" altLang="ko-KR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)</a:t>
            </a:r>
            <a:r>
              <a:rPr lang="ko-KR" altLang="en-US" sz="18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없이 작성하여 학과 사무실에 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  <a:sym typeface="Wingdings 2"/>
              </a:rPr>
              <a:t>제출</a:t>
            </a:r>
            <a:r>
              <a:rPr lang="en-US" altLang="ko-KR" sz="1800" b="1" kern="12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sz="1800" b="1" kern="120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96907"/>
              </p:ext>
            </p:extLst>
          </p:nvPr>
        </p:nvGraphicFramePr>
        <p:xfrm>
          <a:off x="683568" y="3212976"/>
          <a:ext cx="7773757" cy="3240357"/>
        </p:xfrm>
        <a:graphic>
          <a:graphicData uri="http://schemas.openxmlformats.org/drawingml/2006/table">
            <a:tbl>
              <a:tblPr/>
              <a:tblGrid>
                <a:gridCol w="1356217"/>
                <a:gridCol w="1152128"/>
                <a:gridCol w="1501878"/>
                <a:gridCol w="1099238"/>
                <a:gridCol w="2664296"/>
              </a:tblGrid>
              <a:tr h="413960">
                <a:tc gridSpan="5"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□사회복지현장실습 신청서               □임상사회복지현장실습 신청서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03771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실습신청자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성명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학년</a:t>
                      </a: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학교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학과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학번</a:t>
                      </a: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연락처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E-mail</a:t>
                      </a: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주소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03771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sng" kern="0" spc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실습기관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기관명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연락처</a:t>
                      </a: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실습기간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FAX</a:t>
                      </a: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기관주소</a:t>
                      </a:r>
                    </a:p>
                  </a:txBody>
                  <a:tcPr marL="86203" marR="86203" marT="17907" marB="17907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6203" marR="86203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18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63499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현장실습 교육일정 안내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19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40373" y="1556792"/>
            <a:ext cx="8470547" cy="489654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 indent="-342900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실습활동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: 7-8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월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 indent="-342900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주요활동 내용 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2" indent="-342900">
              <a:buFont typeface="+mj-ea"/>
              <a:buAutoNum type="circleNumDbPlain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실습생들의 실습활동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2" indent="-342900">
              <a:buFont typeface="+mj-ea"/>
              <a:buAutoNum type="circleNumDbPlain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기관 및 학교의 슈퍼비전 실시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2" indent="-342900">
              <a:buFont typeface="+mj-ea"/>
              <a:buAutoNum type="circleNumDbPlain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 상황 검토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2" indent="-342900">
              <a:buFont typeface="+mj-ea"/>
              <a:buAutoNum type="circleNumDbPlain"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571500" lvl="1" indent="-171450"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일정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: 9-11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월 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 및 세미나 수업 진행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571500" lvl="1" indent="-171450">
              <a:buFont typeface="Wingdings" panose="05000000000000000000" pitchFamily="2" charset="2"/>
              <a:buChar char="ü"/>
            </a:pP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실습 보고회 </a:t>
            </a:r>
            <a:r>
              <a:rPr lang="en-US" altLang="ko-KR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: 11</a:t>
            </a: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월 </a:t>
            </a:r>
            <a:r>
              <a:rPr lang="en-US" altLang="ko-KR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(1</a:t>
            </a: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회 </a:t>
            </a:r>
            <a:r>
              <a:rPr lang="en-US" altLang="ko-KR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/ 4</a:t>
            </a:r>
            <a:r>
              <a:rPr lang="ko-KR" altLang="en-US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시간</a:t>
            </a:r>
            <a:r>
              <a:rPr lang="en-US" altLang="ko-KR" sz="16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7_shape8"/>
          <p:cNvSpPr/>
          <p:nvPr/>
        </p:nvSpPr>
        <p:spPr>
          <a:xfrm>
            <a:off x="514475" y="1772816"/>
            <a:ext cx="1537245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실습실시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1" name="slide7_shape8"/>
          <p:cNvSpPr/>
          <p:nvPr/>
        </p:nvSpPr>
        <p:spPr>
          <a:xfrm>
            <a:off x="479476" y="4448336"/>
            <a:ext cx="3372444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현장실습 세미나 및 보고회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19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62872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4_shape1"/>
          <p:cNvSpPr>
            <a:spLocks noGrp="1"/>
          </p:cNvSpPr>
          <p:nvPr>
            <p:ph type="ctrTitle"/>
          </p:nvPr>
        </p:nvSpPr>
        <p:spPr>
          <a:xfrm>
            <a:off x="231054" y="2852936"/>
            <a:ext cx="8672372" cy="1041751"/>
          </a:xfrm>
          <a:prstGeom prst="rect">
            <a:avLst/>
          </a:prstGeom>
        </p:spPr>
        <p:txBody>
          <a:bodyPr lIns="91440" tIns="45720" rIns="91440" bIns="45720" anchor="t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defTabSz="914400" latinLnBrk="1">
              <a:spcBef>
                <a:spcPct val="0"/>
              </a:spcBef>
              <a:buNone/>
            </a:pPr>
            <a:r>
              <a:rPr lang="en-US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</a:t>
            </a:r>
            <a:r>
              <a:rPr lang="en-US" altLang="ko-KR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유형과 목적</a:t>
            </a:r>
            <a:endParaRPr b="1" kern="1200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4" name="slide14_shape2"/>
          <p:cNvCxnSpPr/>
          <p:nvPr/>
        </p:nvCxnSpPr>
        <p:spPr>
          <a:xfrm>
            <a:off x="364803" y="2708920"/>
            <a:ext cx="8406000" cy="0"/>
          </a:xfrm>
          <a:prstGeom prst="line">
            <a:avLst/>
          </a:prstGeom>
          <a:ln w="12700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14_shape1"/>
          <p:cNvSpPr txBox="1">
            <a:spLocks/>
          </p:cNvSpPr>
          <p:nvPr/>
        </p:nvSpPr>
        <p:spPr>
          <a:xfrm>
            <a:off x="-108520" y="260648"/>
            <a:ext cx="2592288" cy="303558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914400" latinLnBrk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/>
                <a:ea typeface="나눔고딕"/>
                <a:cs typeface="+mj-cs"/>
              </a:defRPr>
            </a:lvl1pPr>
          </a:lstStyle>
          <a:p>
            <a:r>
              <a:rPr lang="en-US" altLang="ko-KR" sz="16600" b="1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endParaRPr lang="ko-KR" altLang="en-US" sz="13800" b="1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0" name="Picture 2" descr="C:\Users\USER\Desktop\2010_charactor_jpg\캐릭터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28" y="3637369"/>
            <a:ext cx="1920875" cy="297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7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 수강신청 안내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20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7" name="slide5_shape5"/>
          <p:cNvSpPr/>
          <p:nvPr/>
        </p:nvSpPr>
        <p:spPr>
          <a:xfrm>
            <a:off x="259795" y="1631109"/>
            <a:ext cx="8470547" cy="637721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400" b="1" dirty="0">
                <a:solidFill>
                  <a:srgbClr val="FF0000"/>
                </a:solidFill>
                <a:latin typeface="나눔고딕"/>
                <a:ea typeface="나눔고딕"/>
              </a:rPr>
              <a:t>★</a:t>
            </a:r>
            <a:r>
              <a:rPr lang="en-US" altLang="ko-KR" sz="2400" b="1" kern="1200" dirty="0" smtClean="0">
                <a:solidFill>
                  <a:srgbClr val="FF0000"/>
                </a:solidFill>
                <a:latin typeface="나눔고딕"/>
                <a:ea typeface="나눔고딕"/>
                <a:cs typeface="+mn-cs"/>
              </a:rPr>
              <a:t>8</a:t>
            </a:r>
            <a:r>
              <a:rPr lang="ko-KR" altLang="en-US" sz="2400" b="1" kern="1200" dirty="0" smtClean="0">
                <a:solidFill>
                  <a:srgbClr val="FF0000"/>
                </a:solidFill>
                <a:latin typeface="나눔고딕"/>
                <a:ea typeface="나눔고딕"/>
                <a:cs typeface="+mn-cs"/>
              </a:rPr>
              <a:t>월 수강 신청 時</a:t>
            </a:r>
            <a:r>
              <a:rPr lang="en-US" altLang="ko-KR" sz="2400" b="1" kern="1200" dirty="0" smtClean="0">
                <a:solidFill>
                  <a:srgbClr val="FF0000"/>
                </a:solidFill>
                <a:latin typeface="나눔고딕"/>
                <a:ea typeface="나눔고딕"/>
                <a:cs typeface="+mn-cs"/>
              </a:rPr>
              <a:t>, </a:t>
            </a:r>
            <a:endParaRPr sz="2400" kern="1200" dirty="0">
              <a:solidFill>
                <a:srgbClr val="FF0000"/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91922" y="2060848"/>
            <a:ext cx="8470547" cy="417646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r>
              <a:rPr 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2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학기에 개설되는 두 과목 </a:t>
            </a:r>
            <a:r>
              <a:rPr lang="ko-KR" altLang="en-US" sz="2000" b="1" dirty="0">
                <a:solidFill>
                  <a:srgbClr val="3D3C3E"/>
                </a:solidFill>
                <a:latin typeface="나눔고딕"/>
                <a:ea typeface="나눔고딕"/>
              </a:rPr>
              <a:t>모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두 신청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동일한 교수님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으로 신청해야 됨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0" indent="180975" algn="l" defTabSz="914400" latinLnBrk="1">
              <a:lnSpc>
                <a:spcPct val="150000"/>
              </a:lnSpc>
              <a:spcBef>
                <a:spcPct val="20000"/>
              </a:spcBef>
              <a:buFont typeface="Arial" pitchFamily="2" charset="2"/>
              <a:buChar char="•"/>
            </a:pP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</a:t>
            </a:r>
            <a:r>
              <a:rPr lang="ko-KR" altLang="en-US" sz="18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실습</a:t>
            </a:r>
            <a:endParaRPr lang="en-US" altLang="ko-KR" sz="1800" b="1" kern="1200" dirty="0" smtClean="0">
              <a:solidFill>
                <a:srgbClr val="FF0000"/>
              </a:solidFill>
              <a:latin typeface="나눔고딕"/>
              <a:ea typeface="나눔고딕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ko-KR" sz="18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 :  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방학 중 </a:t>
            </a:r>
            <a:r>
              <a:rPr lang="ko-KR" altLang="en-US" sz="1800" b="1" u="sng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실습활동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을 학점으로 인정받음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.(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실습평가서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=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성적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altLang="ko-KR" sz="18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사회복지현장실습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세미나</a:t>
            </a:r>
            <a:endParaRPr lang="en-US" altLang="ko-KR" sz="1800" b="1" dirty="0" smtClean="0">
              <a:solidFill>
                <a:srgbClr val="FF0000"/>
              </a:solidFill>
              <a:latin typeface="나눔고딕"/>
              <a:ea typeface="나눔고딕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 :  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실습내용을 토대로 토론 및 슈퍼비전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평가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실제 이론수업 진행</a:t>
            </a:r>
            <a:r>
              <a:rPr lang="en-US" altLang="ko-KR" sz="18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20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81392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실습확인서 및 실습평가서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21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7_shape8"/>
          <p:cNvSpPr/>
          <p:nvPr/>
        </p:nvSpPr>
        <p:spPr>
          <a:xfrm>
            <a:off x="1115616" y="1988840"/>
            <a:ext cx="3312368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실습확인서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1" name="slide7_shape8"/>
          <p:cNvSpPr/>
          <p:nvPr/>
        </p:nvSpPr>
        <p:spPr>
          <a:xfrm>
            <a:off x="4572000" y="1988840"/>
            <a:ext cx="3312368" cy="54006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000" b="1" spc="-50" dirty="0" smtClean="0">
                <a:latin typeface="나눔고딕"/>
                <a:ea typeface="나눔고딕"/>
              </a:rPr>
              <a:t>실습평가서</a:t>
            </a:r>
            <a:endParaRPr lang="ko-KR" altLang="en-US" sz="20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3" name="slide7_shape8"/>
          <p:cNvSpPr/>
          <p:nvPr/>
        </p:nvSpPr>
        <p:spPr>
          <a:xfrm>
            <a:off x="1115616" y="2636912"/>
            <a:ext cx="3312368" cy="100811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algn="ctr" defTabSz="914400" latinLnBrk="1"/>
            <a:endParaRPr lang="en-US" altLang="ko-KR" sz="1600" b="1" spc="-50" dirty="0" smtClean="0">
              <a:latin typeface="나눔고딕"/>
              <a:ea typeface="나눔고딕"/>
            </a:endParaRPr>
          </a:p>
          <a:p>
            <a:pPr marL="0" lvl="1" algn="ctr"/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 자격증 발급 시 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lvl="1" algn="ctr"/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실습의 증빙자료가 됨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lvl="1" algn="ctr"/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원본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보관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0" algn="ctr" defTabSz="914400" latinLnBrk="1"/>
            <a:endParaRPr lang="ko-KR" altLang="en-US" sz="16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4" name="slide7_shape8"/>
          <p:cNvSpPr/>
          <p:nvPr/>
        </p:nvSpPr>
        <p:spPr>
          <a:xfrm>
            <a:off x="4572000" y="2636911"/>
            <a:ext cx="3312368" cy="100811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algn="ctr" defTabSz="914400" latinLnBrk="1"/>
            <a:endParaRPr lang="en-US" altLang="ko-KR" sz="1600" b="1" spc="-50" dirty="0" smtClean="0">
              <a:latin typeface="나눔고딕"/>
              <a:ea typeface="나눔고딕"/>
            </a:endParaRPr>
          </a:p>
          <a:p>
            <a:pPr marL="0" lvl="1" algn="ctr"/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현장실습 과목의 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lvl="1" algn="ctr"/>
            <a:r>
              <a:rPr lang="ko-KR" altLang="en-US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성</a:t>
            </a:r>
            <a:r>
              <a:rPr lang="ko-KR" altLang="en-US" sz="1600" b="1" dirty="0">
                <a:solidFill>
                  <a:srgbClr val="FF0000"/>
                </a:solidFill>
                <a:latin typeface="나눔고딕"/>
                <a:ea typeface="나눔고딕"/>
              </a:rPr>
              <a:t>적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  <a:latin typeface="나눔고딕"/>
                <a:ea typeface="나눔고딕"/>
              </a:rPr>
              <a:t>점수</a:t>
            </a: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로 반영됨</a:t>
            </a:r>
            <a:endParaRPr lang="en-US" altLang="ko-KR" sz="16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algn="ctr" defTabSz="914400" latinLnBrk="1"/>
            <a:endParaRPr lang="ko-KR" altLang="en-US" sz="16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6" name="slide7_shape8"/>
          <p:cNvSpPr/>
          <p:nvPr/>
        </p:nvSpPr>
        <p:spPr>
          <a:xfrm>
            <a:off x="1115616" y="3789039"/>
            <a:ext cx="6768752" cy="151216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lvl="1" algn="just"/>
            <a:endParaRPr lang="en-US" altLang="ko-KR" sz="1600" b="1" spc="-50" dirty="0">
              <a:latin typeface="나눔고딕"/>
              <a:ea typeface="나눔고딕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ko-KR" altLang="en-US" sz="1600" b="1" spc="-50" dirty="0" smtClean="0">
                <a:solidFill>
                  <a:srgbClr val="3D3C3E"/>
                </a:solidFill>
                <a:latin typeface="나눔고딕"/>
                <a:ea typeface="나눔고딕"/>
              </a:rPr>
              <a:t>확인서와 평가서는 실습기간이 끝난 후 실습기관에서 학과사무실로 우편 발송</a:t>
            </a:r>
            <a:r>
              <a:rPr lang="en-US" altLang="ko-KR" sz="1600" b="1" spc="-50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1600" b="1" spc="-50" dirty="0" smtClean="0">
                <a:solidFill>
                  <a:srgbClr val="3D3C3E"/>
                </a:solidFill>
                <a:latin typeface="나눔고딕"/>
                <a:ea typeface="나눔고딕"/>
              </a:rPr>
              <a:t>밀봉</a:t>
            </a:r>
            <a:r>
              <a:rPr lang="en-US" altLang="ko-KR" sz="1600" b="1" spc="-50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  <a:r>
              <a:rPr lang="ko-KR" altLang="en-US" sz="1600" b="1" spc="-50" dirty="0" smtClean="0">
                <a:solidFill>
                  <a:srgbClr val="3D3C3E"/>
                </a:solidFill>
                <a:latin typeface="나눔고딕"/>
                <a:ea typeface="나눔고딕"/>
              </a:rPr>
              <a:t> 해주는 것이 원칙</a:t>
            </a:r>
            <a:endParaRPr lang="en-US" altLang="ko-KR" sz="1600" b="1" spc="-5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lvl="1" algn="just"/>
            <a:endParaRPr lang="en-US" altLang="ko-KR" sz="1600" b="1" spc="-50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ko-KR" altLang="en-US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변수로 인해 본인이 수령한 경우 즉시 학과사무실로 제출</a:t>
            </a:r>
            <a:r>
              <a:rPr lang="en-US" altLang="ko-KR" sz="16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algn="just" defTabSz="914400" latinLnBrk="1"/>
            <a:endParaRPr lang="ko-KR" altLang="en-US" sz="16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21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43354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실습확인서 발급</a:t>
            </a:r>
            <a:r>
              <a:rPr lang="ko-KR" altLang="en-US" sz="4000" spc="-1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4000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時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주의사항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22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2276872"/>
            <a:ext cx="8470547" cy="3600400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l" defTabSz="914400" latinLnBrk="1">
              <a:spcBef>
                <a:spcPct val="20000"/>
              </a:spcBef>
              <a:buFont typeface="Arial" pitchFamily="2" charset="2"/>
              <a:buChar char="•"/>
            </a:pP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24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실습확인서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’ 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발급 시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4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실습지도교수란은 </a:t>
            </a:r>
            <a:r>
              <a:rPr lang="ko-KR" altLang="en-US" sz="24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비워두고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발급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spcBef>
                <a:spcPct val="20000"/>
              </a:spcBef>
              <a:buFont typeface="Arial" pitchFamily="2" charset="2"/>
              <a:buChar char="•"/>
            </a:pP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실습 지도교수란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은 </a:t>
            </a: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 실습 시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,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기관을 방문하신 교수님이 아니라 </a:t>
            </a: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4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2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학기에 현장 실습 및 세미나 과목 </a:t>
            </a:r>
            <a:r>
              <a:rPr lang="ko-KR" altLang="en-US" sz="24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수업을 진행하실 교수님</a:t>
            </a:r>
            <a:r>
              <a:rPr lang="ko-KR" altLang="en-US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임</a:t>
            </a:r>
            <a:r>
              <a:rPr lang="en-US" altLang="ko-KR" sz="24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  <a:endParaRPr lang="ko-KR" altLang="en-US" sz="2400" b="1" kern="1200" dirty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54834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실습확인서 발급</a:t>
            </a:r>
            <a:r>
              <a:rPr lang="ko-KR" altLang="en-US" sz="4000" spc="-1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4000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時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주의사항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23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71040" y="179421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258445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627019"/>
              </p:ext>
            </p:extLst>
          </p:nvPr>
        </p:nvGraphicFramePr>
        <p:xfrm>
          <a:off x="467544" y="1589126"/>
          <a:ext cx="8137078" cy="1647819"/>
        </p:xfrm>
        <a:graphic>
          <a:graphicData uri="http://schemas.openxmlformats.org/drawingml/2006/table">
            <a:tbl>
              <a:tblPr/>
              <a:tblGrid>
                <a:gridCol w="1129804"/>
                <a:gridCol w="1979133"/>
                <a:gridCol w="1979133"/>
                <a:gridCol w="1383236"/>
                <a:gridCol w="56431"/>
                <a:gridCol w="1609341"/>
              </a:tblGrid>
              <a:tr h="520554">
                <a:tc gridSpan="5"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2000" b="1" kern="0" spc="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사회복지현장실습 확인서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altLang="ko-KR" sz="1300" b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&lt;</a:t>
                      </a:r>
                      <a:r>
                        <a:rPr lang="en-US" altLang="ko-KR" sz="1300" b="1" kern="0" spc="-100" dirty="0" smtClean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2017.05.23.</a:t>
                      </a:r>
                      <a:r>
                        <a:rPr lang="ko-KR" altLang="en-US" sz="1300" b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개정</a:t>
                      </a:r>
                      <a:r>
                        <a:rPr lang="en-US" altLang="ko-KR" sz="1300" b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&gt;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755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400" b="1" kern="0" spc="-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 </a:t>
                      </a:r>
                      <a:r>
                        <a:rPr lang="ko-KR" altLang="en-US" sz="1400" b="1" kern="0" spc="-10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습</a:t>
                      </a:r>
                      <a:r>
                        <a:rPr lang="ko-KR" altLang="en-US" sz="1400" b="1" kern="0" spc="-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생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400" b="1" kern="0" spc="-10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인적사항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-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성 명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-10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생 년 월 일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altLang="ko-KR" sz="900" b="1" i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※</a:t>
                      </a:r>
                      <a:r>
                        <a:rPr lang="ko-KR" altLang="en-US" sz="900" b="1" i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‘주민등록번호’ 앞자리 </a:t>
                      </a:r>
                      <a:r>
                        <a:rPr lang="en-US" altLang="ko-KR" sz="900" b="1" i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6</a:t>
                      </a:r>
                      <a:r>
                        <a:rPr lang="ko-KR" altLang="en-US" sz="900" b="1" i="1" kern="0" spc="-10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57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2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전화번호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-10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휴 대 전 화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57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-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학교</a:t>
                      </a:r>
                      <a:r>
                        <a:rPr lang="en-US" altLang="ko-KR" sz="1200" b="1" kern="0" spc="-1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200" b="1" kern="0" spc="-10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학과명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kern="0" spc="-20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실습지도교수 성명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200" b="1" i="1" kern="0" spc="0" dirty="0" smtClean="0">
                          <a:solidFill>
                            <a:srgbClr val="FF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비워두세요</a:t>
                      </a:r>
                      <a:endParaRPr lang="ko-KR" altLang="en-US" sz="1200" b="1" i="1" kern="0" spc="0" dirty="0">
                        <a:solidFill>
                          <a:srgbClr val="FF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23832" marR="23832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759526"/>
              </p:ext>
            </p:extLst>
          </p:nvPr>
        </p:nvGraphicFramePr>
        <p:xfrm>
          <a:off x="467718" y="3452970"/>
          <a:ext cx="8136905" cy="2856350"/>
        </p:xfrm>
        <a:graphic>
          <a:graphicData uri="http://schemas.openxmlformats.org/drawingml/2006/table">
            <a:tbl>
              <a:tblPr/>
              <a:tblGrid>
                <a:gridCol w="8136905"/>
              </a:tblGrid>
              <a:tr h="2856350">
                <a:tc>
                  <a:txBody>
                    <a:bodyPr/>
                    <a:lstStyle/>
                    <a:p>
                      <a:pPr marL="127000" marR="12700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258445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위와 같이 실습 내용을 확인합니다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600" kern="0" spc="-10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년               월              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실습지도자      </a:t>
                      </a:r>
                      <a:r>
                        <a:rPr lang="en-US" altLang="ko-KR" sz="1600" b="1" kern="0" spc="-10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:                           (</a:t>
                      </a:r>
                      <a:r>
                        <a:rPr lang="ko-KR" altLang="en-US" sz="16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서명 또는 인</a:t>
                      </a:r>
                      <a:r>
                        <a:rPr lang="en-US" altLang="ko-KR" sz="1600" b="1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6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실 </a:t>
                      </a:r>
                      <a:r>
                        <a:rPr lang="ko-KR" altLang="en-US" sz="1600" b="1" kern="0" spc="-100" dirty="0" err="1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습</a:t>
                      </a:r>
                      <a:r>
                        <a:rPr lang="ko-KR" altLang="en-US" sz="16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 기 </a:t>
                      </a:r>
                      <a:r>
                        <a:rPr lang="ko-KR" altLang="en-US" sz="1600" b="1" kern="0" spc="-10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관       </a:t>
                      </a:r>
                      <a:r>
                        <a:rPr lang="en-US" altLang="ko-KR" sz="1600" b="1" kern="0" spc="-10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:                        </a:t>
                      </a:r>
                      <a:r>
                        <a:rPr lang="en-US" altLang="ko-KR" sz="1600" b="1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( </a:t>
                      </a:r>
                      <a:r>
                        <a:rPr lang="ko-KR" altLang="en-US" sz="16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직 인 </a:t>
                      </a:r>
                      <a:r>
                        <a:rPr lang="en-US" altLang="ko-KR" sz="1600" b="1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600" kern="0" spc="-10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년                   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월 </a:t>
                      </a:r>
                      <a:r>
                        <a:rPr lang="ko-KR" altLang="en-US" sz="1600" kern="0" spc="-10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                 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kern="0" spc="-100" dirty="0" smtClean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실습지도교수      </a:t>
                      </a:r>
                      <a:r>
                        <a:rPr lang="en-US" altLang="ko-KR" sz="1600" b="1" i="1" kern="0" spc="-10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:          </a:t>
                      </a:r>
                      <a:r>
                        <a:rPr lang="ko-KR" altLang="en-US" sz="1600" b="1" i="1" kern="0" spc="-100" dirty="0" smtClean="0">
                          <a:solidFill>
                            <a:srgbClr val="FF0000"/>
                          </a:solidFill>
                          <a:effectLst/>
                          <a:latin typeface="휴먼명조"/>
                        </a:rPr>
                        <a:t>비워두세요</a:t>
                      </a:r>
                      <a:r>
                        <a:rPr lang="en-US" altLang="ko-KR" sz="1600" b="1" i="1" kern="0" spc="-10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 </a:t>
                      </a:r>
                      <a:r>
                        <a:rPr lang="en-US" altLang="ko-KR" sz="1600" b="1" kern="0" spc="-10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            (</a:t>
                      </a:r>
                      <a:r>
                        <a:rPr lang="ko-KR" altLang="en-US" sz="16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서명 또는 인</a:t>
                      </a:r>
                      <a:r>
                        <a:rPr lang="en-US" altLang="ko-KR" sz="1600" b="1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3116580" marR="0" indent="-311658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ea typeface="전라북도체L"/>
                        </a:rPr>
                        <a:t>한국사회복지사협회장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 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귀하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832" marR="23832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60032" y="6340678"/>
            <a:ext cx="3816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  <a:hlinkClick r:id="rId4"/>
              </a:rPr>
              <a:t>http://</a:t>
            </a:r>
            <a:r>
              <a:rPr lang="en-US" altLang="ko-KR" sz="1200" dirty="0" smtClean="0">
                <a:latin typeface="나눔고딕" panose="020D0604000000000000" pitchFamily="50" charset="-127"/>
                <a:ea typeface="나눔고딕" panose="020D0604000000000000" pitchFamily="50" charset="-127"/>
                <a:hlinkClick r:id="rId4"/>
              </a:rPr>
              <a:t>lic.welfare.net/lic/ViewPracticalNotice.action</a:t>
            </a:r>
            <a:endParaRPr lang="ko-KR" altLang="en-US" sz="1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23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3575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12_shape4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24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cxnSp>
        <p:nvCxnSpPr>
          <p:cNvPr id="49" name="slide12_shape45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lide12_shape46"/>
          <p:cNvSpPr>
            <a:spLocks noGrp="1"/>
          </p:cNvSpPr>
          <p:nvPr>
            <p:ph type="title"/>
          </p:nvPr>
        </p:nvSpPr>
        <p:spPr>
          <a:xfrm>
            <a:off x="257174" y="609599"/>
            <a:ext cx="8486775" cy="760413"/>
          </a:xfrm>
          <a:prstGeom prst="rect">
            <a:avLst/>
          </a:prstGeom>
        </p:spPr>
        <p:txBody>
          <a:bodyPr lIns="91440" tIns="45720" rIns="91440" bIns="45720" anchor="ctr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/>
            <a:r>
              <a:rPr lang="ko-KR" altLang="en-US" sz="4000" b="1" spc="-1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전체일정</a:t>
            </a:r>
            <a:endParaRPr sz="4000" b="1" kern="1200" spc="-150" dirty="0">
              <a:solidFill>
                <a:srgbClr val="1D314E"/>
              </a:solidFill>
              <a:latin typeface="나눔고딕"/>
              <a:ea typeface="나눔고딕"/>
              <a:cs typeface="+mj-cs"/>
            </a:endParaRPr>
          </a:p>
        </p:txBody>
      </p:sp>
      <p:pic>
        <p:nvPicPr>
          <p:cNvPr id="51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그룹 59"/>
          <p:cNvGrpSpPr/>
          <p:nvPr/>
        </p:nvGrpSpPr>
        <p:grpSpPr>
          <a:xfrm>
            <a:off x="368959" y="2276872"/>
            <a:ext cx="8739545" cy="3609975"/>
            <a:chOff x="368959" y="2411578"/>
            <a:chExt cx="8739545" cy="3609975"/>
          </a:xfrm>
        </p:grpSpPr>
        <p:grpSp>
          <p:nvGrpSpPr>
            <p:cNvPr id="3" name="slide12_group1"/>
            <p:cNvGrpSpPr>
              <a:grpSpLocks/>
            </p:cNvGrpSpPr>
            <p:nvPr/>
          </p:nvGrpSpPr>
          <p:grpSpPr>
            <a:xfrm>
              <a:off x="368959" y="2411578"/>
              <a:ext cx="8406739" cy="3609975"/>
              <a:chOff x="368959" y="2428875"/>
              <a:chExt cx="8406739" cy="3609975"/>
            </a:xfrm>
            <a:solidFill>
              <a:schemeClr val="bg1">
                <a:lumMod val="95000"/>
              </a:schemeClr>
            </a:solidFill>
          </p:grpSpPr>
          <p:sp>
            <p:nvSpPr>
              <p:cNvPr id="4" name="slide12_shape1"/>
              <p:cNvSpPr/>
              <p:nvPr/>
            </p:nvSpPr>
            <p:spPr>
              <a:xfrm>
                <a:off x="382109" y="2428911"/>
                <a:ext cx="8393589" cy="360993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algn="l" defTabSz="914400" latinLnBrk="1"/>
                <a:endParaRPr sz="1400" b="1" kern="1200">
                  <a:solidFill>
                    <a:schemeClr val="bg1">
                      <a:lumMod val="95000"/>
                    </a:schemeClr>
                  </a:solidFill>
                  <a:latin typeface="나눔고딕"/>
                  <a:ea typeface="나눔고딕"/>
                  <a:cs typeface="+mn-cs"/>
                </a:endParaRPr>
              </a:p>
            </p:txBody>
          </p:sp>
          <p:sp>
            <p:nvSpPr>
              <p:cNvPr id="5" name="slide12_shape2"/>
              <p:cNvSpPr/>
              <p:nvPr/>
            </p:nvSpPr>
            <p:spPr>
              <a:xfrm>
                <a:off x="368959" y="2428911"/>
                <a:ext cx="676961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1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6" name="slide12_shape3"/>
              <p:cNvSpPr/>
              <p:nvPr/>
            </p:nvSpPr>
            <p:spPr>
              <a:xfrm>
                <a:off x="1060520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2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7" name="slide12_shape4"/>
              <p:cNvSpPr/>
              <p:nvPr/>
            </p:nvSpPr>
            <p:spPr>
              <a:xfrm>
                <a:off x="1761202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3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8" name="slide12_shape5"/>
              <p:cNvSpPr/>
              <p:nvPr/>
            </p:nvSpPr>
            <p:spPr>
              <a:xfrm>
                <a:off x="2461884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4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9" name="slide12_shape6"/>
              <p:cNvSpPr/>
              <p:nvPr/>
            </p:nvSpPr>
            <p:spPr>
              <a:xfrm>
                <a:off x="3162567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5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0" name="slide12_shape7"/>
              <p:cNvSpPr/>
              <p:nvPr/>
            </p:nvSpPr>
            <p:spPr>
              <a:xfrm>
                <a:off x="3863249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6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1" name="slide12_shape8"/>
              <p:cNvSpPr/>
              <p:nvPr/>
            </p:nvSpPr>
            <p:spPr>
              <a:xfrm>
                <a:off x="4563931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7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2" name="slide12_shape9"/>
              <p:cNvSpPr/>
              <p:nvPr/>
            </p:nvSpPr>
            <p:spPr>
              <a:xfrm>
                <a:off x="5264612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8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3" name="slide12_shape10"/>
              <p:cNvSpPr/>
              <p:nvPr/>
            </p:nvSpPr>
            <p:spPr>
              <a:xfrm>
                <a:off x="5965295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9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4" name="slide12_shape11"/>
              <p:cNvSpPr/>
              <p:nvPr/>
            </p:nvSpPr>
            <p:spPr>
              <a:xfrm>
                <a:off x="6665977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10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5" name="slide12_shape12"/>
              <p:cNvSpPr/>
              <p:nvPr/>
            </p:nvSpPr>
            <p:spPr>
              <a:xfrm>
                <a:off x="7366659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11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sp>
            <p:nvSpPr>
              <p:cNvPr id="16" name="slide12_shape13"/>
              <p:cNvSpPr/>
              <p:nvPr/>
            </p:nvSpPr>
            <p:spPr>
              <a:xfrm>
                <a:off x="8067340" y="2428911"/>
                <a:ext cx="686084" cy="3579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noFill/>
                <a:miter lim="800000"/>
              </a:ln>
              <a:effectLst/>
            </p:spPr>
            <p:txBody>
              <a:bodyPr wrap="none" lIns="92075" tIns="46037" rIns="92075" bIns="46037" anchor="ctr"/>
              <a:lstStyle/>
              <a:p>
                <a:pPr marL="0" algn="ctr" defTabSz="914400" latinLnBrk="1"/>
                <a:r>
                  <a:rPr lang="en-US" altLang="ko-KR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12</a:t>
                </a:r>
                <a:r>
                  <a:rPr lang="ko-KR" altLang="en-US" sz="1400" b="1" kern="1200" spc="-3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  <a:cs typeface="+mn-cs"/>
                  </a:rPr>
                  <a:t>월</a:t>
                </a:r>
              </a:p>
            </p:txBody>
          </p:sp>
          <p:cxnSp>
            <p:nvCxnSpPr>
              <p:cNvPr id="17" name="slide12_shape14"/>
              <p:cNvCxnSpPr/>
              <p:nvPr/>
            </p:nvCxnSpPr>
            <p:spPr>
              <a:xfrm>
                <a:off x="381114" y="2791951"/>
                <a:ext cx="8388000" cy="0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6350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8" name="slide12_shape15"/>
              <p:cNvCxnSpPr/>
              <p:nvPr/>
            </p:nvCxnSpPr>
            <p:spPr>
              <a:xfrm>
                <a:off x="1053221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" name="slide12_shape16"/>
              <p:cNvCxnSpPr/>
              <p:nvPr/>
            </p:nvCxnSpPr>
            <p:spPr>
              <a:xfrm>
                <a:off x="1753903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" name="slide12_shape17"/>
              <p:cNvCxnSpPr/>
              <p:nvPr/>
            </p:nvCxnSpPr>
            <p:spPr>
              <a:xfrm>
                <a:off x="2454585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" name="slide12_shape18"/>
              <p:cNvCxnSpPr/>
              <p:nvPr/>
            </p:nvCxnSpPr>
            <p:spPr>
              <a:xfrm>
                <a:off x="3155268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" name="slide12_shape19"/>
              <p:cNvCxnSpPr/>
              <p:nvPr/>
            </p:nvCxnSpPr>
            <p:spPr>
              <a:xfrm>
                <a:off x="3855950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" name="slide12_shape20"/>
              <p:cNvCxnSpPr/>
              <p:nvPr/>
            </p:nvCxnSpPr>
            <p:spPr>
              <a:xfrm flipH="1">
                <a:off x="4556631" y="2433950"/>
                <a:ext cx="2836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" name="slide12_shape21"/>
              <p:cNvCxnSpPr/>
              <p:nvPr/>
            </p:nvCxnSpPr>
            <p:spPr>
              <a:xfrm>
                <a:off x="5257313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5" name="slide12_shape22"/>
              <p:cNvCxnSpPr/>
              <p:nvPr/>
            </p:nvCxnSpPr>
            <p:spPr>
              <a:xfrm>
                <a:off x="5957996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" name="slide12_shape23"/>
              <p:cNvCxnSpPr/>
              <p:nvPr/>
            </p:nvCxnSpPr>
            <p:spPr>
              <a:xfrm>
                <a:off x="6658678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7" name="slide12_shape24"/>
              <p:cNvCxnSpPr/>
              <p:nvPr/>
            </p:nvCxnSpPr>
            <p:spPr>
              <a:xfrm>
                <a:off x="7359361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8" name="slide12_shape25"/>
              <p:cNvCxnSpPr/>
              <p:nvPr/>
            </p:nvCxnSpPr>
            <p:spPr>
              <a:xfrm>
                <a:off x="8060041" y="2428875"/>
                <a:ext cx="0" cy="3604034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accent4">
                    <a:lumMod val="40000"/>
                    <a:lumOff val="60000"/>
                  </a:schemeClr>
                </a:solidFill>
                <a:round/>
                <a:headEnd type="none" w="sm" len="sm"/>
                <a:tailEnd type="none" w="sm" len="sm"/>
              </a:ln>
              <a:effectLst/>
            </p:spPr>
          </p:cxnSp>
          <p:sp>
            <p:nvSpPr>
              <p:cNvPr id="33" name="slide12_shape30"/>
              <p:cNvSpPr/>
              <p:nvPr/>
            </p:nvSpPr>
            <p:spPr>
              <a:xfrm>
                <a:off x="2416735" y="3014249"/>
                <a:ext cx="2490237" cy="3293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algn="l" defTabSz="914400" latinLnBrk="1">
                  <a:lnSpc>
                    <a:spcPct val="110000"/>
                  </a:lnSpc>
                </a:pPr>
                <a:r>
                  <a:rPr lang="ko-KR" altLang="en-US" sz="1400" b="1" spc="-3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나눔고딕"/>
                    <a:ea typeface="나눔고딕"/>
                  </a:rPr>
                  <a:t>실습기관 결정 및 실습 신청</a:t>
                </a:r>
                <a:endParaRPr sz="1400" b="1" kern="1200" spc="-3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endParaRPr>
              </a:p>
            </p:txBody>
          </p:sp>
          <p:cxnSp>
            <p:nvCxnSpPr>
              <p:cNvPr id="35" name="slide12_shape32"/>
              <p:cNvCxnSpPr/>
              <p:nvPr/>
            </p:nvCxnSpPr>
            <p:spPr>
              <a:xfrm>
                <a:off x="2474133" y="3319733"/>
                <a:ext cx="1389116" cy="0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76200" cap="rnd">
                <a:solidFill>
                  <a:srgbClr val="569CF0"/>
                </a:solidFill>
                <a:prstDash val="solid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lide12_shape35"/>
              <p:cNvCxnSpPr/>
              <p:nvPr/>
            </p:nvCxnSpPr>
            <p:spPr>
              <a:xfrm>
                <a:off x="3863249" y="3878345"/>
                <a:ext cx="684000" cy="0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76200" cap="rnd">
                <a:solidFill>
                  <a:srgbClr val="569CF0"/>
                </a:solidFill>
                <a:prstDash val="solid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lide12_shape36"/>
              <p:cNvCxnSpPr/>
              <p:nvPr/>
            </p:nvCxnSpPr>
            <p:spPr>
              <a:xfrm>
                <a:off x="5976232" y="4886457"/>
                <a:ext cx="1383129" cy="0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76200" cap="rnd">
                <a:solidFill>
                  <a:srgbClr val="569CF0"/>
                </a:solidFill>
                <a:prstDash val="solid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lide12_shape39"/>
              <p:cNvCxnSpPr/>
              <p:nvPr/>
            </p:nvCxnSpPr>
            <p:spPr>
              <a:xfrm flipV="1">
                <a:off x="4556631" y="4382401"/>
                <a:ext cx="1408664" cy="5075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76200" cap="rnd">
                <a:solidFill>
                  <a:srgbClr val="569CF0"/>
                </a:solidFill>
                <a:prstDash val="solid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lide12_shape40"/>
              <p:cNvCxnSpPr/>
              <p:nvPr/>
            </p:nvCxnSpPr>
            <p:spPr>
              <a:xfrm>
                <a:off x="7373816" y="5390513"/>
                <a:ext cx="684000" cy="0"/>
              </a:xfrm>
              <a:prstGeom prst="line">
                <a:avLst/>
              </a:prstGeom>
              <a:solidFill>
                <a:schemeClr val="bg1">
                  <a:lumMod val="95000"/>
                </a:schemeClr>
              </a:solidFill>
              <a:ln w="76200" cap="rnd">
                <a:solidFill>
                  <a:srgbClr val="569CF0"/>
                </a:solidFill>
                <a:prstDash val="solid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slide12_shape30"/>
            <p:cNvSpPr/>
            <p:nvPr/>
          </p:nvSpPr>
          <p:spPr>
            <a:xfrm>
              <a:off x="3808812" y="3531727"/>
              <a:ext cx="2196320" cy="3293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algn="l" defTabSz="914400" latinLnBrk="1">
                <a:lnSpc>
                  <a:spcPct val="110000"/>
                </a:lnSpc>
              </a:pPr>
              <a:r>
                <a:rPr lang="ko-KR" altLang="en-US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실습 안내 및 기초교육</a:t>
              </a:r>
              <a:endParaRPr sz="1400" b="1" kern="120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56" name="slide12_shape30"/>
            <p:cNvSpPr/>
            <p:nvPr/>
          </p:nvSpPr>
          <p:spPr>
            <a:xfrm>
              <a:off x="4522097" y="4035783"/>
              <a:ext cx="2127359" cy="3293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algn="l" defTabSz="914400" latinLnBrk="1">
                <a:lnSpc>
                  <a:spcPct val="110000"/>
                </a:lnSpc>
              </a:pPr>
              <a:r>
                <a:rPr lang="ko-KR" altLang="en-US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실습 실행</a:t>
              </a:r>
              <a:endParaRPr sz="1400" b="1" kern="120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57" name="slide12_shape30"/>
            <p:cNvSpPr/>
            <p:nvPr/>
          </p:nvSpPr>
          <p:spPr>
            <a:xfrm>
              <a:off x="5939094" y="4539839"/>
              <a:ext cx="2825934" cy="3293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algn="l" defTabSz="914400" latinLnBrk="1">
                <a:lnSpc>
                  <a:spcPct val="110000"/>
                </a:lnSpc>
              </a:pPr>
              <a:r>
                <a:rPr lang="ko-KR" altLang="en-US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실습 및 세미나 수업</a:t>
              </a:r>
              <a:r>
                <a:rPr lang="en-US" altLang="ko-KR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(</a:t>
              </a:r>
              <a:r>
                <a:rPr lang="ko-KR" altLang="en-US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슈퍼비전 평가</a:t>
              </a:r>
              <a:r>
                <a:rPr lang="en-US" altLang="ko-KR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)</a:t>
              </a:r>
              <a:endParaRPr sz="1400" b="1" kern="120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58" name="slide12_shape30"/>
            <p:cNvSpPr/>
            <p:nvPr/>
          </p:nvSpPr>
          <p:spPr>
            <a:xfrm>
              <a:off x="7313280" y="5043895"/>
              <a:ext cx="1795224" cy="3293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algn="l" defTabSz="914400" latinLnBrk="1">
                <a:lnSpc>
                  <a:spcPct val="110000"/>
                </a:lnSpc>
              </a:pPr>
              <a:r>
                <a:rPr lang="ko-KR" altLang="en-US" sz="1400" b="1" spc="-3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/>
                  <a:ea typeface="나눔고딕"/>
                </a:rPr>
                <a:t>실습 보고회</a:t>
              </a:r>
              <a:endParaRPr sz="1400" b="1" kern="1200" spc="-3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24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6926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25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5_shape5"/>
          <p:cNvSpPr/>
          <p:nvPr/>
        </p:nvSpPr>
        <p:spPr>
          <a:xfrm>
            <a:off x="467544" y="2132856"/>
            <a:ext cx="7053901" cy="57606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75" y="620688"/>
            <a:ext cx="6683746" cy="599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도넛 13"/>
          <p:cNvSpPr/>
          <p:nvPr/>
        </p:nvSpPr>
        <p:spPr>
          <a:xfrm>
            <a:off x="1266760" y="908720"/>
            <a:ext cx="1161741" cy="381025"/>
          </a:xfrm>
          <a:prstGeom prst="donut">
            <a:avLst>
              <a:gd name="adj" fmla="val 7564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도넛 15"/>
          <p:cNvSpPr/>
          <p:nvPr/>
        </p:nvSpPr>
        <p:spPr>
          <a:xfrm>
            <a:off x="1112346" y="3268937"/>
            <a:ext cx="1161741" cy="348580"/>
          </a:xfrm>
          <a:prstGeom prst="donut">
            <a:avLst>
              <a:gd name="adj" fmla="val 7564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도넛 18"/>
          <p:cNvSpPr/>
          <p:nvPr/>
        </p:nvSpPr>
        <p:spPr>
          <a:xfrm>
            <a:off x="3491880" y="2852936"/>
            <a:ext cx="2232248" cy="416001"/>
          </a:xfrm>
          <a:prstGeom prst="donut">
            <a:avLst>
              <a:gd name="adj" fmla="val 7564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899428"/>
            <a:ext cx="284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9219" y="3268937"/>
            <a:ext cx="284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endParaRPr lang="ko-KR" altLang="en-US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7118" y="2876270"/>
            <a:ext cx="284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endParaRPr lang="ko-KR" altLang="en-US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" name="TextBox 1">
            <a:hlinkClick r:id="rId5"/>
          </p:cNvPr>
          <p:cNvSpPr txBox="1"/>
          <p:nvPr/>
        </p:nvSpPr>
        <p:spPr>
          <a:xfrm>
            <a:off x="4822945" y="6492046"/>
            <a:ext cx="42135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hlinkClick r:id="rId5"/>
              </a:rPr>
              <a:t>http://lic.welfare.net/lic/ViewCourseSubject.action#tab_02</a:t>
            </a:r>
            <a:endParaRPr lang="ko-KR" altLang="en-US" sz="1200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25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106813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68634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err="1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사회복지사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자격 발급 과정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26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5_shape5"/>
          <p:cNvSpPr/>
          <p:nvPr/>
        </p:nvSpPr>
        <p:spPr>
          <a:xfrm>
            <a:off x="467544" y="1844824"/>
            <a:ext cx="8136904" cy="57606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1) 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필</a:t>
            </a:r>
            <a:r>
              <a:rPr lang="ko-KR" altLang="en-US" sz="2400" b="1" u="sng" dirty="0">
                <a:solidFill>
                  <a:srgbClr val="FF0000"/>
                </a:solidFill>
                <a:latin typeface="나눔고딕"/>
                <a:ea typeface="나눔고딕"/>
              </a:rPr>
              <a:t>수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과목 </a:t>
            </a:r>
            <a:r>
              <a:rPr lang="en-US" altLang="ko-KR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10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과목 </a:t>
            </a:r>
            <a:r>
              <a:rPr lang="en-US" altLang="ko-KR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30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학점 이상 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반드시 이수하여야 함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646358"/>
              </p:ext>
            </p:extLst>
          </p:nvPr>
        </p:nvGraphicFramePr>
        <p:xfrm>
          <a:off x="794747" y="2636912"/>
          <a:ext cx="7521669" cy="129228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80417"/>
                <a:gridCol w="1880417"/>
                <a:gridCol w="1880418"/>
                <a:gridCol w="1880417"/>
              </a:tblGrid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사회복지개론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인간행동과 사회환경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사회복지정책론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사회복지법제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사회복지실천론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사회복지실천기술론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사회복지조사론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사회복지행정론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지역사회복지론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사회복지현장실습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36096" y="3933056"/>
            <a:ext cx="2808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(</a:t>
            </a:r>
            <a:r>
              <a:rPr lang="ko-KR" altLang="en-US" sz="1100" dirty="0" smtClean="0"/>
              <a:t>출처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한국사회복지사협회 자격관리센터</a:t>
            </a:r>
            <a:r>
              <a:rPr lang="en-US" altLang="ko-KR" sz="1100" dirty="0" smtClean="0"/>
              <a:t>)</a:t>
            </a:r>
            <a:endParaRPr lang="ko-KR" altLang="en-US" sz="110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26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16353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27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321144" y="5193196"/>
            <a:ext cx="8470547" cy="1404156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latinLnBrk="1">
              <a:spcBef>
                <a:spcPct val="20000"/>
              </a:spcBef>
              <a:buFont typeface="나눔고딕" panose="020D0604000000000000" pitchFamily="50" charset="-127"/>
              <a:buChar char="※"/>
            </a:pP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의료사회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복지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→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18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의료사회</a:t>
            </a:r>
            <a:r>
              <a:rPr lang="ko-KR" altLang="en-US" sz="1800" b="1" dirty="0" err="1" smtClean="0">
                <a:solidFill>
                  <a:srgbClr val="FF0000"/>
                </a:solidFill>
                <a:latin typeface="나눔고딕"/>
                <a:ea typeface="나눔고딕"/>
              </a:rPr>
              <a:t>사업</a:t>
            </a:r>
            <a:r>
              <a:rPr lang="ko-KR" altLang="en-US" sz="18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으로 인정됨</a:t>
            </a: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>
              <a:buFont typeface="나눔고딕" panose="020D0604000000000000" pitchFamily="50" charset="-127"/>
              <a:buChar char="※"/>
            </a:pP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학교사회</a:t>
            </a:r>
            <a:r>
              <a:rPr lang="ko-KR" altLang="en-US" sz="18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복지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→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18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학교사회</a:t>
            </a:r>
            <a:r>
              <a:rPr lang="ko-KR" altLang="en-US" sz="1800" b="1" dirty="0" err="1" smtClean="0">
                <a:solidFill>
                  <a:srgbClr val="FF0000"/>
                </a:solidFill>
                <a:latin typeface="나눔고딕"/>
                <a:ea typeface="나눔고딕"/>
              </a:rPr>
              <a:t>사업</a:t>
            </a:r>
            <a:r>
              <a:rPr lang="ko-KR" altLang="en-US" sz="18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으로 인정됨</a:t>
            </a:r>
            <a:endParaRPr lang="en-US" altLang="ko-KR" sz="18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>
              <a:buFont typeface="나눔고딕" panose="020D0604000000000000" pitchFamily="50" charset="-127"/>
              <a:buChar char="※"/>
            </a:pP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청소년복지론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’, ‘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산업복지론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’, ‘</a:t>
            </a:r>
            <a:r>
              <a:rPr lang="ko-KR" altLang="en-US" sz="18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사회복지지도감독론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’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은  </a:t>
            </a:r>
            <a:r>
              <a:rPr lang="en-US" altLang="ko-KR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2019</a:t>
            </a:r>
            <a:r>
              <a:rPr lang="ko-KR" altLang="en-US" sz="18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교과 과정에 미포함</a:t>
            </a:r>
            <a:endParaRPr lang="ko-KR" altLang="en-US" sz="1800" b="1" kern="1200" dirty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5_shape5"/>
          <p:cNvSpPr/>
          <p:nvPr/>
        </p:nvSpPr>
        <p:spPr>
          <a:xfrm>
            <a:off x="467544" y="1844824"/>
            <a:ext cx="7911268" cy="57606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>
                <a:solidFill>
                  <a:srgbClr val="3D3C3E"/>
                </a:solidFill>
                <a:latin typeface="나눔고딕"/>
                <a:ea typeface="나눔고딕"/>
              </a:rPr>
              <a:t>2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 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선택과목 </a:t>
            </a:r>
            <a:r>
              <a:rPr lang="en-US" altLang="ko-KR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4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과목 </a:t>
            </a:r>
            <a:r>
              <a:rPr lang="en-US" altLang="ko-KR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12</a:t>
            </a:r>
            <a:r>
              <a:rPr lang="ko-KR" altLang="en-US" sz="2400" b="1" u="sng" dirty="0" smtClean="0">
                <a:solidFill>
                  <a:srgbClr val="FF0000"/>
                </a:solidFill>
                <a:latin typeface="나눔고딕"/>
                <a:ea typeface="나눔고딕"/>
              </a:rPr>
              <a:t>학점 이상 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반드시 이수하여야 함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30819"/>
              </p:ext>
            </p:extLst>
          </p:nvPr>
        </p:nvGraphicFramePr>
        <p:xfrm>
          <a:off x="794747" y="2636912"/>
          <a:ext cx="7521669" cy="215381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80417"/>
                <a:gridCol w="1880417"/>
                <a:gridCol w="1880418"/>
                <a:gridCol w="1880417"/>
              </a:tblGrid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아동복지론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가족복지론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교정복지론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사회복지지도감독론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청소년복지론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산업복지론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사회보장론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사회복지자료분석론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노인복지론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의료사회사업론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사회문제론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프로그램 개발과 평가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장애인복지론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학교사회사업론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자원봉사론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사회복지발달사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여성복지론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/>
                        <a:t>정신건강론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정신보건사회복지론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/>
                        <a:t>사회복지윤리와 철학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36096" y="4797152"/>
            <a:ext cx="2808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(</a:t>
            </a:r>
            <a:r>
              <a:rPr lang="ko-KR" altLang="en-US" sz="1100" dirty="0" smtClean="0"/>
              <a:t>출처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한국사회복지사협회 자격관리센터</a:t>
            </a:r>
            <a:r>
              <a:rPr lang="en-US" altLang="ko-KR" sz="1100" dirty="0" smtClean="0"/>
              <a:t>)</a:t>
            </a:r>
            <a:endParaRPr lang="ko-KR" altLang="en-US" sz="1100" dirty="0"/>
          </a:p>
        </p:txBody>
      </p:sp>
      <p:sp>
        <p:nvSpPr>
          <p:cNvPr id="13" name="slide5_shape3"/>
          <p:cNvSpPr txBox="1">
            <a:spLocks/>
          </p:cNvSpPr>
          <p:nvPr/>
        </p:nvSpPr>
        <p:spPr>
          <a:xfrm>
            <a:off x="256544" y="700126"/>
            <a:ext cx="6995120" cy="568634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 algn="ctr" defTabSz="914400" latinLnBrk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/>
                <a:ea typeface="나눔고딕"/>
                <a:cs typeface="+mj-cs"/>
              </a:defRPr>
            </a:lvl1pPr>
          </a:lstStyle>
          <a:p>
            <a:pPr algn="l"/>
            <a:r>
              <a:rPr lang="ko-KR" altLang="en-US" sz="4000" b="1" spc="-150" dirty="0" err="1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사회복지사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자격 발급 과정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27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28922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28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5_shape5"/>
          <p:cNvSpPr/>
          <p:nvPr/>
        </p:nvSpPr>
        <p:spPr>
          <a:xfrm>
            <a:off x="467544" y="1844824"/>
            <a:ext cx="8136904" cy="576064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>
                <a:solidFill>
                  <a:srgbClr val="3D3C3E"/>
                </a:solidFill>
                <a:latin typeface="나눔고딕"/>
                <a:ea typeface="나눔고딕"/>
              </a:rPr>
              <a:t>3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 1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급 </a:t>
            </a:r>
            <a:r>
              <a:rPr lang="ko-KR" altLang="en-US" sz="24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국가고시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8</a:t>
            </a:r>
            <a:r>
              <a:rPr lang="ko-KR" altLang="en-US" sz="24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과목 응시</a:t>
            </a:r>
            <a:endParaRPr lang="en-US" altLang="ko-KR" sz="24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lnSpc>
                <a:spcPct val="150000"/>
              </a:lnSpc>
              <a:spcBef>
                <a:spcPct val="20000"/>
              </a:spcBef>
              <a:buNone/>
            </a:pPr>
            <a:endParaRPr lang="en-US" altLang="ko-KR" sz="2400" b="1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832173"/>
              </p:ext>
            </p:extLst>
          </p:nvPr>
        </p:nvGraphicFramePr>
        <p:xfrm>
          <a:off x="794747" y="2636912"/>
          <a:ext cx="7521669" cy="8615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80417"/>
                <a:gridCol w="1880417"/>
                <a:gridCol w="1880418"/>
                <a:gridCol w="1880417"/>
              </a:tblGrid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인간행동과 사회환경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사회복지실천론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사회복지정책론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사회복지실천기술론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0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사회복지조사론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지역사회복지론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사회복지행정론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0000"/>
                        </a:lnSpc>
                      </a:pPr>
                      <a:r>
                        <a:rPr lang="ko-KR" altLang="en-US" sz="1200" b="1" spc="-3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나눔고딕"/>
                          <a:ea typeface="나눔고딕"/>
                        </a:rPr>
                        <a:t>사회복지법제</a:t>
                      </a:r>
                      <a:endParaRPr sz="1200" b="1" spc="-3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나눔고딕"/>
                        <a:ea typeface="나눔고딕"/>
                      </a:endParaRPr>
                    </a:p>
                  </a:txBody>
                  <a:tcPr marL="92887" marR="92887" marT="46444" marB="46444"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36096" y="3501008"/>
            <a:ext cx="2808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(</a:t>
            </a:r>
            <a:r>
              <a:rPr lang="ko-KR" altLang="en-US" sz="1100" dirty="0" smtClean="0"/>
              <a:t>출처 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한국사회복지사협회 자격관리센터</a:t>
            </a:r>
            <a:r>
              <a:rPr lang="en-US" altLang="ko-KR" sz="1100" dirty="0" smtClean="0"/>
              <a:t>)</a:t>
            </a:r>
            <a:endParaRPr lang="ko-KR" altLang="en-US" sz="1100" dirty="0"/>
          </a:p>
        </p:txBody>
      </p:sp>
      <p:sp>
        <p:nvSpPr>
          <p:cNvPr id="13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68634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err="1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사회복지사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자격 발급 과정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28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3416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2019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사회복지학과 교과과정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29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1552153"/>
            <a:ext cx="6810375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29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11076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유형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3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13" name="slide6_shape9"/>
          <p:cNvSpPr/>
          <p:nvPr/>
        </p:nvSpPr>
        <p:spPr>
          <a:xfrm>
            <a:off x="5270048" y="2295922"/>
            <a:ext cx="2542312" cy="2573238"/>
          </a:xfrm>
          <a:prstGeom prst="ellipse">
            <a:avLst/>
          </a:prstGeom>
          <a:solidFill>
            <a:srgbClr val="0070C0"/>
          </a:solidFill>
          <a:ln w="9525" cap="flat">
            <a:noFill/>
            <a:prstDash val="soli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3200" b="1" dirty="0" smtClean="0">
                <a:solidFill>
                  <a:schemeClr val="bg1"/>
                </a:solidFill>
                <a:latin typeface="나눔고딕"/>
                <a:ea typeface="나눔고딕"/>
              </a:rPr>
              <a:t>임상사회</a:t>
            </a:r>
            <a:endParaRPr lang="en-US" altLang="ko-KR" sz="3200" b="1" dirty="0" smtClean="0">
              <a:solidFill>
                <a:schemeClr val="bg1"/>
              </a:solidFill>
              <a:latin typeface="나눔고딕"/>
              <a:ea typeface="나눔고딕"/>
            </a:endParaRPr>
          </a:p>
          <a:p>
            <a:pPr marL="0" algn="ctr" defTabSz="914400" latinLnBrk="1"/>
            <a:r>
              <a:rPr lang="ko-KR" altLang="en-US" sz="3200" b="1" kern="1200" dirty="0" smtClean="0">
                <a:solidFill>
                  <a:schemeClr val="bg1"/>
                </a:solidFill>
                <a:latin typeface="나눔고딕"/>
                <a:ea typeface="나눔고딕"/>
              </a:rPr>
              <a:t>복지실</a:t>
            </a:r>
            <a:r>
              <a:rPr lang="ko-KR" altLang="en-US" sz="3200" b="1" kern="1200" dirty="0">
                <a:solidFill>
                  <a:schemeClr val="bg1"/>
                </a:solidFill>
                <a:latin typeface="나눔고딕"/>
                <a:ea typeface="나눔고딕"/>
              </a:rPr>
              <a:t>습</a:t>
            </a:r>
          </a:p>
        </p:txBody>
      </p:sp>
      <p:sp>
        <p:nvSpPr>
          <p:cNvPr id="14" name="slide6_shape10"/>
          <p:cNvSpPr/>
          <p:nvPr/>
        </p:nvSpPr>
        <p:spPr>
          <a:xfrm>
            <a:off x="1309608" y="2295922"/>
            <a:ext cx="2542312" cy="2573238"/>
          </a:xfrm>
          <a:prstGeom prst="ellipse">
            <a:avLst/>
          </a:prstGeom>
          <a:solidFill>
            <a:srgbClr val="92D050"/>
          </a:solidFill>
          <a:ln w="9525" cap="flat">
            <a:noFill/>
            <a:prstDash val="soli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3200" b="1" kern="1200" spc="-50" dirty="0" smtClean="0">
                <a:solidFill>
                  <a:schemeClr val="lt1"/>
                </a:solidFill>
                <a:latin typeface="나눔고딕"/>
                <a:ea typeface="나눔고딕"/>
              </a:rPr>
              <a:t>사회복지</a:t>
            </a:r>
            <a:endParaRPr lang="en-US" altLang="ko-KR" sz="3200" b="1" kern="1200" spc="-50" dirty="0" smtClean="0">
              <a:solidFill>
                <a:schemeClr val="lt1"/>
              </a:solidFill>
              <a:latin typeface="나눔고딕"/>
              <a:ea typeface="나눔고딕"/>
            </a:endParaRPr>
          </a:p>
          <a:p>
            <a:pPr marL="0" algn="ctr" defTabSz="914400" latinLnBrk="1"/>
            <a:r>
              <a:rPr lang="ko-KR" altLang="en-US" sz="3200" b="1" spc="-50" dirty="0" smtClean="0">
                <a:latin typeface="나눔고딕"/>
                <a:ea typeface="나눔고딕"/>
              </a:rPr>
              <a:t>현장실</a:t>
            </a:r>
            <a:r>
              <a:rPr lang="ko-KR" altLang="en-US" sz="3200" b="1" spc="-50" dirty="0">
                <a:latin typeface="나눔고딕"/>
                <a:ea typeface="나눔고딕"/>
              </a:rPr>
              <a:t>습</a:t>
            </a:r>
            <a:endParaRPr lang="ko-KR" altLang="en-US" sz="32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6" name="slide5_shape3"/>
          <p:cNvSpPr txBox="1">
            <a:spLocks/>
          </p:cNvSpPr>
          <p:nvPr/>
        </p:nvSpPr>
        <p:spPr>
          <a:xfrm>
            <a:off x="3144618" y="4878410"/>
            <a:ext cx="2854763" cy="1574925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 algn="ctr" defTabSz="914400" latinLnBrk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/>
                <a:ea typeface="나눔고딕"/>
                <a:cs typeface="+mj-cs"/>
              </a:defRPr>
            </a:lvl1pPr>
          </a:lstStyle>
          <a:p>
            <a:r>
              <a:rPr lang="ko-KR" altLang="en-US" sz="1800" b="1" spc="-150" dirty="0" smtClean="0"/>
              <a:t>반드시 </a:t>
            </a:r>
            <a:r>
              <a:rPr lang="en-US" altLang="ko-KR" sz="1800" b="1" spc="-150" dirty="0" smtClean="0"/>
              <a:t>(</a:t>
            </a:r>
            <a:r>
              <a:rPr lang="ko-KR" altLang="en-US" sz="1800" b="1" spc="-150" dirty="0" smtClean="0"/>
              <a:t>必</a:t>
            </a:r>
            <a:r>
              <a:rPr lang="en-US" altLang="ko-KR" sz="1800" b="1" spc="-150" dirty="0" smtClean="0"/>
              <a:t>)</a:t>
            </a:r>
          </a:p>
          <a:p>
            <a:r>
              <a:rPr lang="ko-KR" altLang="en-US" sz="1800" b="1" spc="-150" dirty="0" smtClean="0">
                <a:solidFill>
                  <a:srgbClr val="00B050"/>
                </a:solidFill>
              </a:rPr>
              <a:t>실습</a:t>
            </a:r>
            <a:r>
              <a:rPr lang="ko-KR" altLang="en-US" sz="1800" b="1" spc="-150" dirty="0" smtClean="0"/>
              <a:t>과  </a:t>
            </a:r>
            <a:r>
              <a:rPr lang="ko-KR" altLang="en-US" sz="1800" b="1" spc="-150" dirty="0" smtClean="0">
                <a:solidFill>
                  <a:srgbClr val="00B050"/>
                </a:solidFill>
              </a:rPr>
              <a:t>실습세미나</a:t>
            </a:r>
            <a:r>
              <a:rPr lang="ko-KR" altLang="en-US" sz="1800" b="1" spc="-150" dirty="0" smtClean="0"/>
              <a:t>는</a:t>
            </a:r>
            <a:endParaRPr lang="en-US" altLang="ko-KR" sz="1800" b="1" spc="-150" dirty="0" smtClean="0"/>
          </a:p>
          <a:p>
            <a:r>
              <a:rPr lang="ko-KR" altLang="en-US" sz="1800" b="1" spc="-150" dirty="0" err="1" smtClean="0">
                <a:solidFill>
                  <a:srgbClr val="FF0000"/>
                </a:solidFill>
              </a:rPr>
              <a:t>셋트</a:t>
            </a:r>
            <a:r>
              <a:rPr lang="ko-KR" altLang="en-US" sz="1800" b="1" spc="-150" dirty="0" err="1" smtClean="0"/>
              <a:t>로</a:t>
            </a:r>
            <a:r>
              <a:rPr lang="ko-KR" altLang="en-US" sz="1800" b="1" spc="-150" dirty="0" smtClean="0"/>
              <a:t>   수강 신청</a:t>
            </a:r>
            <a:r>
              <a:rPr lang="en-US" altLang="ko-KR" sz="1800" b="1" spc="-150" dirty="0" smtClean="0"/>
              <a:t>,</a:t>
            </a:r>
          </a:p>
          <a:p>
            <a:r>
              <a:rPr lang="ko-KR" altLang="en-US" sz="1800" b="1" spc="-150" dirty="0" smtClean="0">
                <a:solidFill>
                  <a:srgbClr val="FF0000"/>
                </a:solidFill>
              </a:rPr>
              <a:t>동일</a:t>
            </a:r>
            <a:r>
              <a:rPr lang="ko-KR" altLang="en-US" sz="1800" b="1" spc="-150" dirty="0" smtClean="0"/>
              <a:t>한  교수</a:t>
            </a:r>
            <a:r>
              <a:rPr lang="en-US" altLang="ko-KR" sz="1800" b="1" spc="-150" dirty="0" smtClean="0"/>
              <a:t>.</a:t>
            </a:r>
            <a:endParaRPr lang="ko-KR" altLang="en-US" sz="1800" b="1" spc="-150" dirty="0"/>
          </a:p>
        </p:txBody>
      </p:sp>
      <p:cxnSp>
        <p:nvCxnSpPr>
          <p:cNvPr id="20" name="직선 화살표 연결선 19"/>
          <p:cNvCxnSpPr/>
          <p:nvPr/>
        </p:nvCxnSpPr>
        <p:spPr>
          <a:xfrm>
            <a:off x="3923928" y="3621013"/>
            <a:ext cx="1296144" cy="0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3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67745" y="141642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 smtClean="0">
                <a:solidFill>
                  <a:srgbClr val="92D050"/>
                </a:solidFill>
              </a:rPr>
              <a:t>1</a:t>
            </a:r>
            <a:endParaRPr lang="ko-KR" altLang="en-US" sz="5400" b="1" dirty="0">
              <a:solidFill>
                <a:srgbClr val="92D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1412776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>
                <a:solidFill>
                  <a:srgbClr val="0070C0"/>
                </a:solidFill>
              </a:rPr>
              <a:t>2</a:t>
            </a:r>
            <a:endParaRPr lang="ko-KR" altLang="en-US" sz="5400" b="1" dirty="0">
              <a:solidFill>
                <a:srgbClr val="0070C0"/>
              </a:solidFill>
            </a:endParaRPr>
          </a:p>
        </p:txBody>
      </p:sp>
      <p:sp>
        <p:nvSpPr>
          <p:cNvPr id="15" name="slide6_shape10"/>
          <p:cNvSpPr/>
          <p:nvPr/>
        </p:nvSpPr>
        <p:spPr>
          <a:xfrm>
            <a:off x="395304" y="4797152"/>
            <a:ext cx="1454018" cy="1273074"/>
          </a:xfrm>
          <a:prstGeom prst="ellipse">
            <a:avLst/>
          </a:prstGeom>
          <a:solidFill>
            <a:srgbClr val="00B050"/>
          </a:solidFill>
          <a:ln w="9525" cap="flat">
            <a:noFill/>
            <a:prstDash val="soli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kern="1200" spc="-50" dirty="0" smtClean="0">
                <a:solidFill>
                  <a:schemeClr val="lt1"/>
                </a:solidFill>
                <a:latin typeface="나눔고딕"/>
                <a:ea typeface="나눔고딕"/>
              </a:rPr>
              <a:t>사회복지</a:t>
            </a:r>
            <a:endParaRPr lang="en-US" altLang="ko-KR" sz="1600" b="1" kern="1200" spc="-50" dirty="0" smtClean="0">
              <a:solidFill>
                <a:schemeClr val="lt1"/>
              </a:solidFill>
              <a:latin typeface="나눔고딕"/>
              <a:ea typeface="나눔고딕"/>
            </a:endParaRPr>
          </a:p>
          <a:p>
            <a:pPr marL="0" algn="ctr" defTabSz="914400" latinLnBrk="1"/>
            <a:r>
              <a:rPr lang="ko-KR" altLang="en-US" sz="1600" b="1" spc="-50" dirty="0" smtClean="0">
                <a:latin typeface="나눔고딕"/>
                <a:ea typeface="나눔고딕"/>
              </a:rPr>
              <a:t>현장실습세미나</a:t>
            </a:r>
            <a:endParaRPr lang="ko-KR" altLang="en-US" sz="16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9" name="slide6_shape9"/>
          <p:cNvSpPr/>
          <p:nvPr/>
        </p:nvSpPr>
        <p:spPr>
          <a:xfrm>
            <a:off x="7221283" y="4794719"/>
            <a:ext cx="1454018" cy="1273074"/>
          </a:xfrm>
          <a:prstGeom prst="ellipse">
            <a:avLst/>
          </a:prstGeom>
          <a:solidFill>
            <a:srgbClr val="002060"/>
          </a:solidFill>
          <a:ln w="9525" cap="flat">
            <a:noFill/>
            <a:prstDash val="soli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dirty="0" smtClean="0">
                <a:solidFill>
                  <a:schemeClr val="bg1"/>
                </a:solidFill>
                <a:latin typeface="나눔고딕"/>
                <a:ea typeface="나눔고딕"/>
              </a:rPr>
              <a:t>임상사회</a:t>
            </a:r>
            <a:endParaRPr lang="en-US" altLang="ko-KR" sz="1600" b="1" dirty="0" smtClean="0">
              <a:solidFill>
                <a:schemeClr val="bg1"/>
              </a:solidFill>
              <a:latin typeface="나눔고딕"/>
              <a:ea typeface="나눔고딕"/>
            </a:endParaRPr>
          </a:p>
          <a:p>
            <a:pPr marL="0" algn="ctr" defTabSz="914400" latinLnBrk="1"/>
            <a:r>
              <a:rPr lang="ko-KR" altLang="en-US" sz="1600" b="1" kern="1200" dirty="0" smtClean="0">
                <a:solidFill>
                  <a:schemeClr val="bg1"/>
                </a:solidFill>
                <a:latin typeface="나눔고딕"/>
                <a:ea typeface="나눔고딕"/>
              </a:rPr>
              <a:t>복지실습세미나</a:t>
            </a:r>
            <a:endParaRPr lang="ko-KR" altLang="en-US" sz="1600" b="1" kern="1200" dirty="0">
              <a:solidFill>
                <a:schemeClr val="bg1"/>
              </a:solidFill>
              <a:latin typeface="나눔고딕"/>
              <a:ea typeface="나눔고딕"/>
            </a:endParaRPr>
          </a:p>
        </p:txBody>
      </p:sp>
      <p:cxnSp>
        <p:nvCxnSpPr>
          <p:cNvPr id="9" name="직선 연결선 8"/>
          <p:cNvCxnSpPr>
            <a:stCxn id="14" idx="3"/>
            <a:endCxn id="15" idx="0"/>
          </p:cNvCxnSpPr>
          <p:nvPr/>
        </p:nvCxnSpPr>
        <p:spPr>
          <a:xfrm flipH="1">
            <a:off x="1122313" y="4492318"/>
            <a:ext cx="559608" cy="3048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stCxn id="13" idx="5"/>
            <a:endCxn id="19" idx="0"/>
          </p:cNvCxnSpPr>
          <p:nvPr/>
        </p:nvCxnSpPr>
        <p:spPr>
          <a:xfrm>
            <a:off x="7440047" y="4492318"/>
            <a:ext cx="508245" cy="30240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3568" y="4365104"/>
            <a:ext cx="80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set</a:t>
            </a:r>
            <a:endParaRPr lang="ko-KR" altLang="en-US" sz="2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54292" y="4293096"/>
            <a:ext cx="724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set</a:t>
            </a:r>
            <a:endParaRPr lang="ko-KR" altLang="en-US" sz="2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4" grpId="0"/>
      <p:bldP spid="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30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942553"/>
            <a:ext cx="6800850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30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6299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사회복지학과 학사 안내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31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1484784"/>
            <a:ext cx="8470547" cy="352839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2" charset="2"/>
              <a:buAutoNum type="arabicPeriod"/>
            </a:pP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위 교과목명과 </a:t>
            </a:r>
            <a:r>
              <a:rPr lang="ko-KR" altLang="en-US" sz="20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동일한 교과목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을 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타과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에서 이수하여도 사회복지학과 </a:t>
            </a:r>
            <a:r>
              <a:rPr lang="ko-KR" altLang="en-US" sz="20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전공생은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전공학점으로 인정됨</a:t>
            </a: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  <a:b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</a:b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※</a:t>
            </a:r>
            <a:r>
              <a:rPr lang="ko-KR" altLang="en-US" sz="20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000" b="1" dirty="0">
                <a:solidFill>
                  <a:srgbClr val="3D3C3E"/>
                </a:solidFill>
                <a:latin typeface="나눔고딕"/>
                <a:ea typeface="나눔고딕"/>
              </a:rPr>
              <a:t>단</a:t>
            </a: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교과목 명이 한 글자라도 틀릴 시 인정 안됨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  <a:r>
              <a:rPr lang="en-US" altLang="ko-KR" sz="20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20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※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웬만하</a:t>
            </a:r>
            <a:r>
              <a:rPr lang="ko-KR" altLang="en-US" sz="2000" b="1" dirty="0">
                <a:solidFill>
                  <a:srgbClr val="3D3C3E"/>
                </a:solidFill>
                <a:latin typeface="나눔고딕"/>
                <a:ea typeface="나눔고딕"/>
              </a:rPr>
              <a:t>면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</a:t>
            </a:r>
            <a:r>
              <a:rPr lang="ko-KR" altLang="en-US" sz="20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사회복지학과에서 듣기</a:t>
            </a:r>
            <a:r>
              <a:rPr lang="en-US" altLang="ko-KR" sz="20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000" b="1" u="sng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2. 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사회복지학과를 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부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복수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전공하는 학생은 </a:t>
            </a:r>
            <a:r>
              <a:rPr lang="ko-KR" altLang="en-US" sz="20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꼭 사회복지학과에 개설되는 교과목만을 이수하여야 전공학점으로 인정되므로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사회복지학과에서 개설되는 교과목으로 반드시 이수할 것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  <a:r>
              <a:rPr lang="ko-KR" altLang="en-US" sz="20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동일한 교과목을 타과에서 이수하면 일반 학점으로 인정됨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31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24013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7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7_shape4"/>
          <p:cNvSpPr/>
          <p:nvPr/>
        </p:nvSpPr>
        <p:spPr>
          <a:xfrm>
            <a:off x="1734854" y="1684441"/>
            <a:ext cx="3223007" cy="527385"/>
          </a:xfrm>
          <a:prstGeom prst="rect">
            <a:avLst/>
          </a:prstGeom>
          <a:solidFill>
            <a:srgbClr val="0070C0"/>
          </a:solidFill>
          <a:ln w="9525" cap="flat">
            <a:solidFill>
              <a:srgbClr val="0070C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사회복지학과 학생</a:t>
            </a:r>
            <a:endParaRPr lang="ko-KR" altLang="en-US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slide7_shape5"/>
          <p:cNvSpPr/>
          <p:nvPr/>
        </p:nvSpPr>
        <p:spPr>
          <a:xfrm>
            <a:off x="1734855" y="2258835"/>
            <a:ext cx="3240360" cy="507835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algn="ctr">
              <a:lnSpc>
                <a:spcPct val="150000"/>
              </a:lnSpc>
            </a:pP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전공선택 학점으로 인정됨</a:t>
            </a:r>
            <a:r>
              <a:rPr lang="en-US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endParaRPr lang="en-US" altLang="en-US" sz="16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slide7_shape6"/>
          <p:cNvSpPr/>
          <p:nvPr/>
        </p:nvSpPr>
        <p:spPr>
          <a:xfrm>
            <a:off x="5029870" y="1680146"/>
            <a:ext cx="3533303" cy="544246"/>
          </a:xfrm>
          <a:prstGeom prst="rect">
            <a:avLst/>
          </a:prstGeom>
          <a:solidFill>
            <a:srgbClr val="002060"/>
          </a:solidFill>
          <a:ln w="9525" cap="flat">
            <a:solidFill>
              <a:srgbClr val="00206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</a:t>
            </a:r>
            <a:r>
              <a:rPr lang="en-US" altLang="ko-KR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•</a:t>
            </a:r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복수전공학생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slide7_shape7"/>
          <p:cNvSpPr/>
          <p:nvPr/>
        </p:nvSpPr>
        <p:spPr>
          <a:xfrm>
            <a:off x="1734855" y="2849157"/>
            <a:ext cx="6828318" cy="1083899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 defTabSz="914400" latinLnBrk="1">
              <a:lnSpc>
                <a:spcPct val="150000"/>
              </a:lnSpc>
            </a:pP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두 경우 교과목 명이 </a:t>
            </a:r>
            <a:r>
              <a:rPr lang="ko-KR" altLang="en-US" sz="1600" b="1" kern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한글자라도 틀리지 않고 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동일하다면 </a:t>
            </a:r>
            <a:endParaRPr lang="en-US" altLang="ko-KR" sz="1600" b="1" kern="1200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 defTabSz="914400" latinLnBrk="1">
              <a:lnSpc>
                <a:spcPct val="150000"/>
              </a:lnSpc>
            </a:pPr>
            <a:r>
              <a:rPr lang="ko-KR" altLang="en-US" sz="1600" b="1" kern="1200" spc="-5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사회복지사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자격증을 부여 받는 데는 아무 관련 없음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ko-KR" altLang="en-US" sz="16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1" name="slide7_shape9"/>
          <p:cNvSpPr/>
          <p:nvPr/>
        </p:nvSpPr>
        <p:spPr>
          <a:xfrm>
            <a:off x="5034781" y="2258835"/>
            <a:ext cx="3528392" cy="507835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>
              <a:lnSpc>
                <a:spcPct val="150000"/>
              </a:lnSpc>
            </a:pP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일반선택 학점으로 인정됨</a:t>
            </a:r>
            <a:endParaRPr lang="ko-KR" altLang="en-US" sz="1600" b="1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slide7_shape13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32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17" name="slide7_shape14"/>
          <p:cNvSpPr>
            <a:spLocks noGrp="1"/>
          </p:cNvSpPr>
          <p:nvPr>
            <p:ph type="title"/>
          </p:nvPr>
        </p:nvSpPr>
        <p:spPr>
          <a:xfrm>
            <a:off x="257174" y="533399"/>
            <a:ext cx="8372475" cy="912813"/>
          </a:xfrm>
          <a:prstGeom prst="rect">
            <a:avLst/>
          </a:prstGeom>
        </p:spPr>
        <p:txBody>
          <a:bodyPr lIns="91440" tIns="45720" rIns="91440" bIns="45720" anchor="ctr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/>
            <a:r>
              <a:rPr lang="ko-KR" altLang="en-US" sz="4000" b="1" spc="-1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사회복지학과 학사 안내</a:t>
            </a:r>
            <a:endParaRPr sz="4000" b="1" kern="1200" spc="-150" dirty="0">
              <a:solidFill>
                <a:srgbClr val="1D314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8" name="slide7_shape7"/>
          <p:cNvSpPr/>
          <p:nvPr/>
        </p:nvSpPr>
        <p:spPr>
          <a:xfrm>
            <a:off x="1722413" y="4077072"/>
            <a:ext cx="3235448" cy="2016224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defTabSz="914400" latinLnBrk="1"/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ex)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산업복지학과에서 개설되는 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아동복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론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이수할 시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전공선택 학점으로 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학점이 인정됨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  <a:p>
            <a:pPr marL="266700" lvl="0" defTabSz="914400" latinLnBrk="1"/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단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교과목 명이 한 글자라도 틀릴 시 인정 안 됨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sp>
        <p:nvSpPr>
          <p:cNvPr id="19" name="slide7_shape4"/>
          <p:cNvSpPr/>
          <p:nvPr/>
        </p:nvSpPr>
        <p:spPr>
          <a:xfrm>
            <a:off x="539552" y="2275205"/>
            <a:ext cx="1123295" cy="16578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타과 </a:t>
            </a:r>
            <a:endParaRPr lang="en-US" altLang="ko-KR" sz="1600" b="1" spc="-5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동일교과</a:t>
            </a:r>
            <a:endParaRPr lang="ko-KR" altLang="en-US" sz="1600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21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lide7_shape7"/>
          <p:cNvSpPr/>
          <p:nvPr/>
        </p:nvSpPr>
        <p:spPr>
          <a:xfrm>
            <a:off x="5034781" y="4077072"/>
            <a:ext cx="3528392" cy="2016224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/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ex)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산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업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복지학과에서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개설되는</a:t>
            </a:r>
            <a:endParaRPr lang="en-US" altLang="ko-KR" sz="1600" b="1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/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아동복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론</a:t>
            </a:r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이수할 시</a:t>
            </a:r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일반선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택</a:t>
            </a:r>
            <a:endParaRPr lang="en-US" altLang="ko-KR" sz="1600" b="1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/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학점으로 </a:t>
            </a:r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학점이 인정됨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266700" lvl="0"/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단</a:t>
            </a:r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교과목 명이 한 글자라도 틀릴 시 인정 안 됨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600" b="1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slide7_shape4"/>
          <p:cNvSpPr/>
          <p:nvPr/>
        </p:nvSpPr>
        <p:spPr>
          <a:xfrm>
            <a:off x="539552" y="4078242"/>
            <a:ext cx="1123295" cy="200783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예</a:t>
            </a:r>
            <a:r>
              <a:rPr lang="ko-KR" altLang="en-US" sz="1600" b="1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시</a:t>
            </a:r>
            <a:endParaRPr lang="en-US" altLang="ko-KR" sz="1600" b="1" spc="-5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0805" y="6165304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편입</a:t>
            </a:r>
            <a:r>
              <a:rPr lang="en-US" altLang="ko-KR" sz="12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•</a:t>
            </a:r>
            <a:r>
              <a:rPr lang="ko-KR" altLang="en-US" sz="1200" b="1" dirty="0" err="1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전과생</a:t>
            </a:r>
            <a:r>
              <a:rPr lang="en-US" altLang="ko-KR" sz="12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=</a:t>
            </a:r>
            <a:r>
              <a:rPr lang="ko-KR" altLang="en-US" sz="12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사회복지학과 학생</a:t>
            </a:r>
            <a:endParaRPr lang="en-US" altLang="ko-KR" sz="12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32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19311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사회복지학과 학사 안내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33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9" name="slide5_shape6"/>
          <p:cNvSpPr/>
          <p:nvPr/>
        </p:nvSpPr>
        <p:spPr>
          <a:xfrm>
            <a:off x="259795" y="1484784"/>
            <a:ext cx="8470547" cy="5112568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3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실습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사회복지현장실습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세미나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교과목 모두 세트로 이수할 것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400050" lvl="1" indent="0"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-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수강신청 시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사회복지현장실습과목과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사회복지현장실습세미나과목을 </a:t>
            </a: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400050" lvl="1" indent="0">
              <a:buNone/>
            </a:pP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같은 교수님으로 신청해야 함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. </a:t>
            </a:r>
            <a:r>
              <a:rPr lang="en-US" altLang="ko-KR" sz="2000" b="1" dirty="0" smtClean="0">
                <a:latin typeface="나눔고딕"/>
                <a:ea typeface="나눔고딕"/>
              </a:rPr>
              <a:t>(</a:t>
            </a:r>
            <a:r>
              <a:rPr lang="ko-KR" altLang="en-US" sz="2000" b="1" dirty="0" smtClean="0">
                <a:latin typeface="나눔고딕"/>
                <a:ea typeface="나눔고딕"/>
              </a:rPr>
              <a:t>기관 방문한 교수님 아님</a:t>
            </a:r>
            <a:r>
              <a:rPr lang="en-US" altLang="ko-KR" sz="2000" b="1" dirty="0" smtClean="0">
                <a:latin typeface="나눔고딕"/>
                <a:ea typeface="나눔고딕"/>
              </a:rPr>
              <a:t>)</a:t>
            </a:r>
          </a:p>
          <a:p>
            <a:pPr marL="400050" lvl="1" indent="0"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-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사회복지현장실습</a:t>
            </a:r>
            <a:r>
              <a:rPr lang="ko-KR" altLang="en-US" sz="2000" b="1" dirty="0" smtClean="0">
                <a:latin typeface="나눔고딕"/>
                <a:ea typeface="나눔고딕"/>
              </a:rPr>
              <a:t>세미나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는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2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학점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임상사회복지현장실습세미나는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1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학점</a:t>
            </a:r>
            <a:endParaRPr lang="en-US" altLang="ko-KR" sz="2000" b="1" dirty="0" smtClean="0">
              <a:solidFill>
                <a:srgbClr val="FF0000"/>
              </a:solidFill>
              <a:latin typeface="나눔고딕"/>
              <a:ea typeface="나눔고딕"/>
            </a:endParaRPr>
          </a:p>
          <a:p>
            <a:pPr marL="400050" lvl="1" indent="0">
              <a:buNone/>
            </a:pP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이므로 졸업학점 관리에 유의할 것</a:t>
            </a: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400050" lvl="1" indent="0">
              <a:buNone/>
            </a:pP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4.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 성적 평가</a:t>
            </a: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400050" lvl="1" indent="0"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-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실습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은 실습내용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실습평가서 등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을 토대로 학점을 인정받음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실제 수업 진행하지 않음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400050" lvl="1" indent="0"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-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사회복지현장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고딕"/>
                <a:ea typeface="나눔고딕"/>
              </a:rPr>
              <a:t>실습세미나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는 실습내용을 바탕으로 토론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피드백 진행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(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실제 수업을 진행함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상대평가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400050" lvl="1" indent="0">
              <a:buNone/>
            </a:pPr>
            <a:endParaRPr lang="en-US" altLang="ko-KR" sz="2000" b="1" dirty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5. </a:t>
            </a:r>
            <a:r>
              <a:rPr lang="ko-KR" altLang="en-US" sz="20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사회복지사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자격증 발급을 위한 이수과목과 학과 졸업학점 숙지하시어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학사관리에 차질이 생기지 않도록 유념하시기 바랍니다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33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11793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4_shape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  <a:prstGeom prst="rect">
            <a:avLst/>
          </a:prstGeom>
        </p:spPr>
        <p:txBody>
          <a:bodyPr lIns="91440" tIns="45720" rIns="91440" bIns="45720" anchor="t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kern="1200" spc="-2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감사합니다</a:t>
            </a:r>
            <a:endParaRPr sz="4000" b="1" kern="1200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4" name="slide14_shape2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USER\Desktop\2010_charactor_jpg\캐릭터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760" y="3637369"/>
            <a:ext cx="2127498" cy="2926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BEDD84E-25D4-4983-8AA1-2863C96F08D9}" type="slidenum">
              <a:rPr lang="en-US" altLang="ko-KR" sz="1200" smtClean="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</a:rPr>
              <a:t>34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190355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7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7_shape4"/>
          <p:cNvSpPr/>
          <p:nvPr/>
        </p:nvSpPr>
        <p:spPr>
          <a:xfrm>
            <a:off x="1560105" y="2286984"/>
            <a:ext cx="3223007" cy="393002"/>
          </a:xfrm>
          <a:prstGeom prst="rect">
            <a:avLst/>
          </a:prstGeom>
          <a:solidFill>
            <a:srgbClr val="0070C0"/>
          </a:solidFill>
          <a:ln w="9525" cap="flat">
            <a:solidFill>
              <a:srgbClr val="0070C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en-US" altLang="ko-KR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학년</a:t>
            </a:r>
            <a:endParaRPr lang="ko-KR" altLang="en-US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slide7_shape5"/>
          <p:cNvSpPr/>
          <p:nvPr/>
        </p:nvSpPr>
        <p:spPr>
          <a:xfrm>
            <a:off x="1560106" y="2726995"/>
            <a:ext cx="3240360" cy="71332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 defTabSz="914400" latinLnBrk="1">
              <a:lnSpc>
                <a:spcPct val="150000"/>
              </a:lnSpc>
            </a:pPr>
            <a:r>
              <a:rPr lang="ko-KR" altLang="en-US" sz="1600" b="1" spc="-50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사회복지현장실습</a:t>
            </a:r>
            <a:endParaRPr lang="en-US" altLang="ko-KR" sz="1600" b="1" spc="-50" dirty="0" smtClean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 defTabSz="914400" latinLnBrk="1">
              <a:lnSpc>
                <a:spcPct val="150000"/>
              </a:lnSpc>
            </a:pPr>
            <a:r>
              <a:rPr lang="en-US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[3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</a:t>
            </a:r>
            <a:r>
              <a:rPr lang="en-US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   </a:t>
            </a:r>
            <a:endParaRPr lang="en-US" altLang="en-US" sz="16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slide7_shape6"/>
          <p:cNvSpPr/>
          <p:nvPr/>
        </p:nvSpPr>
        <p:spPr>
          <a:xfrm>
            <a:off x="4855121" y="2286984"/>
            <a:ext cx="3533303" cy="405567"/>
          </a:xfrm>
          <a:prstGeom prst="rect">
            <a:avLst/>
          </a:prstGeom>
          <a:solidFill>
            <a:srgbClr val="002060"/>
          </a:solidFill>
          <a:ln w="9525" cap="flat">
            <a:solidFill>
              <a:srgbClr val="00206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en-US" altLang="ko-KR" b="1" kern="1200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  <a:r>
              <a:rPr lang="ko-KR" altLang="en-US" b="1" kern="1200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학년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slide7_shape7"/>
          <p:cNvSpPr/>
          <p:nvPr/>
        </p:nvSpPr>
        <p:spPr>
          <a:xfrm>
            <a:off x="1560106" y="3516974"/>
            <a:ext cx="3240360" cy="71332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 defTabSz="914400" latinLnBrk="1">
              <a:lnSpc>
                <a:spcPct val="150000"/>
              </a:lnSpc>
            </a:pPr>
            <a:r>
              <a:rPr lang="ko-KR" altLang="en-US" sz="1600" b="1" kern="1200" spc="-50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사회복지현장실습세미나</a:t>
            </a:r>
            <a:endParaRPr lang="en-US" altLang="ko-KR" sz="1600" b="1" kern="1200" spc="-50" dirty="0" smtClean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 defTabSz="914400" latinLnBrk="1">
              <a:lnSpc>
                <a:spcPct val="150000"/>
              </a:lnSpc>
            </a:pP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[2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endParaRPr lang="ko-KR" altLang="en-US" sz="16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1" name="slide7_shape9"/>
          <p:cNvSpPr/>
          <p:nvPr/>
        </p:nvSpPr>
        <p:spPr>
          <a:xfrm>
            <a:off x="4860032" y="2726995"/>
            <a:ext cx="3528392" cy="71332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>
              <a:lnSpc>
                <a:spcPct val="150000"/>
              </a:lnSpc>
            </a:pPr>
            <a:r>
              <a:rPr lang="ko-KR" altLang="en-US" sz="1600" b="1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임상사회복지현장실습</a:t>
            </a:r>
            <a:endParaRPr lang="en-US" altLang="ko-KR" sz="1600" b="1" spc="-50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>
              <a:lnSpc>
                <a:spcPct val="150000"/>
              </a:lnSpc>
            </a:pPr>
            <a:r>
              <a:rPr lang="en-US" altLang="ko-KR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[3</a:t>
            </a:r>
            <a:r>
              <a:rPr lang="ko-KR" altLang="en-US" sz="1600" b="1" spc="-50" dirty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endParaRPr lang="ko-KR" altLang="en-US" sz="1600" b="1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slide7_shape11"/>
          <p:cNvSpPr/>
          <p:nvPr/>
        </p:nvSpPr>
        <p:spPr>
          <a:xfrm>
            <a:off x="4872474" y="3516974"/>
            <a:ext cx="3515950" cy="71332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ctr" defTabSz="914400" latinLnBrk="1">
              <a:lnSpc>
                <a:spcPct val="150000"/>
              </a:lnSpc>
            </a:pPr>
            <a:r>
              <a:rPr lang="ko-KR" altLang="en-US" sz="1600" b="1" spc="-50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임상사회복지현장실습세미나</a:t>
            </a:r>
            <a:endParaRPr lang="en-US" altLang="ko-KR" sz="1600" b="1" spc="-50" dirty="0" smtClean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 defTabSz="914400" latinLnBrk="1">
              <a:lnSpc>
                <a:spcPct val="150000"/>
              </a:lnSpc>
            </a:pP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[1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학점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endParaRPr lang="ko-KR" altLang="en-US" sz="16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slide7_shape12"/>
          <p:cNvSpPr/>
          <p:nvPr/>
        </p:nvSpPr>
        <p:spPr>
          <a:xfrm>
            <a:off x="1331640" y="1700808"/>
            <a:ext cx="7422050" cy="442160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ctr" defTabSz="914400" latinLnBrk="1">
              <a:spcBef>
                <a:spcPct val="20000"/>
              </a:spcBef>
              <a:buNone/>
            </a:pPr>
            <a:r>
              <a:rPr lang="ko-KR" altLang="en-US" sz="2800" kern="1200" dirty="0" smtClean="0">
                <a:solidFill>
                  <a:srgbClr val="00B05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 </a:t>
            </a:r>
            <a:r>
              <a:rPr lang="en-US" altLang="ko-KR" sz="1800" kern="1200" dirty="0" smtClean="0">
                <a:solidFill>
                  <a:srgbClr val="3D3C3E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VS </a:t>
            </a:r>
            <a:r>
              <a:rPr lang="ko-KR" altLang="en-US" sz="2800" kern="1200" dirty="0" smtClean="0">
                <a:solidFill>
                  <a:srgbClr val="0070C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임상사회복지현장실습</a:t>
            </a:r>
            <a:endParaRPr sz="2800" kern="1200" dirty="0">
              <a:solidFill>
                <a:srgbClr val="0070C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6" name="slide7_shape13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4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17" name="slide7_shape14"/>
          <p:cNvSpPr>
            <a:spLocks noGrp="1"/>
          </p:cNvSpPr>
          <p:nvPr>
            <p:ph type="title"/>
          </p:nvPr>
        </p:nvSpPr>
        <p:spPr>
          <a:xfrm>
            <a:off x="257174" y="533399"/>
            <a:ext cx="8372475" cy="912813"/>
          </a:xfrm>
          <a:prstGeom prst="rect">
            <a:avLst/>
          </a:prstGeom>
        </p:spPr>
        <p:txBody>
          <a:bodyPr lIns="91440" tIns="45720" rIns="91440" bIns="45720" anchor="ctr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rgbClr val="1D314E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유형</a:t>
            </a:r>
            <a:endParaRPr sz="4000" b="1" kern="1200" spc="-150" dirty="0">
              <a:solidFill>
                <a:srgbClr val="1D314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8" name="slide7_shape7"/>
          <p:cNvSpPr/>
          <p:nvPr/>
        </p:nvSpPr>
        <p:spPr>
          <a:xfrm>
            <a:off x="1547664" y="4303208"/>
            <a:ext cx="3235448" cy="1728192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just" defTabSz="914400" latinLnBrk="1"/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사회복지사업법 제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조 제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호에</a:t>
            </a:r>
            <a:endParaRPr lang="en-US" altLang="ko-KR" sz="1600" b="1" kern="1200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just" defTabSz="914400" latinLnBrk="1"/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따른 사회복지사업과 관련된 </a:t>
            </a:r>
            <a:endParaRPr lang="en-US" altLang="ko-KR" sz="1600" b="1" kern="1200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just" defTabSz="914400" latinLnBrk="1"/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법인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•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시설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기관 및 단체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  <p:sp>
        <p:nvSpPr>
          <p:cNvPr id="19" name="slide7_shape4"/>
          <p:cNvSpPr/>
          <p:nvPr/>
        </p:nvSpPr>
        <p:spPr>
          <a:xfrm>
            <a:off x="611560" y="2743365"/>
            <a:ext cx="876538" cy="71036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실</a:t>
            </a:r>
            <a:r>
              <a:rPr lang="ko-KR" altLang="en-US" sz="1600" b="1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습</a:t>
            </a:r>
            <a:endParaRPr lang="ko-KR" altLang="en-US" sz="1600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slide7_shape4"/>
          <p:cNvSpPr/>
          <p:nvPr/>
        </p:nvSpPr>
        <p:spPr>
          <a:xfrm>
            <a:off x="611560" y="3520839"/>
            <a:ext cx="876538" cy="7103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세미나</a:t>
            </a:r>
            <a:endParaRPr lang="ko-KR" altLang="en-US" sz="1600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21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lide7_shape7"/>
          <p:cNvSpPr/>
          <p:nvPr/>
        </p:nvSpPr>
        <p:spPr>
          <a:xfrm>
            <a:off x="4860032" y="4303208"/>
            <a:ext cx="3528392" cy="1728192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266700" lvl="0" algn="just" defTabSz="914400" latinLnBrk="1"/>
            <a:r>
              <a:rPr lang="ko-KR" altLang="en-US" sz="1600" b="1" kern="1200" spc="-5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사회복지사가</a:t>
            </a:r>
            <a:r>
              <a:rPr lang="ko-KR" altLang="en-US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일할 수 있는 기관은</a:t>
            </a:r>
            <a:endParaRPr lang="en-US" altLang="ko-KR" sz="1600" b="1" kern="1200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just" defTabSz="914400" latinLnBrk="1"/>
            <a:r>
              <a:rPr lang="ko-KR" altLang="en-US" sz="1600" b="1" kern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어디나 가능</a:t>
            </a:r>
            <a:r>
              <a:rPr lang="en-US" altLang="ko-KR" sz="1600" b="1" kern="1200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266700" lvl="0" algn="just" defTabSz="914400" latinLnBrk="1"/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국회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개발원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센터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사회적 기업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학교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병원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spc="-5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제시민단체</a:t>
            </a:r>
            <a:r>
              <a:rPr lang="ko-KR" altLang="en-US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등</a:t>
            </a:r>
            <a:r>
              <a:rPr lang="en-US" altLang="ko-KR" sz="16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600" b="1" kern="1200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slide7_shape4"/>
          <p:cNvSpPr/>
          <p:nvPr/>
        </p:nvSpPr>
        <p:spPr>
          <a:xfrm>
            <a:off x="611560" y="4307073"/>
            <a:ext cx="876538" cy="172100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실습</a:t>
            </a:r>
            <a:endParaRPr lang="en-US" altLang="ko-KR" sz="1600" b="1" spc="-5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algn="ctr" defTabSz="914400" latinLnBrk="1"/>
            <a:r>
              <a:rPr lang="ko-KR" altLang="en-US" sz="1600" b="1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기관</a:t>
            </a:r>
            <a:endParaRPr lang="ko-KR" altLang="en-US" sz="1600" b="1" kern="1200" spc="-50" dirty="0">
              <a:solidFill>
                <a:schemeClr val="lt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63688" y="6093296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ko-KR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*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학과 </a:t>
            </a:r>
            <a:r>
              <a:rPr lang="ko-KR" altLang="en-US" sz="14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홈페이지 공지사항의  추천기관 </a:t>
            </a:r>
            <a:r>
              <a:rPr lang="ko-KR" altLang="en-US" sz="140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리스트 확인</a:t>
            </a:r>
            <a:r>
              <a:rPr lang="en-US" altLang="ko-KR" sz="140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!!</a:t>
            </a:r>
            <a:endParaRPr lang="en-US" altLang="ko-KR" sz="1400" b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0111" y="908720"/>
            <a:ext cx="319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0" algn="ctr"/>
            <a:r>
              <a:rPr lang="ko-KR" altLang="en-US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반드시</a:t>
            </a:r>
            <a:r>
              <a:rPr lang="en-US" altLang="ko-KR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必</a:t>
            </a:r>
            <a:r>
              <a:rPr lang="en-US" altLang="ko-KR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실습과 실습세미나는</a:t>
            </a:r>
            <a:endParaRPr lang="en-US" altLang="ko-KR" sz="1400" b="1" spc="-50" dirty="0" smtClean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66700" lvl="0" algn="ctr"/>
            <a:r>
              <a:rPr lang="ko-KR" altLang="en-US" sz="1400" b="1" spc="-50" dirty="0" err="1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셋트</a:t>
            </a:r>
            <a:r>
              <a:rPr lang="ko-KR" altLang="en-US" sz="1400" b="1" spc="-5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로</a:t>
            </a:r>
            <a:r>
              <a:rPr lang="ko-KR" altLang="en-US" sz="14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수강 신청</a:t>
            </a:r>
            <a:endParaRPr lang="en-US" altLang="ko-KR" sz="1400" b="1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870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오른쪽 화살표 1"/>
          <p:cNvSpPr/>
          <p:nvPr/>
        </p:nvSpPr>
        <p:spPr>
          <a:xfrm>
            <a:off x="5799964" y="5400108"/>
            <a:ext cx="684584" cy="377439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그룹 17"/>
          <p:cNvGrpSpPr/>
          <p:nvPr/>
        </p:nvGrpSpPr>
        <p:grpSpPr>
          <a:xfrm>
            <a:off x="179512" y="2181748"/>
            <a:ext cx="5436096" cy="4703636"/>
            <a:chOff x="3131841" y="1449887"/>
            <a:chExt cx="6012160" cy="5423716"/>
          </a:xfrm>
        </p:grpSpPr>
        <p:pic>
          <p:nvPicPr>
            <p:cNvPr id="16" name="Picture 2" descr="C:\Users\USER\Desktop\2010_charactor_jpg\캐릭터2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1" y="1449887"/>
              <a:ext cx="6012160" cy="54237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직사각형 16"/>
            <p:cNvSpPr/>
            <p:nvPr/>
          </p:nvSpPr>
          <p:spPr>
            <a:xfrm>
              <a:off x="4355976" y="5877272"/>
              <a:ext cx="3058666" cy="6480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107269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사회복지현장실습의 목적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en-US" altLang="ko-KR" sz="2000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2000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예비 </a:t>
            </a:r>
            <a:r>
              <a:rPr lang="ko-KR" altLang="en-US" sz="2000" spc="-150" dirty="0" err="1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사회복지사로서의</a:t>
            </a:r>
            <a:r>
              <a:rPr lang="ko-KR" altLang="en-US" sz="2000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업무수행 연습</a:t>
            </a:r>
            <a:endParaRPr sz="2000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5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pic>
        <p:nvPicPr>
          <p:cNvPr id="1026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7_shape6"/>
          <p:cNvSpPr/>
          <p:nvPr/>
        </p:nvSpPr>
        <p:spPr>
          <a:xfrm>
            <a:off x="992032" y="4774036"/>
            <a:ext cx="3887359" cy="504056"/>
          </a:xfrm>
          <a:prstGeom prst="rect">
            <a:avLst/>
          </a:prstGeom>
          <a:solidFill>
            <a:srgbClr val="00823B"/>
          </a:solidFill>
          <a:ln w="9525" cap="flat">
            <a:solidFill>
              <a:srgbClr val="00B05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 서비스 기관 업무 이해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1" name="slide7_shape6"/>
          <p:cNvSpPr/>
          <p:nvPr/>
        </p:nvSpPr>
        <p:spPr>
          <a:xfrm>
            <a:off x="992032" y="5350100"/>
            <a:ext cx="3887359" cy="504056"/>
          </a:xfrm>
          <a:prstGeom prst="rect">
            <a:avLst/>
          </a:prstGeom>
          <a:solidFill>
            <a:srgbClr val="00823B"/>
          </a:solidFill>
          <a:ln w="9525" cap="flat">
            <a:solidFill>
              <a:srgbClr val="00B05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 실천 지식 및 기술의 활용 경험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2" name="slide7_shape6"/>
          <p:cNvSpPr/>
          <p:nvPr/>
        </p:nvSpPr>
        <p:spPr>
          <a:xfrm>
            <a:off x="992032" y="5926164"/>
            <a:ext cx="3887359" cy="504056"/>
          </a:xfrm>
          <a:prstGeom prst="rect">
            <a:avLst/>
          </a:prstGeom>
          <a:solidFill>
            <a:srgbClr val="00823B"/>
          </a:solidFill>
          <a:ln w="9525" cap="flat">
            <a:solidFill>
              <a:srgbClr val="00B050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진로 선택 및 취업 준비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구름 모양 설명선 19"/>
          <p:cNvSpPr/>
          <p:nvPr/>
        </p:nvSpPr>
        <p:spPr>
          <a:xfrm>
            <a:off x="3261150" y="1772816"/>
            <a:ext cx="2881106" cy="1716013"/>
          </a:xfrm>
          <a:prstGeom prst="cloudCallout">
            <a:avLst>
              <a:gd name="adj1" fmla="val -76903"/>
              <a:gd name="adj2" fmla="val 186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실제 </a:t>
            </a:r>
            <a:r>
              <a:rPr lang="ko-KR" altLang="en-US" sz="14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사회복지사가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400" b="1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업무에 </a:t>
            </a:r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임하는 </a:t>
            </a:r>
            <a:endParaRPr lang="en-US" altLang="ko-KR" sz="1400" b="1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400" b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마음가짐으로</a:t>
            </a:r>
            <a:r>
              <a:rPr lang="en-US" altLang="ko-KR" sz="14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!</a:t>
            </a:r>
            <a:endParaRPr lang="ko-KR" altLang="en-US" sz="14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4480318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임상사회복지</a:t>
            </a:r>
            <a:endParaRPr lang="en-US" altLang="ko-KR" sz="1600" b="1" dirty="0" smtClean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6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 </a:t>
            </a:r>
            <a:r>
              <a:rPr lang="en-US" altLang="ko-KR" sz="16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&amp; </a:t>
            </a:r>
            <a:r>
              <a:rPr lang="ko-KR" altLang="en-US" sz="1600" b="1" dirty="0" smtClean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세미나</a:t>
            </a:r>
            <a:endParaRPr lang="ko-KR" altLang="en-US" sz="1600" b="1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79712" y="4140369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사회복지</a:t>
            </a:r>
            <a:endParaRPr lang="en-US" altLang="ko-KR" sz="1600" b="1" dirty="0" smtClean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600" b="1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실습 </a:t>
            </a:r>
            <a:r>
              <a:rPr lang="en-US" altLang="ko-KR" sz="1600" b="1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&amp; </a:t>
            </a:r>
            <a:r>
              <a:rPr lang="ko-KR" altLang="en-US" sz="1600" b="1" dirty="0" smtClean="0">
                <a:solidFill>
                  <a:srgbClr val="00B05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세미나</a:t>
            </a:r>
            <a:endParaRPr lang="ko-KR" altLang="en-US" sz="1600" b="1" dirty="0">
              <a:solidFill>
                <a:srgbClr val="00B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slide7_shape6"/>
          <p:cNvSpPr/>
          <p:nvPr/>
        </p:nvSpPr>
        <p:spPr>
          <a:xfrm>
            <a:off x="6695510" y="5085184"/>
            <a:ext cx="1515768" cy="504056"/>
          </a:xfrm>
          <a:prstGeom prst="rect">
            <a:avLst/>
          </a:prstGeom>
          <a:solidFill>
            <a:schemeClr val="accent4"/>
          </a:solidFill>
          <a:ln w="9525" cap="flat">
            <a:solidFill>
              <a:schemeClr val="accent4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다양성 체험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2" name="slide7_shape6"/>
          <p:cNvSpPr/>
          <p:nvPr/>
        </p:nvSpPr>
        <p:spPr>
          <a:xfrm>
            <a:off x="6694436" y="5661248"/>
            <a:ext cx="1515768" cy="504056"/>
          </a:xfrm>
          <a:prstGeom prst="rect">
            <a:avLst/>
          </a:prstGeom>
          <a:solidFill>
            <a:schemeClr val="accent4"/>
          </a:solidFill>
          <a:ln w="9525" cap="flat">
            <a:solidFill>
              <a:schemeClr val="accent4"/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lvl="0" algn="ctr" defTabSz="914400" latinLnBrk="1"/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</a:t>
            </a:r>
            <a:r>
              <a:rPr lang="ko-KR" altLang="en-US" b="1" spc="-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화</a:t>
            </a:r>
            <a:r>
              <a:rPr lang="ko-KR" altLang="en-US" b="1" spc="-5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체험</a:t>
            </a:r>
            <a:endParaRPr b="1" kern="12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458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4_shape1"/>
          <p:cNvSpPr>
            <a:spLocks noGrp="1"/>
          </p:cNvSpPr>
          <p:nvPr>
            <p:ph type="ctrTitle"/>
          </p:nvPr>
        </p:nvSpPr>
        <p:spPr>
          <a:xfrm>
            <a:off x="231054" y="2852936"/>
            <a:ext cx="8672372" cy="1041751"/>
          </a:xfrm>
          <a:prstGeom prst="rect">
            <a:avLst/>
          </a:prstGeom>
        </p:spPr>
        <p:txBody>
          <a:bodyPr lIns="91440" tIns="45720" rIns="91440" bIns="45720" anchor="t"/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defTabSz="914400" latinLnBrk="1">
              <a:spcBef>
                <a:spcPct val="0"/>
              </a:spcBef>
              <a:buNone/>
            </a:pPr>
            <a:r>
              <a:rPr lang="en-US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사회복지현장실습을</a:t>
            </a:r>
            <a:r>
              <a:rPr lang="ko-KR" altLang="en-US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위한 조건</a:t>
            </a:r>
            <a:endParaRPr b="1" kern="1200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4" name="slide14_shape2"/>
          <p:cNvCxnSpPr/>
          <p:nvPr/>
        </p:nvCxnSpPr>
        <p:spPr>
          <a:xfrm>
            <a:off x="364803" y="2708920"/>
            <a:ext cx="8406000" cy="0"/>
          </a:xfrm>
          <a:prstGeom prst="line">
            <a:avLst/>
          </a:prstGeom>
          <a:ln w="12700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14_shape1"/>
          <p:cNvSpPr txBox="1">
            <a:spLocks/>
          </p:cNvSpPr>
          <p:nvPr/>
        </p:nvSpPr>
        <p:spPr>
          <a:xfrm>
            <a:off x="-108520" y="260648"/>
            <a:ext cx="2592288" cy="303558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ctr" defTabSz="914400" latinLnBrk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/>
                <a:ea typeface="나눔고딕"/>
                <a:cs typeface="+mj-cs"/>
              </a:defRPr>
            </a:lvl1pPr>
          </a:lstStyle>
          <a:p>
            <a:r>
              <a:rPr lang="en-US" altLang="ko-KR" sz="16600" b="1" spc="-2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endParaRPr lang="ko-KR" altLang="en-US" sz="13800" b="1" spc="-2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8" name="Picture 2" descr="C:\Users\USER\Desktop\2010_charactor_jpg\캐릭터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28" y="3637369"/>
            <a:ext cx="1920875" cy="297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12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조</a:t>
            </a:r>
            <a:r>
              <a:rPr lang="ko-KR" altLang="en-US" sz="4000" b="1" spc="-150" dirty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건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7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7" name="slide5_shape5"/>
          <p:cNvSpPr/>
          <p:nvPr/>
        </p:nvSpPr>
        <p:spPr>
          <a:xfrm>
            <a:off x="683508" y="1989993"/>
            <a:ext cx="7992948" cy="717771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 latinLnBrk="1">
              <a:spcBef>
                <a:spcPct val="20000"/>
              </a:spcBef>
              <a:buNone/>
            </a:pPr>
            <a:r>
              <a:rPr lang="en-US" altLang="ko-KR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『</a:t>
            </a:r>
            <a:r>
              <a:rPr lang="ko-KR" altLang="en-US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사회복지사업법 시행규칙</a:t>
            </a:r>
            <a:r>
              <a:rPr lang="en-US" altLang="ko-KR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』</a:t>
            </a:r>
            <a:r>
              <a:rPr lang="ko-KR" altLang="en-US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 제 </a:t>
            </a:r>
            <a:r>
              <a:rPr lang="en-US" altLang="ko-KR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3</a:t>
            </a:r>
            <a:r>
              <a:rPr lang="ko-KR" altLang="en-US" kern="1200" dirty="0" smtClean="0">
                <a:solidFill>
                  <a:srgbClr val="3D3C3E"/>
                </a:solidFill>
                <a:latin typeface="궁서" panose="02030600000101010101" pitchFamily="18" charset="-127"/>
                <a:ea typeface="궁서" panose="02030600000101010101" pitchFamily="18" charset="-127"/>
              </a:rPr>
              <a:t>조 관련</a:t>
            </a:r>
            <a:endParaRPr kern="1200" dirty="0">
              <a:solidFill>
                <a:srgbClr val="3D3C3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5_shape5"/>
          <p:cNvSpPr/>
          <p:nvPr/>
        </p:nvSpPr>
        <p:spPr>
          <a:xfrm>
            <a:off x="1020469" y="3068960"/>
            <a:ext cx="6954608" cy="1943075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ctr" defTabSz="914400" latinLnBrk="1">
              <a:spcBef>
                <a:spcPct val="20000"/>
              </a:spcBef>
              <a:buAutoNum type="arabicPeriod"/>
            </a:pPr>
            <a:r>
              <a:rPr lang="ko-KR" altLang="en-US" dirty="0" smtClean="0">
                <a:solidFill>
                  <a:srgbClr val="3D3C3E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실습시기 및 이수시간</a:t>
            </a:r>
            <a:endParaRPr lang="en-US" altLang="ko-KR" dirty="0">
              <a:solidFill>
                <a:srgbClr val="3D3C3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28600" indent="-228600" algn="ctr" defTabSz="914400" latinLnBrk="1">
              <a:spcBef>
                <a:spcPct val="20000"/>
              </a:spcBef>
              <a:buAutoNum type="arabicPeriod"/>
            </a:pPr>
            <a:endParaRPr lang="en-US" kern="1200" dirty="0">
              <a:solidFill>
                <a:srgbClr val="3D3C3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28600" indent="-228600" algn="ctr" defTabSz="914400" latinLnBrk="1">
              <a:spcBef>
                <a:spcPct val="20000"/>
              </a:spcBef>
              <a:buAutoNum type="arabicPeriod"/>
            </a:pPr>
            <a:r>
              <a:rPr lang="ko-KR" altLang="en-US" dirty="0" smtClean="0">
                <a:solidFill>
                  <a:srgbClr val="3D3C3E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실습기간 선정 시 고려사항</a:t>
            </a:r>
            <a:endParaRPr kern="1200" dirty="0">
              <a:solidFill>
                <a:srgbClr val="3D3C3E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53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실습시기 및 이수시간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8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7" name="slide5_shape5"/>
          <p:cNvSpPr/>
          <p:nvPr/>
        </p:nvSpPr>
        <p:spPr>
          <a:xfrm>
            <a:off x="757029" y="2041720"/>
            <a:ext cx="3106748" cy="382316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latinLnBrk="1">
              <a:spcBef>
                <a:spcPct val="20000"/>
              </a:spcBef>
              <a:buFont typeface="Wingdings" panose="05000000000000000000" pitchFamily="2" charset="2"/>
              <a:buChar char="v"/>
            </a:pPr>
            <a:r>
              <a:rPr lang="en-US" sz="2000" kern="12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120 </a:t>
            </a:r>
            <a:r>
              <a:rPr lang="ko-KR" altLang="en-US" sz="2000" kern="120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시간 이상이 원칙</a:t>
            </a:r>
            <a:endParaRPr lang="en-US" altLang="ko-KR" sz="200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7_shape4"/>
          <p:cNvSpPr/>
          <p:nvPr/>
        </p:nvSpPr>
        <p:spPr>
          <a:xfrm>
            <a:off x="771846" y="2594130"/>
            <a:ext cx="1467296" cy="1584176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400" b="1" spc="-50" dirty="0" smtClean="0">
                <a:latin typeface="나눔고딕"/>
                <a:ea typeface="나눔고딕"/>
              </a:rPr>
              <a:t>방학 중</a:t>
            </a:r>
            <a:endParaRPr lang="ko-KR" altLang="en-US" sz="24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2" name="slide7_shape5"/>
          <p:cNvSpPr/>
          <p:nvPr/>
        </p:nvSpPr>
        <p:spPr>
          <a:xfrm>
            <a:off x="2295845" y="2594130"/>
            <a:ext cx="6164587" cy="1584176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542925" lvl="0" indent="-276225" algn="l" defTabSz="914400" latinLnBrk="1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최소요건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: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 주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40 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시간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X 3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주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총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120 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시간 이수</a:t>
            </a:r>
            <a:endParaRPr lang="ko-KR" altLang="en-US" sz="20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/>
              <a:ea typeface="나눔고딕"/>
            </a:endParaRPr>
          </a:p>
          <a:p>
            <a:pPr marL="542925" lvl="0" indent="-276225" algn="l" defTabSz="914400" latinLnBrk="1">
              <a:lnSpc>
                <a:spcPct val="150000"/>
              </a:lnSpc>
              <a:buFont typeface="Wingdings" pitchFamily="2" charset="2"/>
              <a:buChar char="§"/>
              <a:tabLst>
                <a:tab pos="1162050" algn="l"/>
              </a:tabLst>
            </a:pPr>
            <a:r>
              <a:rPr lang="ko-KR" altLang="en-US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일반적으로 주 </a:t>
            </a:r>
            <a:r>
              <a:rPr lang="en-US" altLang="ko-KR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40</a:t>
            </a:r>
            <a:r>
              <a:rPr lang="ko-KR" altLang="en-US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시간 </a:t>
            </a:r>
            <a:r>
              <a:rPr lang="en-US" altLang="ko-KR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X 4</a:t>
            </a:r>
            <a:r>
              <a:rPr lang="ko-KR" altLang="en-US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주</a:t>
            </a:r>
            <a:r>
              <a:rPr lang="en-US" altLang="ko-KR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총 </a:t>
            </a:r>
            <a:r>
              <a:rPr lang="en-US" altLang="ko-KR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160 </a:t>
            </a:r>
            <a:r>
              <a:rPr lang="ko-KR" altLang="en-US" sz="2000" b="1" u="sng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시간 이수</a:t>
            </a:r>
            <a:r>
              <a:rPr lang="en-US" altLang="en-US" sz="2000" b="1" u="sng" kern="1200" spc="-50" dirty="0" smtClean="0">
                <a:solidFill>
                  <a:srgbClr val="002060"/>
                </a:solidFill>
                <a:latin typeface="나눔고딕"/>
                <a:ea typeface="나눔고딕"/>
              </a:rPr>
              <a:t>   </a:t>
            </a:r>
            <a:endParaRPr lang="en-US" altLang="en-US" sz="2000" b="1" u="sng" kern="1200" spc="-50" dirty="0">
              <a:solidFill>
                <a:srgbClr val="002060"/>
              </a:solidFill>
              <a:latin typeface="나눔고딕"/>
              <a:ea typeface="나눔고딕"/>
            </a:endParaRPr>
          </a:p>
        </p:txBody>
      </p:sp>
      <p:sp>
        <p:nvSpPr>
          <p:cNvPr id="13" name="slide7_shape8"/>
          <p:cNvSpPr/>
          <p:nvPr/>
        </p:nvSpPr>
        <p:spPr>
          <a:xfrm>
            <a:off x="767332" y="4293096"/>
            <a:ext cx="1467296" cy="1080120"/>
          </a:xfrm>
          <a:prstGeom prst="rect">
            <a:avLst/>
          </a:prstGeom>
          <a:gradFill rotWithShape="1"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lin ang="16200000" scaled="1"/>
            <a:tileRect/>
          </a:gradFill>
          <a:ln w="9525" cap="flat">
            <a:solidFill>
              <a:schemeClr val="accent4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latinLnBrk="1"/>
            <a:r>
              <a:rPr lang="ko-KR" altLang="en-US" sz="2400" b="1" spc="-50" dirty="0" smtClean="0">
                <a:latin typeface="나눔고딕"/>
                <a:ea typeface="나눔고딕"/>
              </a:rPr>
              <a:t>학기 중</a:t>
            </a:r>
            <a:endParaRPr lang="ko-KR" altLang="en-US" sz="2400" b="1" kern="1200" spc="-50" dirty="0">
              <a:solidFill>
                <a:schemeClr val="lt1"/>
              </a:solidFill>
              <a:latin typeface="나눔고딕"/>
              <a:ea typeface="나눔고딕"/>
            </a:endParaRPr>
          </a:p>
        </p:txBody>
      </p:sp>
      <p:sp>
        <p:nvSpPr>
          <p:cNvPr id="14" name="slide7_shape9"/>
          <p:cNvSpPr/>
          <p:nvPr/>
        </p:nvSpPr>
        <p:spPr>
          <a:xfrm>
            <a:off x="2291331" y="4293096"/>
            <a:ext cx="6164587" cy="108012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80000">
                <a:schemeClr val="tx2">
                  <a:lumMod val="10000"/>
                  <a:lumOff val="90000"/>
                </a:schemeClr>
              </a:gs>
            </a:gsLst>
            <a:lin ang="16200000" scaled="1"/>
            <a:tileRect/>
          </a:gradFill>
          <a:ln w="9525" cap="flat">
            <a:noFill/>
            <a:prstDash val="soli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542925" lvl="0" indent="-276225" algn="l" defTabSz="914400" latinLnBrk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8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시간 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X 15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주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총 </a:t>
            </a:r>
            <a:r>
              <a:rPr lang="en-US" altLang="ko-KR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120</a:t>
            </a:r>
            <a:r>
              <a:rPr lang="ko-KR" altLang="en-US" sz="2000" b="1" spc="-5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나눔고딕"/>
                <a:ea typeface="나눔고딕"/>
              </a:rPr>
              <a:t>시간 이상</a:t>
            </a:r>
            <a:endParaRPr lang="ko-KR" altLang="en-US" sz="2000" b="1" kern="1200" spc="-50" dirty="0">
              <a:solidFill>
                <a:schemeClr val="tx2">
                  <a:lumMod val="90000"/>
                  <a:lumOff val="10000"/>
                </a:schemeClr>
              </a:solidFill>
              <a:latin typeface="나눔고딕"/>
              <a:ea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10524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lide5_shape2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 cap="flat">
            <a:solidFill>
              <a:schemeClr val="accent4">
                <a:lumMod val="5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5_shape3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 algn="l" defTabSz="914400" latinLnBrk="1">
              <a:spcBef>
                <a:spcPct val="0"/>
              </a:spcBef>
              <a:buNone/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실습기관 선정 기준</a:t>
            </a:r>
            <a:endParaRPr sz="4000" b="1" kern="1200" spc="-150" dirty="0">
              <a:solidFill>
                <a:schemeClr val="accent4">
                  <a:lumMod val="50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6" name="slide5_shape4"/>
          <p:cNvSpPr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latinLnBrk="1"/>
            <a:fld id="{4BEDD84E-25D4-4983-8AA1-2863C96F08D9}" type="slidenum">
              <a:rPr lang="en-US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9</a:t>
            </a:fld>
            <a:r>
              <a:rPr lang="en-US" altLang="ko-KR" sz="800" kern="12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/>
                <a:ea typeface="나눔고딕"/>
                <a:cs typeface="+mn-cs"/>
              </a:rPr>
              <a:t> / 14</a:t>
            </a:r>
            <a:endParaRPr sz="800" kern="1200" spc="-30">
              <a:solidFill>
                <a:schemeClr val="tx1">
                  <a:lumMod val="95000"/>
                  <a:lumOff val="5000"/>
                </a:schemeClr>
              </a:solidFill>
              <a:latin typeface="나눔고딕"/>
              <a:ea typeface="나눔고딕"/>
              <a:cs typeface="+mn-cs"/>
            </a:endParaRPr>
          </a:p>
        </p:txBody>
      </p:sp>
      <p:sp>
        <p:nvSpPr>
          <p:cNvPr id="7" name="slide5_shape5"/>
          <p:cNvSpPr/>
          <p:nvPr/>
        </p:nvSpPr>
        <p:spPr>
          <a:xfrm>
            <a:off x="263455" y="1916832"/>
            <a:ext cx="8470547" cy="2301947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 defTabSz="914400" latinLnBrk="1">
              <a:spcBef>
                <a:spcPct val="20000"/>
              </a:spcBef>
              <a:buAutoNum type="arabicPeriod"/>
            </a:pPr>
            <a:r>
              <a:rPr lang="en-US" altLang="ko-KR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</a:t>
            </a:r>
            <a:r>
              <a:rPr lang="en-US" altLang="ko-KR" sz="20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1</a:t>
            </a:r>
            <a:r>
              <a:rPr lang="ko-KR" altLang="en-US" sz="20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급</a:t>
            </a:r>
            <a:r>
              <a:rPr lang="ko-KR" altLang="en-US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자격증 소지 </a:t>
            </a:r>
            <a:r>
              <a:rPr lang="en-US" altLang="ko-KR" sz="20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3</a:t>
            </a:r>
            <a:r>
              <a:rPr lang="ko-KR" altLang="en-US" sz="2000" b="1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년</a:t>
            </a:r>
            <a:r>
              <a:rPr lang="ko-KR" altLang="en-US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이상 근무   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or</a:t>
            </a:r>
            <a:r>
              <a:rPr lang="en-US" altLang="ko-KR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 </a:t>
            </a:r>
            <a:r>
              <a:rPr lang="ko-KR" altLang="en-US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2</a:t>
            </a:r>
            <a:r>
              <a:rPr lang="ko-KR" altLang="en-US" sz="20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급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자격증 소지 </a:t>
            </a:r>
            <a:r>
              <a:rPr lang="en-US" altLang="ko-KR" sz="20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5</a:t>
            </a:r>
            <a:r>
              <a:rPr lang="ko-KR" altLang="en-US" sz="2000" b="1" dirty="0" smtClean="0">
                <a:solidFill>
                  <a:srgbClr val="0070C0"/>
                </a:solidFill>
                <a:latin typeface="나눔고딕"/>
                <a:ea typeface="나눔고딕"/>
              </a:rPr>
              <a:t>년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이상 근무</a:t>
            </a: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</a:t>
            </a:r>
            <a:r>
              <a:rPr lang="ko-KR" altLang="en-US" sz="2000" b="1" u="sng" dirty="0" smtClean="0">
                <a:solidFill>
                  <a:srgbClr val="3D3C3E"/>
                </a:solidFill>
                <a:latin typeface="나눔고딕"/>
                <a:ea typeface="나눔고딕"/>
              </a:rPr>
              <a:t>실무경험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이 있는 </a:t>
            </a:r>
            <a:r>
              <a:rPr lang="ko-KR" altLang="en-US" sz="2000" b="1" dirty="0" err="1" smtClean="0">
                <a:solidFill>
                  <a:srgbClr val="3D3C3E"/>
                </a:solidFill>
                <a:latin typeface="나눔고딕"/>
                <a:ea typeface="나눔고딕"/>
              </a:rPr>
              <a:t>슈퍼바이저에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의해 실습지도가 가능한 기관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  (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기관 이적 했을 시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해당 기관에서 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1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년 이상 근무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)</a:t>
            </a:r>
          </a:p>
          <a:p>
            <a:pPr marL="0" indent="0" algn="l" defTabSz="914400" latinLnBrk="1">
              <a:spcBef>
                <a:spcPct val="20000"/>
              </a:spcBef>
              <a:buNone/>
            </a:pP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sz="2000" b="1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2.  </a:t>
            </a:r>
            <a:r>
              <a:rPr lang="ko-KR" altLang="en-US" sz="2000" b="1" u="sng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사회복지사업법 제 </a:t>
            </a:r>
            <a:r>
              <a:rPr lang="en-US" altLang="ko-KR" sz="2000" b="1" u="sng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2</a:t>
            </a:r>
            <a:r>
              <a:rPr lang="ko-KR" altLang="en-US" sz="2000" b="1" u="sng" kern="1200" dirty="0" smtClean="0">
                <a:solidFill>
                  <a:srgbClr val="00B050"/>
                </a:solidFill>
                <a:latin typeface="나눔고딕"/>
                <a:ea typeface="나눔고딕"/>
              </a:rPr>
              <a:t>조</a:t>
            </a:r>
            <a:r>
              <a:rPr lang="en-US" altLang="ko-KR" sz="2000" b="1" u="sng" dirty="0">
                <a:solidFill>
                  <a:srgbClr val="00B050"/>
                </a:solidFill>
                <a:latin typeface="나눔고딕"/>
                <a:ea typeface="나눔고딕"/>
              </a:rPr>
              <a:t> </a:t>
            </a:r>
            <a:r>
              <a:rPr lang="ko-KR" altLang="en-US" sz="2000" b="1" u="sng" dirty="0" smtClean="0">
                <a:solidFill>
                  <a:srgbClr val="00B050"/>
                </a:solidFill>
                <a:latin typeface="나눔고딕"/>
                <a:ea typeface="나눔고딕"/>
              </a:rPr>
              <a:t>제 </a:t>
            </a:r>
            <a:r>
              <a:rPr lang="en-US" altLang="ko-KR" sz="2000" b="1" u="sng" dirty="0" smtClean="0">
                <a:solidFill>
                  <a:srgbClr val="00B050"/>
                </a:solidFill>
                <a:latin typeface="나눔고딕"/>
                <a:ea typeface="나눔고딕"/>
              </a:rPr>
              <a:t>1</a:t>
            </a:r>
            <a:r>
              <a:rPr lang="ko-KR" altLang="en-US" sz="2000" b="1" u="sng" dirty="0" smtClean="0">
                <a:solidFill>
                  <a:srgbClr val="00B050"/>
                </a:solidFill>
                <a:latin typeface="나눔고딕"/>
                <a:ea typeface="나눔고딕"/>
              </a:rPr>
              <a:t>호</a:t>
            </a:r>
            <a:r>
              <a:rPr lang="ko-KR" altLang="en-US" sz="2000" b="1" dirty="0" smtClean="0">
                <a:latin typeface="나눔고딕"/>
                <a:ea typeface="나눔고딕"/>
              </a:rPr>
              <a:t>에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따른 </a:t>
            </a:r>
            <a:endParaRPr lang="en-US" altLang="ko-KR" sz="2000" b="1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0" algn="l" defTabSz="914400" latinLnBrk="1">
              <a:spcBef>
                <a:spcPct val="20000"/>
              </a:spcBef>
              <a:buNone/>
            </a:pPr>
            <a:r>
              <a:rPr lang="en-US" altLang="ko-KR" sz="2000" b="1" dirty="0">
                <a:solidFill>
                  <a:srgbClr val="3D3C3E"/>
                </a:solidFill>
                <a:latin typeface="나눔고딕"/>
                <a:ea typeface="나눔고딕"/>
              </a:rPr>
              <a:t> 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   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사회복지사업과 관련된 법인시설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, </a:t>
            </a:r>
            <a:r>
              <a:rPr lang="ko-KR" altLang="en-US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기관 및 단체</a:t>
            </a:r>
            <a:r>
              <a:rPr lang="en-US" altLang="ko-KR" sz="2000" b="1" dirty="0" smtClean="0">
                <a:solidFill>
                  <a:srgbClr val="3D3C3E"/>
                </a:solidFill>
                <a:latin typeface="나눔고딕"/>
                <a:ea typeface="나눔고딕"/>
              </a:rPr>
              <a:t>.</a:t>
            </a:r>
          </a:p>
        </p:txBody>
      </p:sp>
      <p:sp>
        <p:nvSpPr>
          <p:cNvPr id="9" name="slide5_shape6"/>
          <p:cNvSpPr/>
          <p:nvPr/>
        </p:nvSpPr>
        <p:spPr>
          <a:xfrm>
            <a:off x="323528" y="4478238"/>
            <a:ext cx="8470547" cy="172819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 latinLnBrk="1">
              <a:spcBef>
                <a:spcPct val="20000"/>
              </a:spcBef>
              <a:buFont typeface="Arial" pitchFamily="2" charset="2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latinLnBrk="1">
              <a:spcBef>
                <a:spcPct val="20000"/>
              </a:spcBef>
              <a:buFont typeface="Arial" pitchFamily="2" charset="2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latinLnBrk="1">
              <a:spcBef>
                <a:spcPct val="20000"/>
              </a:spcBef>
              <a:buFont typeface="Arial" pitchFamily="2" charset="2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latinLnBrk="1">
              <a:spcBef>
                <a:spcPct val="20000"/>
              </a:spcBef>
              <a:buFont typeface="Arial" pitchFamily="2" charset="2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latinLnBrk="1">
              <a:spcBef>
                <a:spcPct val="20000"/>
              </a:spcBef>
              <a:buFont typeface="Arial" pitchFamily="2" charset="2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l" defTabSz="914400" latinLnBrk="1"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1600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상기 법에 포함되지 않는 실습기관에 대한  실습가능 여부 확인</a:t>
            </a:r>
            <a:r>
              <a:rPr lang="ko-KR" altLang="en-US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은 </a:t>
            </a:r>
            <a:r>
              <a:rPr lang="en-US" altLang="ko-KR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“</a:t>
            </a:r>
            <a:r>
              <a:rPr lang="ko-KR" altLang="en-US" sz="1600" b="1" dirty="0" smtClean="0">
                <a:solidFill>
                  <a:srgbClr val="00B050"/>
                </a:solidFill>
                <a:latin typeface="나눔고딕"/>
                <a:ea typeface="나눔고딕"/>
              </a:rPr>
              <a:t>한국사회복지사협회</a:t>
            </a:r>
            <a:r>
              <a:rPr lang="en-US" altLang="ko-KR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”</a:t>
            </a:r>
            <a:r>
              <a:rPr lang="ko-KR" altLang="en-US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로 문의</a:t>
            </a:r>
            <a:endParaRPr lang="en-US" altLang="ko-KR" sz="16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 algn="l" defTabSz="914400" latinLnBrk="1">
              <a:spcBef>
                <a:spcPct val="20000"/>
              </a:spcBef>
              <a:buFont typeface="Arial" pitchFamily="2" charset="2"/>
              <a:buChar char="•"/>
            </a:pPr>
            <a:r>
              <a:rPr lang="ko-KR" altLang="en-US" sz="1600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한국사회복지사협회 홈페이지에서 </a:t>
            </a:r>
            <a:r>
              <a:rPr lang="ko-KR" altLang="en-US" sz="1600" kern="1200" dirty="0" smtClean="0">
                <a:solidFill>
                  <a:srgbClr val="FF0000"/>
                </a:solidFill>
                <a:latin typeface="나눔고딕"/>
                <a:ea typeface="나눔고딕"/>
              </a:rPr>
              <a:t>등록기관 검색 </a:t>
            </a:r>
            <a:r>
              <a:rPr lang="ko-KR" altLang="en-US" sz="1600" kern="1200" dirty="0" smtClean="0">
                <a:solidFill>
                  <a:srgbClr val="3D3C3E"/>
                </a:solidFill>
                <a:latin typeface="나눔고딕"/>
                <a:ea typeface="나눔고딕"/>
              </a:rPr>
              <a:t>가능</a:t>
            </a:r>
            <a:endParaRPr lang="en-US" altLang="ko-KR" sz="1600" kern="1200" dirty="0" smtClean="0">
              <a:solidFill>
                <a:srgbClr val="3D3C3E"/>
              </a:solidFill>
              <a:latin typeface="나눔고딕"/>
              <a:ea typeface="나눔고딕"/>
            </a:endParaRPr>
          </a:p>
          <a:p>
            <a:pPr marL="0" indent="180975"/>
            <a:r>
              <a:rPr lang="ko-KR" altLang="en-US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홈페이지 </a:t>
            </a:r>
            <a:r>
              <a:rPr lang="en-US" altLang="ko-KR" sz="1600" dirty="0" smtClean="0">
                <a:solidFill>
                  <a:srgbClr val="3D3C3E"/>
                </a:solidFill>
                <a:latin typeface="나눔고딕"/>
                <a:ea typeface="나눔고딕"/>
              </a:rPr>
              <a:t>: </a:t>
            </a:r>
            <a:r>
              <a:rPr lang="en-US" altLang="ko-KR" sz="1600" b="1" dirty="0">
                <a:solidFill>
                  <a:srgbClr val="92D050"/>
                </a:solidFill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http://</a:t>
            </a:r>
            <a:r>
              <a:rPr lang="en-US" altLang="ko-KR" sz="1600" b="1" dirty="0" smtClean="0">
                <a:solidFill>
                  <a:srgbClr val="92D050"/>
                </a:solidFill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lic.welfare.net/Index.action</a:t>
            </a:r>
            <a:endParaRPr lang="en-US" altLang="ko-KR" sz="1600" b="1" dirty="0" smtClean="0">
              <a:solidFill>
                <a:srgbClr val="92D05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" name="Picture 2" descr="C:\Users\USER\Desktop\2010_basic_symbol_jpg\symbol_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199" y="123535"/>
            <a:ext cx="1049227" cy="35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24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">
      <a:majorFont>
        <a:latin typeface="맑은 고딕"/>
        <a:ea typeface=""/>
        <a:cs typeface=""/>
        <a:font script="Arab" typeface="Times New Roman"/>
        <a:font script="Beng" typeface="Vrinda"/>
        <a:font script="Cans" typeface="Euphemia"/>
        <a:font script="Cher" typeface="Plantagenet Cherokee"/>
        <a:font script="Deva" typeface="Mangal"/>
        <a:font script="Ethi" typeface="Nyala"/>
        <a:font script="Gujr" typeface="Shruti"/>
        <a:font script="Guru" typeface="Raavi"/>
        <a:font script="Hang" typeface="맑은 고딕"/>
        <a:font script="Hans" typeface="宋体"/>
        <a:font script="Hant" typeface="新細明體"/>
        <a:font script="Hebr" typeface="Times New Roman"/>
        <a:font script="Jpan" typeface="ＭＳ Ｐゴシック"/>
        <a:font script="Khmr" typeface="MoolBoran"/>
        <a:font script="Knda" typeface="Tunga"/>
        <a:font script="Laoo" typeface="DokChampa"/>
        <a:font script="Mlym" typeface="Kartika"/>
        <a:font script="Mong" typeface="Mongolian Baiti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Uigh" typeface="Microsoft Uighur"/>
        <a:font script="Viet" typeface="Times New Roman"/>
        <a:font script="Yiii" typeface="Microsoft Yi Baiti"/>
      </a:majorFont>
      <a:minorFont>
        <a:latin typeface="맑은 고딕"/>
        <a:ea typeface=""/>
        <a:cs typeface=""/>
        <a:font script="Arab" typeface="Arial"/>
        <a:font script="Beng" typeface="Vrinda"/>
        <a:font script="Cans" typeface="Euphemia"/>
        <a:font script="Cher" typeface="Plantagenet Cherokee"/>
        <a:font script="Deva" typeface="Mangal"/>
        <a:font script="Ethi" typeface="Nyala"/>
        <a:font script="Gujr" typeface="Shruti"/>
        <a:font script="Guru" typeface="Raavi"/>
        <a:font script="Hang" typeface="맑은 고딕"/>
        <a:font script="Hans" typeface="宋体"/>
        <a:font script="Hant" typeface="新細明體"/>
        <a:font script="Hebr" typeface="Arial"/>
        <a:font script="Jpan" typeface="ＭＳ Ｐゴシック"/>
        <a:font script="Khmr" typeface="DaunPenh"/>
        <a:font script="Knda" typeface="Tunga"/>
        <a:font script="Laoo" typeface="DokChampa"/>
        <a:font script="Mlym" typeface="Kartika"/>
        <a:font script="Mong" typeface="Mongolian Baiti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Uigh" typeface="Microsoft Uighur"/>
        <a:font script="Viet" typeface="Arial"/>
        <a:font script="Yiii" typeface="Microsoft Yi Baiti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2107</Words>
  <Application>Microsoft Office PowerPoint</Application>
  <PresentationFormat>화면 슬라이드 쇼(4:3)</PresentationFormat>
  <Paragraphs>470</Paragraphs>
  <Slides>34</Slides>
  <Notes>34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/>
      <vt:lpstr>사회복지현장실습을 위한 오리엔테이션 </vt:lpstr>
      <vt:lpstr> 사회복지현장실습의  유형과 목적</vt:lpstr>
      <vt:lpstr>사회복지현장실습의 유형</vt:lpstr>
      <vt:lpstr>사회복지현장실습의 유형</vt:lpstr>
      <vt:lpstr>사회복지현장실습의 목적 : 예비 사회복지사로서의 업무수행 연습</vt:lpstr>
      <vt:lpstr> 사회복지현장실습을 위한 조건</vt:lpstr>
      <vt:lpstr>조건</vt:lpstr>
      <vt:lpstr>실습시기 및 이수시간</vt:lpstr>
      <vt:lpstr>실습기관 선정 기준</vt:lpstr>
      <vt:lpstr>실습기관 선정 기준</vt:lpstr>
      <vt:lpstr>실습할 기관 검색이 가능한  사이트의 활용</vt:lpstr>
      <vt:lpstr>실습지도가 가능한 자격 [슈퍼바이저의 자격]</vt:lpstr>
      <vt:lpstr>실습기관 선정 시 고려할 사항</vt:lpstr>
      <vt:lpstr>FAQ</vt:lpstr>
      <vt:lpstr> 사회복지현장실습의 진행 절차</vt:lpstr>
      <vt:lpstr>사회복지현장실습의 진행절차</vt:lpstr>
      <vt:lpstr>현장실습 교육일정 안내</vt:lpstr>
      <vt:lpstr>신청서 서식</vt:lpstr>
      <vt:lpstr>현장실습 교육일정 안내</vt:lpstr>
      <vt:lpstr>사회복지현장실습 수강신청 안내</vt:lpstr>
      <vt:lpstr>실습확인서 및 실습평가서</vt:lpstr>
      <vt:lpstr>실습확인서 발급 時 주의사항</vt:lpstr>
      <vt:lpstr>실습확인서 발급 時 주의사항</vt:lpstr>
      <vt:lpstr>사회복지현장실습의 전체일정</vt:lpstr>
      <vt:lpstr>PowerPoint 프레젠테이션</vt:lpstr>
      <vt:lpstr>사회복지사 자격 발급 과정</vt:lpstr>
      <vt:lpstr>PowerPoint 프레젠테이션</vt:lpstr>
      <vt:lpstr>사회복지사 자격 발급 과정</vt:lpstr>
      <vt:lpstr>2019 사회복지학과 교과과정</vt:lpstr>
      <vt:lpstr>PowerPoint 프레젠테이션</vt:lpstr>
      <vt:lpstr>사회복지학과 학사 안내</vt:lpstr>
      <vt:lpstr>사회복지학과 학사 안내</vt:lpstr>
      <vt:lpstr>사회복지학과 학사 안내</vt:lpstr>
      <vt:lpstr>감사합니다</vt:lpstr>
    </vt:vector>
  </TitlesOfParts>
  <Company>사이냅소프트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110</cp:revision>
  <cp:lastPrinted>2019-04-04T07:47:41Z</cp:lastPrinted>
  <dcterms:modified xsi:type="dcterms:W3CDTF">2019-04-04T09:00:50Z</dcterms:modified>
</cp:coreProperties>
</file>