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9" r:id="rId3"/>
    <p:sldId id="258" r:id="rId4"/>
    <p:sldId id="347" r:id="rId5"/>
    <p:sldId id="348" r:id="rId6"/>
    <p:sldId id="280" r:id="rId7"/>
    <p:sldId id="349" r:id="rId8"/>
    <p:sldId id="291" r:id="rId9"/>
    <p:sldId id="285" r:id="rId10"/>
    <p:sldId id="288" r:id="rId11"/>
    <p:sldId id="289" r:id="rId12"/>
    <p:sldId id="290" r:id="rId13"/>
    <p:sldId id="287" r:id="rId14"/>
    <p:sldId id="259" r:id="rId15"/>
    <p:sldId id="292" r:id="rId16"/>
    <p:sldId id="293" r:id="rId17"/>
    <p:sldId id="294" r:id="rId18"/>
    <p:sldId id="283" r:id="rId19"/>
    <p:sldId id="295" r:id="rId20"/>
    <p:sldId id="296" r:id="rId21"/>
    <p:sldId id="350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5" r:id="rId30"/>
    <p:sldId id="306" r:id="rId31"/>
    <p:sldId id="307" r:id="rId32"/>
    <p:sldId id="260" r:id="rId33"/>
    <p:sldId id="309" r:id="rId34"/>
    <p:sldId id="310" r:id="rId35"/>
    <p:sldId id="312" r:id="rId36"/>
    <p:sldId id="311" r:id="rId37"/>
    <p:sldId id="313" r:id="rId38"/>
    <p:sldId id="317" r:id="rId39"/>
    <p:sldId id="316" r:id="rId40"/>
    <p:sldId id="318" r:id="rId41"/>
    <p:sldId id="322" r:id="rId42"/>
    <p:sldId id="344" r:id="rId43"/>
    <p:sldId id="326" r:id="rId44"/>
    <p:sldId id="329" r:id="rId45"/>
    <p:sldId id="330" r:id="rId46"/>
    <p:sldId id="331" r:id="rId47"/>
    <p:sldId id="351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593" autoAdjust="0"/>
  </p:normalViewPr>
  <p:slideViewPr>
    <p:cSldViewPr snapToGrid="0">
      <p:cViewPr>
        <p:scale>
          <a:sx n="100" d="100"/>
          <a:sy n="100" d="100"/>
        </p:scale>
        <p:origin x="-195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7BBF062A-2B07-4B47-B182-94E1706A3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E28B43B-59C2-4543-9C1B-A01EEDFCAD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10E57-D13B-4CCA-A20A-E0BEE3419289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7285197B-E0B8-4241-9A75-46C7BF7C8A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F8014549-CACC-4B2A-B3E2-E4F7AFBDFD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2950-BCB7-47AE-BAAC-D4C7F644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84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4BA0-4457-4319-B5EF-0CAC89223B81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449E4-9E12-4E2A-B6BE-037D04294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49E4-9E12-4E2A-B6BE-037D042949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6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49E4-9E12-4E2A-B6BE-037D04294975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9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0198-0EBD-4A8A-9675-2651879EE869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7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907-DFAF-423C-8517-3ACFD071E62D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95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4B0-5A1E-48F8-B2D6-6C10A734A43E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1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g2.jpg">
            <a:extLst>
              <a:ext uri="{FF2B5EF4-FFF2-40B4-BE49-F238E27FC236}">
                <a16:creationId xmlns:a16="http://schemas.microsoft.com/office/drawing/2014/main" xmlns="" id="{D827A30B-C57F-4C31-B799-6E6BFD189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A842-5B40-4A55-80FA-7CDCDE62F02E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Picture 3" descr="C:\Documents and Settings\황윤정\바탕 화면\LG상사\40.png">
            <a:extLst>
              <a:ext uri="{FF2B5EF4-FFF2-40B4-BE49-F238E27FC236}">
                <a16:creationId xmlns:a16="http://schemas.microsoft.com/office/drawing/2014/main" xmlns="" id="{2A2AB1BD-B251-4832-B3E1-9572C2E7A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6268" y="1652588"/>
            <a:ext cx="123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황윤정\바탕 화면\LG상사\40.png">
            <a:extLst>
              <a:ext uri="{FF2B5EF4-FFF2-40B4-BE49-F238E27FC236}">
                <a16:creationId xmlns:a16="http://schemas.microsoft.com/office/drawing/2014/main" xmlns="" id="{9E533584-CAC8-4ECE-A11F-566AC283FF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4" y="1652588"/>
            <a:ext cx="123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symbol_6 w.png">
            <a:extLst>
              <a:ext uri="{FF2B5EF4-FFF2-40B4-BE49-F238E27FC236}">
                <a16:creationId xmlns:a16="http://schemas.microsoft.com/office/drawing/2014/main" xmlns="" id="{59B41C44-B3B9-443F-84FE-1644FF639E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78872" y="512404"/>
            <a:ext cx="1224624" cy="360040"/>
          </a:xfrm>
          <a:prstGeom prst="rect">
            <a:avLst/>
          </a:prstGeom>
        </p:spPr>
      </p:pic>
      <p:pic>
        <p:nvPicPr>
          <p:cNvPr id="12" name="그림 11" descr="32.png">
            <a:extLst>
              <a:ext uri="{FF2B5EF4-FFF2-40B4-BE49-F238E27FC236}">
                <a16:creationId xmlns:a16="http://schemas.microsoft.com/office/drawing/2014/main" xmlns="" id="{903BAB58-A3C7-497C-B315-E53C570E29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 t="13330" r="57662" b="2899"/>
          <a:stretch>
            <a:fillRect/>
          </a:stretch>
        </p:blipFill>
        <p:spPr>
          <a:xfrm>
            <a:off x="377" y="914400"/>
            <a:ext cx="3871075" cy="5744497"/>
          </a:xfrm>
          <a:prstGeom prst="rect">
            <a:avLst/>
          </a:prstGeom>
        </p:spPr>
      </p:pic>
      <p:pic>
        <p:nvPicPr>
          <p:cNvPr id="13" name="그림 12" descr="33.png">
            <a:extLst>
              <a:ext uri="{FF2B5EF4-FFF2-40B4-BE49-F238E27FC236}">
                <a16:creationId xmlns:a16="http://schemas.microsoft.com/office/drawing/2014/main" xmlns="" id="{276CC970-8097-4364-AEB1-17AE5F6CBD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 t="11368" r="34056"/>
          <a:stretch>
            <a:fillRect/>
          </a:stretch>
        </p:blipFill>
        <p:spPr>
          <a:xfrm flipH="1">
            <a:off x="5196091" y="3284984"/>
            <a:ext cx="3773678" cy="33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9A84-B2DA-4BA5-A863-49C51A71A20F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97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114C-7B3A-4C41-9EE9-73447EACE3D4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8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5FDF-4A7F-4568-8795-2541F39F191A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14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1D7F-BB50-41CB-9708-88E2E43A9AE1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2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D07-520E-4E02-8FAD-2632F3A92748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96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735-4CB8-4EE1-A60E-14543701FE0D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53D7-AD08-47A1-9CC5-8E81DAD1AEFA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8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B3AB-57B9-41E3-9BC7-84AF4C2B1176}" type="datetime1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4259-1831-4BC3-A640-7DE27B1085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39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bg1.png">
            <a:extLst>
              <a:ext uri="{FF2B5EF4-FFF2-40B4-BE49-F238E27FC236}">
                <a16:creationId xmlns:a16="http://schemas.microsoft.com/office/drawing/2014/main" xmlns="" id="{D43D0B0E-9B0C-469C-9D8D-73E45939DE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0"/>
            <a:ext cx="9143245" cy="6885384"/>
          </a:xfrm>
          <a:prstGeom prst="rect">
            <a:avLst/>
          </a:prstGeom>
        </p:spPr>
      </p:pic>
      <p:sp>
        <p:nvSpPr>
          <p:cNvPr id="9" name="빛2">
            <a:extLst>
              <a:ext uri="{FF2B5EF4-FFF2-40B4-BE49-F238E27FC236}">
                <a16:creationId xmlns:a16="http://schemas.microsoft.com/office/drawing/2014/main" xmlns="" id="{007F12AD-3A9C-4409-B5A2-A2E9C470C690}"/>
              </a:ext>
            </a:extLst>
          </p:cNvPr>
          <p:cNvSpPr/>
          <p:nvPr/>
        </p:nvSpPr>
        <p:spPr>
          <a:xfrm>
            <a:off x="5258758" y="2653135"/>
            <a:ext cx="114916" cy="1149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10" name="십자별" descr="별.png">
            <a:extLst>
              <a:ext uri="{FF2B5EF4-FFF2-40B4-BE49-F238E27FC236}">
                <a16:creationId xmlns:a16="http://schemas.microsoft.com/office/drawing/2014/main" xmlns="" id="{7DC9A241-C319-412D-96DC-530F0A533D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0000">
            <a:off x="4945063" y="2359025"/>
            <a:ext cx="7318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>
            <a:extLst>
              <a:ext uri="{FF2B5EF4-FFF2-40B4-BE49-F238E27FC236}">
                <a16:creationId xmlns:a16="http://schemas.microsoft.com/office/drawing/2014/main" xmlns="" id="{47EED503-EEE8-48EB-90BD-672F33CDF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5900" y="350100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>
            <a:extLst>
              <a:ext uri="{FF2B5EF4-FFF2-40B4-BE49-F238E27FC236}">
                <a16:creationId xmlns:a16="http://schemas.microsoft.com/office/drawing/2014/main" xmlns="" id="{CB6764C5-912F-411E-870F-51525E92A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24528" y="198884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>
            <a:extLst>
              <a:ext uri="{FF2B5EF4-FFF2-40B4-BE49-F238E27FC236}">
                <a16:creationId xmlns:a16="http://schemas.microsoft.com/office/drawing/2014/main" xmlns="" id="{693590A7-16AA-4EC5-97BA-4B9C4ED40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6552" y="184482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>
            <a:extLst>
              <a:ext uri="{FF2B5EF4-FFF2-40B4-BE49-F238E27FC236}">
                <a16:creationId xmlns:a16="http://schemas.microsoft.com/office/drawing/2014/main" xmlns="" id="{67C2E075-64B3-4C58-A77F-C210D71E4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96536" y="350100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>
            <a:extLst>
              <a:ext uri="{FF2B5EF4-FFF2-40B4-BE49-F238E27FC236}">
                <a16:creationId xmlns:a16="http://schemas.microsoft.com/office/drawing/2014/main" xmlns="" id="{C6C10629-4278-4167-8B4A-ED2E74FB4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5900" y="285293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symbol_6 w.png">
            <a:extLst>
              <a:ext uri="{FF2B5EF4-FFF2-40B4-BE49-F238E27FC236}">
                <a16:creationId xmlns:a16="http://schemas.microsoft.com/office/drawing/2014/main" xmlns="" id="{38A32910-F602-4591-A80E-A18E27E4D3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1016" y="5708564"/>
            <a:ext cx="2157912" cy="6344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080563E-9C1E-4CB7-A556-8EBAE3AE8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14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4800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사회복지 박람회</a:t>
            </a:r>
            <a:endParaRPr lang="ko-KR" altLang="en-US" sz="4800" spc="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141">
            <a:extLst>
              <a:ext uri="{FF2B5EF4-FFF2-40B4-BE49-F238E27FC236}">
                <a16:creationId xmlns:a16="http://schemas.microsoft.com/office/drawing/2014/main" xmlns="" id="{44879934-7D16-4102-8212-B6227C5A1912}"/>
              </a:ext>
            </a:extLst>
          </p:cNvPr>
          <p:cNvGrpSpPr/>
          <p:nvPr/>
        </p:nvGrpSpPr>
        <p:grpSpPr>
          <a:xfrm>
            <a:off x="1266373" y="2977179"/>
            <a:ext cx="6556341" cy="487082"/>
            <a:chOff x="323528" y="5798540"/>
            <a:chExt cx="8741788" cy="556104"/>
          </a:xfrm>
        </p:grpSpPr>
        <p:grpSp>
          <p:nvGrpSpPr>
            <p:cNvPr id="23" name="그룹 142">
              <a:extLst>
                <a:ext uri="{FF2B5EF4-FFF2-40B4-BE49-F238E27FC236}">
                  <a16:creationId xmlns:a16="http://schemas.microsoft.com/office/drawing/2014/main" xmlns="" id="{2CA3C4DE-B589-483F-8DDB-482DD23631CD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34FDBEF6-DA41-4DF2-8CD1-D3FAEF4154A4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6" name="그룹 145">
                <a:extLst>
                  <a:ext uri="{FF2B5EF4-FFF2-40B4-BE49-F238E27FC236}">
                    <a16:creationId xmlns:a16="http://schemas.microsoft.com/office/drawing/2014/main" xmlns="" id="{1AB61F4D-2870-4E1E-9442-F06B5FF7B261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xmlns="" id="{09AD28D0-B677-40B7-8576-2CBB584CB19A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57FFBC99-9FFD-4C16-8C09-912EC1634800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9ABD1DD1-F7E1-4D36-85A9-46626E8CFEC5}"/>
                </a:ext>
              </a:extLst>
            </p:cNvPr>
            <p:cNvSpPr/>
            <p:nvPr/>
          </p:nvSpPr>
          <p:spPr>
            <a:xfrm>
              <a:off x="620128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 공공기관 현황 분석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1" name="제목 114">
            <a:extLst>
              <a:ext uri="{FF2B5EF4-FFF2-40B4-BE49-F238E27FC236}">
                <a16:creationId xmlns:a16="http://schemas.microsoft.com/office/drawing/2014/main" xmlns="" id="{F176552C-568C-4240-A1B5-D28B09971790}"/>
              </a:ext>
            </a:extLst>
          </p:cNvPr>
          <p:cNvSpPr txBox="1">
            <a:spLocks/>
          </p:cNvSpPr>
          <p:nvPr/>
        </p:nvSpPr>
        <p:spPr>
          <a:xfrm>
            <a:off x="1436387" y="4406261"/>
            <a:ext cx="6290381" cy="49629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Ⅰ. </a:t>
            </a:r>
            <a:r>
              <a:rPr lang="ko-KR" altLang="en-US" sz="28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개요</a:t>
            </a:r>
            <a:endParaRPr lang="ko-KR" altLang="en-US" sz="280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Ⅱ. </a:t>
            </a:r>
            <a:r>
              <a:rPr lang="ko-KR" altLang="en-US" sz="28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공무원</a:t>
            </a:r>
            <a:endParaRPr lang="en-US" altLang="ko-KR" sz="28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Ⅲ. </a:t>
            </a:r>
            <a:r>
              <a:rPr lang="ko-KR" altLang="en-US" sz="28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공기업</a:t>
            </a:r>
            <a:endParaRPr lang="ko-KR" altLang="en-US" sz="280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734050" y="5205412"/>
            <a:ext cx="3305175" cy="142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 smtClean="0"/>
              <a:t>행정혁신팀</a:t>
            </a:r>
            <a:r>
              <a:rPr lang="ko-KR" altLang="en-US" sz="2000" dirty="0" smtClean="0"/>
              <a:t> 사회복지학과행정전담</a:t>
            </a:r>
            <a:endParaRPr lang="en-US" altLang="ko-KR" sz="2000" dirty="0" smtClean="0"/>
          </a:p>
          <a:p>
            <a:r>
              <a:rPr lang="ko-KR" altLang="en-US" sz="2000" dirty="0" smtClean="0"/>
              <a:t>정영</a:t>
            </a:r>
            <a:r>
              <a:rPr lang="ko-KR" altLang="en-US" sz="2000" dirty="0"/>
              <a:t>구</a:t>
            </a:r>
          </a:p>
        </p:txBody>
      </p:sp>
    </p:spTree>
    <p:extLst>
      <p:ext uri="{BB962C8B-B14F-4D97-AF65-F5344CB8AC3E}">
        <p14:creationId xmlns:p14="http://schemas.microsoft.com/office/powerpoint/2010/main" val="39669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022E-16 7.40741E-7 L -0.02083 7.40741E-7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083 -4.81481E-6 L 0.01042 -4.81481E-6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1258E-6 C 0.0283 -0.00856 0.05677 -0.01689 0.08768 -0.01365 C 0.11875 -0.01041 0.15139 0.02127 0.18577 0.01919 C 0.22014 0.01711 0.26302 -0.02221 0.29358 -0.02591 C 0.32413 -0.02961 0.35729 -0.00694 0.36997 -0.00347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8.89232E-6 C -0.0198 -0.02314 -0.05608 -0.03054 -0.07917 -0.03301 C -0.09879 -0.03054 -0.11789 -0.02715 -0.13733 -0.02344 C -0.14601 -0.01912 -0.15487 -0.0148 -0.16372 -0.01172 C -0.16771 -0.00802 -0.17188 -0.00709 -0.17587 -0.0037 C -0.19323 0.01173 -0.21164 0.0213 -0.22987 0.03333 C -0.23125 0.03425 -0.23264 0.03549 -0.23403 0.03703 C -0.23542 0.03827 -0.23629 0.04012 -0.23733 0.04104 C -0.24549 0.04721 -0.25521 0.05061 -0.26389 0.05462 C -0.28334 0.06357 -0.30313 0.0719 -0.3231 0.07622 C -0.33525 0.08146 -0.34237 0.08023 -0.35712 0.08393 C -0.38178 0.08979 -0.40591 0.09319 -0.43073 0.09566 C -0.4481 0.0938 -0.46528 0.0901 -0.48247 0.08609 C -0.48698 0.08393 -0.49098 0.08023 -0.49549 0.07807 C -0.50851 0.06295 -0.52275 0.05246 -0.53629 0.03919 C -0.54393 0.03179 -0.54879 0.02222 -0.55712 0.01759 C -0.56303 0.01081 -0.56806 0.00371 -0.57466 8.89232E-6 C -0.57935 -0.00832 -0.58577 -0.01573 -0.59219 -0.01943 C -0.60348 -0.03301 -0.61997 -0.03579 -0.63299 -0.03887 C -0.65278 -0.03609 -0.6724 -0.03517 -0.69219 -0.03517 " pathEditMode="relative" ptsTypes="fffffffffffffffffff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9.50324E-7 C 0.0533 -0.00864 0.10695 -0.01697 0.16511 -0.01358 C 0.22361 -0.01049 0.28507 0.02129 0.34983 0.01913 C 0.41476 0.01697 0.49549 -0.02221 0.55296 -0.02592 C 0.61059 -0.02962 0.67309 -0.00679 0.69705 -0.00339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1.9531E-6 C -0.04254 -0.00864 -0.08525 -0.01697 -0.1316 -0.01357 C -0.1783 -0.01049 -0.22726 0.02129 -0.27882 0.01913 C -0.33039 0.01697 -0.3948 -0.02221 -0.44063 -0.02592 C -0.48646 -0.02962 -0.53629 -0.00679 -0.55521 -0.0033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4028 -0.00856 0.08091 -0.0169 0.125 -0.01365 C 0.16928 -0.01041 0.2158 0.0213 0.26476 0.01922 C 0.31389 0.01713 0.375 -0.02222 0.41858 -0.02592 C 0.46216 -0.02963 0.50938 -0.00694 0.52761 -0.00347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필기 합격선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78996"/>
            <a:ext cx="6556341" cy="481488"/>
            <a:chOff x="323528" y="5798540"/>
            <a:chExt cx="8741788" cy="549717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사회복지전담공무원 필기 합격선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56061"/>
              </p:ext>
            </p:extLst>
          </p:nvPr>
        </p:nvGraphicFramePr>
        <p:xfrm>
          <a:off x="468856" y="1714601"/>
          <a:ext cx="8027443" cy="1969008"/>
        </p:xfrm>
        <a:graphic>
          <a:graphicData uri="http://schemas.openxmlformats.org/drawingml/2006/table">
            <a:tbl>
              <a:tblPr/>
              <a:tblGrid>
                <a:gridCol w="1295367"/>
                <a:gridCol w="1845752"/>
                <a:gridCol w="1419225"/>
                <a:gridCol w="1428750"/>
                <a:gridCol w="2038349"/>
              </a:tblGrid>
              <a:tr h="3494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 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36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354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351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338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345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349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348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grpSp>
        <p:nvGrpSpPr>
          <p:cNvPr id="1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471611" y="3940020"/>
            <a:ext cx="6556341" cy="481488"/>
            <a:chOff x="323528" y="5798540"/>
            <a:chExt cx="8741788" cy="549717"/>
          </a:xfrm>
        </p:grpSpPr>
        <p:grpSp>
          <p:nvGrpSpPr>
            <p:cNvPr id="1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일반행정직 필기 합격선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15673"/>
              </p:ext>
            </p:extLst>
          </p:nvPr>
        </p:nvGraphicFramePr>
        <p:xfrm>
          <a:off x="500485" y="4487841"/>
          <a:ext cx="7957715" cy="1969008"/>
        </p:xfrm>
        <a:graphic>
          <a:graphicData uri="http://schemas.openxmlformats.org/drawingml/2006/table">
            <a:tbl>
              <a:tblPr/>
              <a:tblGrid>
                <a:gridCol w="1201846"/>
                <a:gridCol w="1201846"/>
                <a:gridCol w="1201846"/>
                <a:gridCol w="1201846"/>
                <a:gridCol w="1201846"/>
                <a:gridCol w="1948485"/>
              </a:tblGrid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국가직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 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389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371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361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377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366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399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398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필기 합격선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340921"/>
            <a:ext cx="6556341" cy="481488"/>
            <a:chOff x="323528" y="5798540"/>
            <a:chExt cx="8741788" cy="549717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2017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년 </a:t>
              </a:r>
              <a:r>
                <a:rPr lang="ko-KR" altLang="en-US" sz="20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사회복지직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직류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 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합격선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471611" y="3997170"/>
            <a:ext cx="6556341" cy="481488"/>
            <a:chOff x="323528" y="5798540"/>
            <a:chExt cx="8741788" cy="549717"/>
          </a:xfrm>
        </p:grpSpPr>
        <p:grpSp>
          <p:nvGrpSpPr>
            <p:cNvPr id="1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2017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년 대구 일반행정직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직류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 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합격선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64255"/>
              </p:ext>
            </p:extLst>
          </p:nvPr>
        </p:nvGraphicFramePr>
        <p:xfrm>
          <a:off x="500485" y="1956169"/>
          <a:ext cx="7995814" cy="1584960"/>
        </p:xfrm>
        <a:graphic>
          <a:graphicData uri="http://schemas.openxmlformats.org/drawingml/2006/table">
            <a:tbl>
              <a:tblPr/>
              <a:tblGrid>
                <a:gridCol w="1922158"/>
                <a:gridCol w="1276294"/>
                <a:gridCol w="1599226"/>
                <a:gridCol w="1599226"/>
                <a:gridCol w="1598910"/>
              </a:tblGrid>
              <a:tr h="2114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직렬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모집정원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합격선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경쟁률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 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140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347.86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11.49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저소득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33CC"/>
                          </a:solidFill>
                          <a:effectLst/>
                          <a:latin typeface="맑은 고딕"/>
                        </a:rPr>
                        <a:t>284.57</a:t>
                      </a:r>
                      <a:endParaRPr lang="en-US" sz="1600" b="1" kern="0" spc="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10.40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장애인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33CC"/>
                          </a:solidFill>
                          <a:effectLst/>
                          <a:latin typeface="맑은 고딕"/>
                        </a:rPr>
                        <a:t>224.86</a:t>
                      </a:r>
                      <a:endParaRPr lang="en-US" sz="1600" b="1" kern="0" spc="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8.90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27195"/>
              </p:ext>
            </p:extLst>
          </p:nvPr>
        </p:nvGraphicFramePr>
        <p:xfrm>
          <a:off x="597054" y="4630726"/>
          <a:ext cx="7946872" cy="1584960"/>
        </p:xfrm>
        <a:graphic>
          <a:graphicData uri="http://schemas.openxmlformats.org/drawingml/2006/table">
            <a:tbl>
              <a:tblPr/>
              <a:tblGrid>
                <a:gridCol w="1589437"/>
                <a:gridCol w="1589437"/>
                <a:gridCol w="1589437"/>
                <a:gridCol w="1589437"/>
                <a:gridCol w="1589124"/>
              </a:tblGrid>
              <a:tr h="1755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직렬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모집정원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합격선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경쟁률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316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360.87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30.43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저소득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337.74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장애인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266.79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12.70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경쟁률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3588"/>
              </p:ext>
            </p:extLst>
          </p:nvPr>
        </p:nvGraphicFramePr>
        <p:xfrm>
          <a:off x="751486" y="2056240"/>
          <a:ext cx="7488228" cy="3468262"/>
        </p:xfrm>
        <a:graphic>
          <a:graphicData uri="http://schemas.openxmlformats.org/drawingml/2006/table">
            <a:tbl>
              <a:tblPr/>
              <a:tblGrid>
                <a:gridCol w="1872057"/>
                <a:gridCol w="1872057"/>
                <a:gridCol w="1872057"/>
                <a:gridCol w="1872057"/>
              </a:tblGrid>
              <a:tr h="10925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사회복지직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일반행정직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경쟁률비교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일반행정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5754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17.0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51.2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3.0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배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93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11.7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58.9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5.0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54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15.3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51.0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3.3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54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14.6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53.7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3.7</a:t>
                      </a:r>
                      <a:r>
                        <a:rPr lang="ko-KR" altLang="en-US" sz="2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배</a:t>
                      </a:r>
                      <a:endParaRPr lang="ko-KR" altLang="en-US" sz="2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091" y="5650879"/>
            <a:ext cx="672712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※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비교기준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3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개 지역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대구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경북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서울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경쟁률 평균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340918"/>
            <a:ext cx="6556341" cy="487082"/>
            <a:chOff x="323528" y="5798540"/>
            <a:chExt cx="8741788" cy="556104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사회복지직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대비 일반행정직 경쟁률 비교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경쟁률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59946"/>
            <a:ext cx="6556341" cy="481488"/>
            <a:chOff x="323528" y="5798540"/>
            <a:chExt cx="8741788" cy="549717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사회복지전담공무원 경쟁률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40087"/>
              </p:ext>
            </p:extLst>
          </p:nvPr>
        </p:nvGraphicFramePr>
        <p:xfrm>
          <a:off x="690079" y="1721805"/>
          <a:ext cx="7815745" cy="1969008"/>
        </p:xfrm>
        <a:graphic>
          <a:graphicData uri="http://schemas.openxmlformats.org/drawingml/2006/table">
            <a:tbl>
              <a:tblPr/>
              <a:tblGrid>
                <a:gridCol w="1283950"/>
                <a:gridCol w="1904074"/>
                <a:gridCol w="1595113"/>
                <a:gridCol w="1791613"/>
                <a:gridCol w="1240995"/>
              </a:tblGrid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모집연도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 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14.6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16.26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9.8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15.9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9.3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11.5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12.4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21.9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accent1"/>
                          </a:solidFill>
                          <a:effectLst/>
                          <a:latin typeface="맑은 고딕"/>
                        </a:rPr>
                        <a:t>11.97</a:t>
                      </a:r>
                      <a:endParaRPr lang="en-US" sz="1600" b="1" kern="0" spc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accent1"/>
                          </a:solidFill>
                          <a:effectLst/>
                          <a:latin typeface="맑은 고딕"/>
                        </a:rPr>
                        <a:t>16.10</a:t>
                      </a:r>
                      <a:endParaRPr lang="en-US" sz="1600" b="1" kern="0" spc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accent1"/>
                          </a:solidFill>
                          <a:effectLst/>
                          <a:latin typeface="맑은 고딕"/>
                        </a:rPr>
                        <a:t>15.82</a:t>
                      </a:r>
                      <a:endParaRPr lang="en-US" sz="1600" b="1" kern="0" spc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grpSp>
        <p:nvGrpSpPr>
          <p:cNvPr id="14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305560" y="3970196"/>
            <a:ext cx="6556341" cy="481488"/>
            <a:chOff x="323528" y="5798540"/>
            <a:chExt cx="8741788" cy="549717"/>
          </a:xfrm>
        </p:grpSpPr>
        <p:grpSp>
          <p:nvGrpSpPr>
            <p:cNvPr id="15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8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일반행정직 공무원 경쟁률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2518"/>
              </p:ext>
            </p:extLst>
          </p:nvPr>
        </p:nvGraphicFramePr>
        <p:xfrm>
          <a:off x="690079" y="4489306"/>
          <a:ext cx="7815747" cy="1969008"/>
        </p:xfrm>
        <a:graphic>
          <a:graphicData uri="http://schemas.openxmlformats.org/drawingml/2006/table">
            <a:tbl>
              <a:tblPr/>
              <a:tblGrid>
                <a:gridCol w="1068391"/>
                <a:gridCol w="1390945"/>
                <a:gridCol w="1318144"/>
                <a:gridCol w="1480021"/>
                <a:gridCol w="1306581"/>
                <a:gridCol w="1251665"/>
              </a:tblGrid>
              <a:tr h="354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모집연도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국가직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 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354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98.5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258.6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28.3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128.3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405.3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30.4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22.6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172.5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33.9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18.2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108.9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278.8</a:t>
                      </a:r>
                      <a:endParaRPr lang="en-US" sz="16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8">
            <a:extLst>
              <a:ext uri="{FF2B5EF4-FFF2-40B4-BE49-F238E27FC236}">
                <a16:creationId xmlns:a16="http://schemas.microsoft.com/office/drawing/2014/main" xmlns="" id="{4C09D16C-1138-49F2-B494-311310A834C9}"/>
              </a:ext>
            </a:extLst>
          </p:cNvPr>
          <p:cNvSpPr/>
          <p:nvPr/>
        </p:nvSpPr>
        <p:spPr>
          <a:xfrm>
            <a:off x="634983" y="1696713"/>
            <a:ext cx="7815155" cy="111899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3" name="모서리가 둥근 직사각형 8">
            <a:extLst>
              <a:ext uri="{FF2B5EF4-FFF2-40B4-BE49-F238E27FC236}">
                <a16:creationId xmlns:a16="http://schemas.microsoft.com/office/drawing/2014/main" xmlns="" id="{8704C5A2-E33F-4A01-9E89-B43D59553714}"/>
              </a:ext>
            </a:extLst>
          </p:cNvPr>
          <p:cNvSpPr/>
          <p:nvPr/>
        </p:nvSpPr>
        <p:spPr>
          <a:xfrm>
            <a:off x="634983" y="2929865"/>
            <a:ext cx="7815155" cy="111899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14" name="그룹 85">
            <a:extLst>
              <a:ext uri="{FF2B5EF4-FFF2-40B4-BE49-F238E27FC236}">
                <a16:creationId xmlns:a16="http://schemas.microsoft.com/office/drawing/2014/main" xmlns="" id="{F86A5DAF-E8C9-4C88-9725-07D89D2307FD}"/>
              </a:ext>
            </a:extLst>
          </p:cNvPr>
          <p:cNvGrpSpPr/>
          <p:nvPr/>
        </p:nvGrpSpPr>
        <p:grpSpPr>
          <a:xfrm>
            <a:off x="583360" y="2959769"/>
            <a:ext cx="1621360" cy="1077229"/>
            <a:chOff x="454660" y="2394539"/>
            <a:chExt cx="1002593" cy="930541"/>
          </a:xfrm>
        </p:grpSpPr>
        <p:pic>
          <p:nvPicPr>
            <p:cNvPr id="15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452C441F-A667-421B-BDEB-36B3FDF2F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자유형 88">
              <a:extLst>
                <a:ext uri="{FF2B5EF4-FFF2-40B4-BE49-F238E27FC236}">
                  <a16:creationId xmlns:a16="http://schemas.microsoft.com/office/drawing/2014/main" xmlns="" id="{C47EBF20-AFF1-46FC-A089-9AB8A4249AAE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693862" y="3126268"/>
            <a:ext cx="1326051" cy="74963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선택과목</a:t>
            </a:r>
            <a:endParaRPr lang="en-US" altLang="ko-KR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1F8A7AC-F9BD-4A4C-B025-0F2AA757047D}"/>
              </a:ext>
            </a:extLst>
          </p:cNvPr>
          <p:cNvSpPr/>
          <p:nvPr/>
        </p:nvSpPr>
        <p:spPr>
          <a:xfrm>
            <a:off x="2299130" y="3062302"/>
            <a:ext cx="611997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필수과목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국어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영어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한국사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+</a:t>
            </a:r>
            <a:r>
              <a:rPr lang="ko-KR" altLang="en-US" sz="1600" b="1" dirty="0" smtClean="0">
                <a:latin typeface="+mn-ea"/>
              </a:rPr>
              <a:t> 선택과목 </a:t>
            </a:r>
            <a:r>
              <a:rPr lang="en-US" altLang="ko-KR" sz="1600" b="1" dirty="0" smtClean="0">
                <a:latin typeface="+mn-ea"/>
              </a:rPr>
              <a:t>2</a:t>
            </a:r>
            <a:r>
              <a:rPr lang="ko-KR" altLang="en-US" sz="1600" b="1" dirty="0" smtClean="0">
                <a:latin typeface="+mn-ea"/>
              </a:rPr>
              <a:t>개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선택과목은 일반행정직과 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공통되는 과목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검토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 lvl="0" fontAlgn="base"/>
            <a:r>
              <a:rPr lang="en-US" altLang="ko-KR" sz="1600" b="1" dirty="0" smtClean="0">
                <a:latin typeface="+mn-ea"/>
              </a:rPr>
              <a:t>  </a:t>
            </a:r>
            <a:r>
              <a:rPr lang="en-US" altLang="ko-KR" sz="1400" b="1" dirty="0" smtClean="0">
                <a:solidFill>
                  <a:schemeClr val="accent6"/>
                </a:solidFill>
                <a:latin typeface="+mn-ea"/>
              </a:rPr>
              <a:t>※ </a:t>
            </a:r>
            <a:r>
              <a:rPr lang="ko-KR" altLang="en-US" sz="1400" b="1" dirty="0" smtClean="0">
                <a:solidFill>
                  <a:schemeClr val="accent6"/>
                </a:solidFill>
                <a:latin typeface="+mn-ea"/>
              </a:rPr>
              <a:t>선택과목</a:t>
            </a:r>
            <a:r>
              <a:rPr lang="en-US" altLang="ko-KR" sz="1400" b="1" dirty="0" smtClean="0">
                <a:solidFill>
                  <a:schemeClr val="accent6"/>
                </a:solidFill>
                <a:latin typeface="+mn-ea"/>
              </a:rPr>
              <a:t>: </a:t>
            </a:r>
            <a:r>
              <a:rPr lang="ko-KR" altLang="en-US" sz="1400" b="1" dirty="0" smtClean="0">
                <a:solidFill>
                  <a:schemeClr val="accent6"/>
                </a:solidFill>
                <a:latin typeface="+mn-ea"/>
              </a:rPr>
              <a:t>행정법총론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행정학개론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사회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과학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수학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+mn-ea"/>
              </a:rPr>
              <a:t>사회복지학개론</a:t>
            </a:r>
            <a:endParaRPr lang="ko-KR" altLang="en-US" sz="1400" b="1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4" name="모서리가 둥근 직사각형 8">
            <a:extLst>
              <a:ext uri="{FF2B5EF4-FFF2-40B4-BE49-F238E27FC236}">
                <a16:creationId xmlns:a16="http://schemas.microsoft.com/office/drawing/2014/main" xmlns="" id="{6D416EA7-5021-4BA8-B749-86F5A078413E}"/>
              </a:ext>
            </a:extLst>
          </p:cNvPr>
          <p:cNvSpPr/>
          <p:nvPr/>
        </p:nvSpPr>
        <p:spPr>
          <a:xfrm>
            <a:off x="634983" y="4195539"/>
            <a:ext cx="7815155" cy="111899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25" name="그룹 90">
            <a:extLst>
              <a:ext uri="{FF2B5EF4-FFF2-40B4-BE49-F238E27FC236}">
                <a16:creationId xmlns:a16="http://schemas.microsoft.com/office/drawing/2014/main" xmlns="" id="{B8A639AC-6C0B-4D4A-864F-A548D90F66D4}"/>
              </a:ext>
            </a:extLst>
          </p:cNvPr>
          <p:cNvGrpSpPr/>
          <p:nvPr/>
        </p:nvGrpSpPr>
        <p:grpSpPr>
          <a:xfrm>
            <a:off x="583360" y="4228535"/>
            <a:ext cx="1621360" cy="1077229"/>
            <a:chOff x="454660" y="3489110"/>
            <a:chExt cx="1002593" cy="930541"/>
          </a:xfrm>
        </p:grpSpPr>
        <p:pic>
          <p:nvPicPr>
            <p:cNvPr id="26" name="Picture 2" descr="E:\기술과가치템플릿\15.png">
              <a:extLst>
                <a:ext uri="{FF2B5EF4-FFF2-40B4-BE49-F238E27FC236}">
                  <a16:creationId xmlns:a16="http://schemas.microsoft.com/office/drawing/2014/main" xmlns="" id="{17E9F43C-7CBB-4249-A109-A267C738F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348911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자유형 94">
              <a:extLst>
                <a:ext uri="{FF2B5EF4-FFF2-40B4-BE49-F238E27FC236}">
                  <a16:creationId xmlns:a16="http://schemas.microsoft.com/office/drawing/2014/main" xmlns="" id="{E3484D15-0802-45A5-807C-7C66B295A990}"/>
                </a:ext>
              </a:extLst>
            </p:cNvPr>
            <p:cNvSpPr/>
            <p:nvPr/>
          </p:nvSpPr>
          <p:spPr>
            <a:xfrm>
              <a:off x="477430" y="3684978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제목 114">
            <a:extLst>
              <a:ext uri="{FF2B5EF4-FFF2-40B4-BE49-F238E27FC236}">
                <a16:creationId xmlns:a16="http://schemas.microsoft.com/office/drawing/2014/main" xmlns="" id="{265FD490-C9A3-4D7E-9176-24C15746A820}"/>
              </a:ext>
            </a:extLst>
          </p:cNvPr>
          <p:cNvSpPr txBox="1">
            <a:spLocks/>
          </p:cNvSpPr>
          <p:nvPr/>
        </p:nvSpPr>
        <p:spPr>
          <a:xfrm>
            <a:off x="582102" y="4374919"/>
            <a:ext cx="1605269" cy="74963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일정 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C87CBF53-CACE-495A-B5C1-2C5E4D89C5A3}"/>
              </a:ext>
            </a:extLst>
          </p:cNvPr>
          <p:cNvSpPr/>
          <p:nvPr/>
        </p:nvSpPr>
        <p:spPr>
          <a:xfrm>
            <a:off x="2299131" y="4351650"/>
            <a:ext cx="611997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일반행정 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3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회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 err="1">
                <a:latin typeface="+mn-ea"/>
              </a:rPr>
              <a:t>서울직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국가직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지방직</a:t>
            </a:r>
            <a:r>
              <a:rPr lang="en-US" altLang="ko-KR" sz="1600" b="1" dirty="0">
                <a:latin typeface="+mn-ea"/>
              </a:rPr>
              <a:t>) + </a:t>
            </a:r>
            <a:r>
              <a:rPr lang="ko-KR" altLang="en-US" sz="1600" b="1" dirty="0" err="1">
                <a:solidFill>
                  <a:srgbClr val="0033CC"/>
                </a:solidFill>
                <a:latin typeface="+mn-ea"/>
              </a:rPr>
              <a:t>사회복지직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1~2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회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latin typeface="+mn-ea"/>
              </a:rPr>
              <a:t>계리직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 err="1">
                <a:latin typeface="+mn-ea"/>
              </a:rPr>
              <a:t>우정직</a:t>
            </a:r>
            <a:r>
              <a:rPr lang="en-US" altLang="ko-KR" sz="1600" b="1" dirty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공무원은 격년 </a:t>
            </a:r>
            <a:r>
              <a:rPr lang="ko-KR" altLang="en-US" sz="1600" b="1" dirty="0" smtClean="0">
                <a:latin typeface="+mn-ea"/>
              </a:rPr>
              <a:t>실시</a:t>
            </a:r>
            <a:endParaRPr lang="ko-KR" altLang="en-US" sz="1600" b="1" dirty="0">
              <a:latin typeface="+mn-ea"/>
            </a:endParaRPr>
          </a:p>
          <a:p>
            <a:pPr fontAlgn="base"/>
            <a:r>
              <a:rPr lang="en-US" altLang="ko-KR" sz="1400" b="1" dirty="0" smtClean="0">
                <a:solidFill>
                  <a:schemeClr val="accent6"/>
                </a:solidFill>
                <a:latin typeface="+mn-ea"/>
              </a:rPr>
              <a:t>  ※ </a:t>
            </a:r>
            <a:r>
              <a:rPr lang="ko-KR" altLang="en-US" sz="1400" b="1" dirty="0" smtClean="0">
                <a:solidFill>
                  <a:schemeClr val="accent6"/>
                </a:solidFill>
                <a:latin typeface="+mn-ea"/>
              </a:rPr>
              <a:t>과목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한국사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우편 및 금융상식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기초영어포함</a:t>
            </a:r>
            <a:r>
              <a:rPr lang="en-US" altLang="ko-KR" sz="1400" b="1" dirty="0">
                <a:solidFill>
                  <a:schemeClr val="accent6"/>
                </a:solidFill>
                <a:latin typeface="+mn-ea"/>
              </a:rPr>
              <a:t>), </a:t>
            </a:r>
            <a:r>
              <a:rPr lang="ko-KR" altLang="en-US" sz="1400" b="1" dirty="0">
                <a:solidFill>
                  <a:schemeClr val="accent6"/>
                </a:solidFill>
                <a:latin typeface="+mn-ea"/>
              </a:rPr>
              <a:t>컴퓨터 일반</a:t>
            </a:r>
          </a:p>
        </p:txBody>
      </p:sp>
      <p:grpSp>
        <p:nvGrpSpPr>
          <p:cNvPr id="35" name="그룹 80">
            <a:extLst>
              <a:ext uri="{FF2B5EF4-FFF2-40B4-BE49-F238E27FC236}">
                <a16:creationId xmlns:a16="http://schemas.microsoft.com/office/drawing/2014/main" xmlns="" id="{627F8136-E37A-4A42-978D-C2885E4C7E24}"/>
              </a:ext>
            </a:extLst>
          </p:cNvPr>
          <p:cNvGrpSpPr/>
          <p:nvPr/>
        </p:nvGrpSpPr>
        <p:grpSpPr>
          <a:xfrm>
            <a:off x="583360" y="1727033"/>
            <a:ext cx="1621360" cy="1077229"/>
            <a:chOff x="454660" y="1303250"/>
            <a:chExt cx="1002593" cy="930541"/>
          </a:xfrm>
        </p:grpSpPr>
        <p:pic>
          <p:nvPicPr>
            <p:cNvPr id="36" name="Picture 5" descr="E:\기술과가치템플릿\18.png">
              <a:extLst>
                <a:ext uri="{FF2B5EF4-FFF2-40B4-BE49-F238E27FC236}">
                  <a16:creationId xmlns:a16="http://schemas.microsoft.com/office/drawing/2014/main" xmlns="" id="{B8F0F1AB-1B9A-4AF2-A166-45BAB0C36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자유형 83">
              <a:extLst>
                <a:ext uri="{FF2B5EF4-FFF2-40B4-BE49-F238E27FC236}">
                  <a16:creationId xmlns:a16="http://schemas.microsoft.com/office/drawing/2014/main" xmlns="" id="{1D14E7DB-5D13-44B6-8349-1AF4CF3F1FFB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제목 114">
            <a:extLst>
              <a:ext uri="{FF2B5EF4-FFF2-40B4-BE49-F238E27FC236}">
                <a16:creationId xmlns:a16="http://schemas.microsoft.com/office/drawing/2014/main" xmlns="" id="{07413374-4D16-4E7E-90A4-1B0B2459D347}"/>
              </a:ext>
            </a:extLst>
          </p:cNvPr>
          <p:cNvSpPr txBox="1">
            <a:spLocks/>
          </p:cNvSpPr>
          <p:nvPr/>
        </p:nvSpPr>
        <p:spPr>
          <a:xfrm>
            <a:off x="693862" y="1852262"/>
            <a:ext cx="1326051" cy="79777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지역제한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4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45543"/>
            <a:ext cx="6556341" cy="487082"/>
            <a:chOff x="323528" y="5798540"/>
            <a:chExt cx="8741788" cy="556104"/>
          </a:xfrm>
        </p:grpSpPr>
        <p:grpSp>
          <p:nvGrpSpPr>
            <p:cNvPr id="4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0" name="직선 연결선 4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직선 연결선 5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공무원 채용현황 필수 확인사항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확인사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</a:t>
              </a: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E1F8A7AC-F9BD-4A4C-B025-0F2AA757047D}"/>
              </a:ext>
            </a:extLst>
          </p:cNvPr>
          <p:cNvSpPr/>
          <p:nvPr/>
        </p:nvSpPr>
        <p:spPr>
          <a:xfrm>
            <a:off x="2303046" y="1815817"/>
            <a:ext cx="5751268" cy="9592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600" b="1" kern="0" dirty="0" smtClean="0">
                <a:solidFill>
                  <a:srgbClr val="0033CC"/>
                </a:solidFill>
                <a:latin typeface="+mn-ea"/>
              </a:rPr>
              <a:t>응시지역 경쟁률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 확인</a:t>
            </a:r>
            <a:endParaRPr lang="en-US" altLang="ko-KR" sz="1600" b="1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600" b="1" kern="0" dirty="0" smtClean="0">
                <a:solidFill>
                  <a:srgbClr val="0033CC"/>
                </a:solidFill>
                <a:latin typeface="+mn-ea"/>
              </a:rPr>
              <a:t>응시지역 필기합격선 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확인</a:t>
            </a:r>
            <a:endParaRPr lang="en-US" altLang="ko-KR" sz="1600" b="1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희망근무지</a:t>
            </a: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경쟁률</a:t>
            </a: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필기합격선 고려하여 지역 선택</a:t>
            </a:r>
            <a:endParaRPr lang="en-US" altLang="ko-KR" sz="1600" b="1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40" name="모서리가 둥근 직사각형 8">
            <a:extLst>
              <a:ext uri="{FF2B5EF4-FFF2-40B4-BE49-F238E27FC236}">
                <a16:creationId xmlns:a16="http://schemas.microsoft.com/office/drawing/2014/main" xmlns="" id="{6D416EA7-5021-4BA8-B749-86F5A078413E}"/>
              </a:ext>
            </a:extLst>
          </p:cNvPr>
          <p:cNvSpPr/>
          <p:nvPr/>
        </p:nvSpPr>
        <p:spPr>
          <a:xfrm>
            <a:off x="638898" y="5442039"/>
            <a:ext cx="7815155" cy="111899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41" name="그룹 90">
            <a:extLst>
              <a:ext uri="{FF2B5EF4-FFF2-40B4-BE49-F238E27FC236}">
                <a16:creationId xmlns:a16="http://schemas.microsoft.com/office/drawing/2014/main" xmlns="" id="{B8A639AC-6C0B-4D4A-864F-A548D90F66D4}"/>
              </a:ext>
            </a:extLst>
          </p:cNvPr>
          <p:cNvGrpSpPr/>
          <p:nvPr/>
        </p:nvGrpSpPr>
        <p:grpSpPr>
          <a:xfrm>
            <a:off x="587275" y="5475035"/>
            <a:ext cx="1621360" cy="1077229"/>
            <a:chOff x="454660" y="3489110"/>
            <a:chExt cx="1002593" cy="930541"/>
          </a:xfrm>
        </p:grpSpPr>
        <p:pic>
          <p:nvPicPr>
            <p:cNvPr id="42" name="Picture 2" descr="E:\기술과가치템플릿\15.png">
              <a:extLst>
                <a:ext uri="{FF2B5EF4-FFF2-40B4-BE49-F238E27FC236}">
                  <a16:creationId xmlns:a16="http://schemas.microsoft.com/office/drawing/2014/main" xmlns="" id="{17E9F43C-7CBB-4249-A109-A267C738F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348911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자유형 94">
              <a:extLst>
                <a:ext uri="{FF2B5EF4-FFF2-40B4-BE49-F238E27FC236}">
                  <a16:creationId xmlns:a16="http://schemas.microsoft.com/office/drawing/2014/main" xmlns="" id="{E3484D15-0802-45A5-807C-7C66B295A990}"/>
                </a:ext>
              </a:extLst>
            </p:cNvPr>
            <p:cNvSpPr/>
            <p:nvPr/>
          </p:nvSpPr>
          <p:spPr>
            <a:xfrm>
              <a:off x="477430" y="3684978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2" name="제목 114">
            <a:extLst>
              <a:ext uri="{FF2B5EF4-FFF2-40B4-BE49-F238E27FC236}">
                <a16:creationId xmlns:a16="http://schemas.microsoft.com/office/drawing/2014/main" xmlns="" id="{265FD490-C9A3-4D7E-9176-24C15746A820}"/>
              </a:ext>
            </a:extLst>
          </p:cNvPr>
          <p:cNvSpPr txBox="1">
            <a:spLocks/>
          </p:cNvSpPr>
          <p:nvPr/>
        </p:nvSpPr>
        <p:spPr>
          <a:xfrm>
            <a:off x="586017" y="5621419"/>
            <a:ext cx="1605269" cy="74963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가점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C87CBF53-CACE-495A-B5C1-2C5E4D89C5A3}"/>
              </a:ext>
            </a:extLst>
          </p:cNvPr>
          <p:cNvSpPr/>
          <p:nvPr/>
        </p:nvSpPr>
        <p:spPr>
          <a:xfrm>
            <a:off x="2303046" y="5844372"/>
            <a:ext cx="61199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컴퓨터활용능력 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급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정보처리기사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) 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자격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취득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5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8">
            <a:extLst>
              <a:ext uri="{FF2B5EF4-FFF2-40B4-BE49-F238E27FC236}">
                <a16:creationId xmlns:a16="http://schemas.microsoft.com/office/drawing/2014/main" xmlns="" id="{4C09D16C-1138-49F2-B494-311310A834C9}"/>
              </a:ext>
            </a:extLst>
          </p:cNvPr>
          <p:cNvSpPr/>
          <p:nvPr/>
        </p:nvSpPr>
        <p:spPr>
          <a:xfrm>
            <a:off x="500485" y="1913838"/>
            <a:ext cx="8205853" cy="469651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5" name="그룹 80">
            <a:extLst>
              <a:ext uri="{FF2B5EF4-FFF2-40B4-BE49-F238E27FC236}">
                <a16:creationId xmlns:a16="http://schemas.microsoft.com/office/drawing/2014/main" xmlns="" id="{627F8136-E37A-4A42-978D-C2885E4C7E24}"/>
              </a:ext>
            </a:extLst>
          </p:cNvPr>
          <p:cNvGrpSpPr/>
          <p:nvPr/>
        </p:nvGrpSpPr>
        <p:grpSpPr>
          <a:xfrm>
            <a:off x="500485" y="1744133"/>
            <a:ext cx="8205853" cy="470770"/>
            <a:chOff x="454660" y="1303250"/>
            <a:chExt cx="1002593" cy="930541"/>
          </a:xfrm>
        </p:grpSpPr>
        <p:pic>
          <p:nvPicPr>
            <p:cNvPr id="36" name="Picture 5" descr="E:\기술과가치템플릿\18.png">
              <a:extLst>
                <a:ext uri="{FF2B5EF4-FFF2-40B4-BE49-F238E27FC236}">
                  <a16:creationId xmlns:a16="http://schemas.microsoft.com/office/drawing/2014/main" xmlns="" id="{B8F0F1AB-1B9A-4AF2-A166-45BAB0C36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자유형 83">
              <a:extLst>
                <a:ext uri="{FF2B5EF4-FFF2-40B4-BE49-F238E27FC236}">
                  <a16:creationId xmlns:a16="http://schemas.microsoft.com/office/drawing/2014/main" xmlns="" id="{1D14E7DB-5D13-44B6-8349-1AF4CF3F1FFB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제목 114">
            <a:extLst>
              <a:ext uri="{FF2B5EF4-FFF2-40B4-BE49-F238E27FC236}">
                <a16:creationId xmlns:a16="http://schemas.microsoft.com/office/drawing/2014/main" xmlns="" id="{07413374-4D16-4E7E-90A4-1B0B2459D347}"/>
              </a:ext>
            </a:extLst>
          </p:cNvPr>
          <p:cNvSpPr txBox="1">
            <a:spLocks/>
          </p:cNvSpPr>
          <p:nvPr/>
        </p:nvSpPr>
        <p:spPr>
          <a:xfrm>
            <a:off x="693862" y="1736507"/>
            <a:ext cx="7645153" cy="44317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buSzPct val="100000"/>
              <a:defRPr/>
            </a:pPr>
            <a:r>
              <a:rPr lang="en-US" altLang="ko-KR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2018</a:t>
            </a:r>
            <a:r>
              <a:rPr lang="ko-KR" altLang="en-US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년도 대구광역시 지방공무원 임용시험계획 공고</a:t>
            </a:r>
            <a:r>
              <a:rPr lang="en-US" altLang="ko-KR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(2018. 2. 6.)</a:t>
            </a:r>
            <a:endParaRPr lang="ko-KR" altLang="en-US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4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4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50" name="직선 연결선 4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직선 연결선 5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지역제한 확인 세부내용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지역제한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E1F8A7AC-F9BD-4A4C-B025-0F2AA757047D}"/>
              </a:ext>
            </a:extLst>
          </p:cNvPr>
          <p:cNvSpPr/>
          <p:nvPr/>
        </p:nvSpPr>
        <p:spPr>
          <a:xfrm>
            <a:off x="762816" y="2184420"/>
            <a:ext cx="7571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1600" b="1" dirty="0"/>
              <a:t>2018</a:t>
            </a:r>
            <a:r>
              <a:rPr lang="ko-KR" altLang="en-US" sz="1600" b="1" dirty="0"/>
              <a:t>년 대구광역시의 지방공무원 임용시험에 응시하고자 하는 자는 아래의 </a:t>
            </a:r>
            <a:r>
              <a:rPr lang="ko-KR" altLang="en-US" sz="1600" b="1" dirty="0">
                <a:solidFill>
                  <a:srgbClr val="0033CC"/>
                </a:solidFill>
              </a:rPr>
              <a:t>①번과 ②번의 요건 중 하나를 충족</a:t>
            </a:r>
            <a:r>
              <a:rPr lang="ko-KR" altLang="en-US" sz="1600" b="1" dirty="0"/>
              <a:t>하여야 합니다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1600" b="1" dirty="0"/>
              <a:t>① </a:t>
            </a:r>
            <a:r>
              <a:rPr lang="en-US" altLang="ko-KR" sz="1600" b="1" dirty="0">
                <a:solidFill>
                  <a:srgbClr val="FF0000"/>
                </a:solidFill>
              </a:rPr>
              <a:t>2018</a:t>
            </a:r>
            <a:r>
              <a:rPr lang="ko-KR" altLang="en-US" sz="1600" b="1" dirty="0">
                <a:solidFill>
                  <a:srgbClr val="FF0000"/>
                </a:solidFill>
              </a:rPr>
              <a:t>년 </a:t>
            </a:r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월 </a:t>
            </a:r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일 이전부터 최종 시험일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면접시험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r>
              <a:rPr lang="ko-KR" altLang="en-US" sz="1600" b="1" dirty="0">
                <a:solidFill>
                  <a:srgbClr val="FF0000"/>
                </a:solidFill>
              </a:rPr>
              <a:t>까지 계속하여 대구광역시에 본인의 주민등록상 주소지를 갖고 있는 자로서 </a:t>
            </a:r>
            <a:r>
              <a:rPr lang="ko-KR" altLang="en-US" sz="1600" b="1" dirty="0"/>
              <a:t>동 기간 중 주민등록의 말소 </a:t>
            </a:r>
            <a:r>
              <a:rPr lang="ko-KR" altLang="en-US" sz="1600" b="1" dirty="0" err="1"/>
              <a:t>및거주불명으로</a:t>
            </a:r>
            <a:r>
              <a:rPr lang="ko-KR" altLang="en-US" sz="1600" b="1" dirty="0"/>
              <a:t> 등록된 사실이 없어야 합니다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1600" b="1" dirty="0"/>
              <a:t>② </a:t>
            </a:r>
            <a:r>
              <a:rPr lang="en-US" altLang="ko-KR" sz="1600" b="1" dirty="0">
                <a:solidFill>
                  <a:srgbClr val="FF0000"/>
                </a:solidFill>
              </a:rPr>
              <a:t>2018</a:t>
            </a:r>
            <a:r>
              <a:rPr lang="ko-KR" altLang="en-US" sz="1600" b="1" dirty="0">
                <a:solidFill>
                  <a:srgbClr val="FF0000"/>
                </a:solidFill>
              </a:rPr>
              <a:t>년 </a:t>
            </a:r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월 </a:t>
            </a:r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일 이전까지 대구광역시로 본인의 주민등록상 주소지를 두고 있었던 기간을 모두 합산하여 총 </a:t>
            </a:r>
            <a:r>
              <a:rPr lang="en-US" altLang="ko-KR" sz="1600" b="1" dirty="0">
                <a:solidFill>
                  <a:srgbClr val="FF0000"/>
                </a:solidFill>
              </a:rPr>
              <a:t>3</a:t>
            </a:r>
            <a:r>
              <a:rPr lang="ko-KR" altLang="en-US" sz="1600" b="1" dirty="0">
                <a:solidFill>
                  <a:srgbClr val="FF0000"/>
                </a:solidFill>
              </a:rPr>
              <a:t>년 이상인 자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600" b="1" dirty="0"/>
              <a:t>※ </a:t>
            </a:r>
            <a:r>
              <a:rPr lang="ko-KR" altLang="en-US" sz="1600" b="1" dirty="0"/>
              <a:t>행정구역의 통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폐합 등으로 주민등록상 시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도의 변경이 있는 경우 현재 행정구역을 기준으로 하며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과거 거주사실의 합산은 연속하지 않더라도 </a:t>
            </a:r>
            <a:r>
              <a:rPr lang="ko-KR" altLang="en-US" sz="1600" b="1" dirty="0">
                <a:solidFill>
                  <a:srgbClr val="0033CC"/>
                </a:solidFill>
              </a:rPr>
              <a:t>총 거주한 기간을 월</a:t>
            </a:r>
            <a:r>
              <a:rPr lang="en-US" altLang="ko-KR" sz="1600" b="1" dirty="0">
                <a:solidFill>
                  <a:srgbClr val="0033CC"/>
                </a:solidFill>
              </a:rPr>
              <a:t>(</a:t>
            </a:r>
            <a:r>
              <a:rPr lang="ko-KR" altLang="en-US" sz="1600" b="1" dirty="0">
                <a:solidFill>
                  <a:srgbClr val="0033CC"/>
                </a:solidFill>
              </a:rPr>
              <a:t>月</a:t>
            </a:r>
            <a:r>
              <a:rPr lang="en-US" altLang="ko-KR" sz="1600" b="1" dirty="0">
                <a:solidFill>
                  <a:srgbClr val="0033CC"/>
                </a:solidFill>
              </a:rPr>
              <a:t>) </a:t>
            </a:r>
            <a:r>
              <a:rPr lang="ko-KR" altLang="en-US" sz="1600" b="1" dirty="0">
                <a:solidFill>
                  <a:srgbClr val="0033CC"/>
                </a:solidFill>
              </a:rPr>
              <a:t>단위로 계산하여 </a:t>
            </a:r>
            <a:r>
              <a:rPr lang="en-US" altLang="ko-KR" sz="1600" b="1" dirty="0">
                <a:solidFill>
                  <a:srgbClr val="0033CC"/>
                </a:solidFill>
              </a:rPr>
              <a:t>36</a:t>
            </a:r>
            <a:r>
              <a:rPr lang="ko-KR" altLang="en-US" sz="1600" b="1" dirty="0">
                <a:solidFill>
                  <a:srgbClr val="0033CC"/>
                </a:solidFill>
              </a:rPr>
              <a:t>개월 이상</a:t>
            </a:r>
            <a:r>
              <a:rPr lang="ko-KR" altLang="en-US" sz="1600" b="1" dirty="0"/>
              <a:t>이면 충족합니다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fontAlgn="base" latinLnBrk="1">
              <a:lnSpc>
                <a:spcPct val="150000"/>
              </a:lnSpc>
            </a:pPr>
            <a:r>
              <a:rPr lang="en-US" altLang="ko-KR" sz="1600" b="1" dirty="0"/>
              <a:t>※ </a:t>
            </a:r>
            <a:r>
              <a:rPr lang="ko-KR" altLang="en-US" sz="1600" b="1" dirty="0"/>
              <a:t>거주지 요건의 확인은 “</a:t>
            </a:r>
            <a:r>
              <a:rPr lang="ko-KR" altLang="en-US" sz="1600" b="1" dirty="0" err="1"/>
              <a:t>개인별주민등록표</a:t>
            </a:r>
            <a:r>
              <a:rPr lang="ko-KR" altLang="en-US" sz="1600" b="1" dirty="0"/>
              <a:t>”를 기준으로 합니다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2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4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50" name="직선 연결선 4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직선 연결선 5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공통적용 자격증 가산비율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증</a:t>
              </a: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37930"/>
              </p:ext>
            </p:extLst>
          </p:nvPr>
        </p:nvGraphicFramePr>
        <p:xfrm>
          <a:off x="495670" y="1754301"/>
          <a:ext cx="8343530" cy="4041763"/>
        </p:xfrm>
        <a:graphic>
          <a:graphicData uri="http://schemas.openxmlformats.org/drawingml/2006/table">
            <a:tbl>
              <a:tblPr/>
              <a:tblGrid>
                <a:gridCol w="991648"/>
                <a:gridCol w="1310572"/>
                <a:gridCol w="2669685"/>
                <a:gridCol w="493487"/>
                <a:gridCol w="2216808"/>
                <a:gridCol w="661330"/>
              </a:tblGrid>
              <a:tr h="612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대상계급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자격분야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자격증 등급별 가산비율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6505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일반직 </a:t>
                      </a:r>
                      <a:r>
                        <a:rPr lang="en-US" altLang="ko-KR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통신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․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처리분야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정보관리기술사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컴퓨터시스템응용기술사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함초롬바탕"/>
                        </a:rPr>
                        <a:t>정보처리기사</a:t>
                      </a:r>
                      <a:r>
                        <a:rPr lang="en-US" altLang="ko-KR" sz="1500" b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전자계산기조직응용기사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사무자동화산업기사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정보처리산업기사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전자계산기제어산업기사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1%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정보기기운용기능사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정보처리기능사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0.5%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사무관리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분 야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함초롬바탕"/>
                        </a:rPr>
                        <a:t>컴퓨터활용능력 </a:t>
                      </a:r>
                      <a:r>
                        <a:rPr lang="en-US" altLang="ko-KR" sz="1500" b="1" kern="0" spc="0" dirty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15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1%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워드프로세서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舊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),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750" marR="3175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컴퓨터활용능력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0.5%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961" marR="59961" marT="16578" marB="165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0484" y="5849035"/>
            <a:ext cx="683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b="1" dirty="0"/>
              <a:t>※ 2개 </a:t>
            </a:r>
            <a:r>
              <a:rPr lang="en-US" altLang="ko-KR" b="1" dirty="0" err="1"/>
              <a:t>이상의</a:t>
            </a:r>
            <a:r>
              <a:rPr lang="en-US" altLang="ko-KR" b="1" dirty="0"/>
              <a:t> </a:t>
            </a:r>
            <a:r>
              <a:rPr lang="en-US" altLang="ko-KR" b="1" dirty="0" err="1"/>
              <a:t>자격증이</a:t>
            </a:r>
            <a:r>
              <a:rPr lang="en-US" altLang="ko-KR" b="1" dirty="0"/>
              <a:t> </a:t>
            </a:r>
            <a:r>
              <a:rPr lang="en-US" altLang="ko-KR" b="1" dirty="0" err="1"/>
              <a:t>있을</a:t>
            </a:r>
            <a:r>
              <a:rPr lang="en-US" altLang="ko-KR" b="1" dirty="0"/>
              <a:t> </a:t>
            </a:r>
            <a:r>
              <a:rPr lang="en-US" altLang="ko-KR" b="1" dirty="0" err="1"/>
              <a:t>경우</a:t>
            </a:r>
            <a:r>
              <a:rPr lang="en-US" altLang="ko-KR" b="1" dirty="0"/>
              <a:t> </a:t>
            </a:r>
            <a:r>
              <a:rPr lang="en-US" altLang="ko-KR" b="1" dirty="0" err="1"/>
              <a:t>본인에게</a:t>
            </a:r>
            <a:r>
              <a:rPr lang="en-US" altLang="ko-KR" b="1" dirty="0"/>
              <a:t> </a:t>
            </a:r>
            <a:r>
              <a:rPr lang="en-US" altLang="ko-KR" b="1" dirty="0" err="1"/>
              <a:t>유리한</a:t>
            </a:r>
            <a:r>
              <a:rPr lang="en-US" altLang="ko-KR" b="1" dirty="0"/>
              <a:t> 것 </a:t>
            </a:r>
            <a:r>
              <a:rPr lang="en-US" altLang="ko-KR" b="1" dirty="0" err="1"/>
              <a:t>하나만</a:t>
            </a:r>
            <a:r>
              <a:rPr lang="en-US" altLang="ko-KR" b="1" dirty="0"/>
              <a:t> </a:t>
            </a:r>
            <a:r>
              <a:rPr lang="en-US" altLang="ko-KR" b="1" dirty="0" err="1"/>
              <a:t>가산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2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46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9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50" name="직선 연결선 49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직선 연결선 50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컴퓨터활용능력 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1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급 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VS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정보처리기사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83880"/>
              </p:ext>
            </p:extLst>
          </p:nvPr>
        </p:nvGraphicFramePr>
        <p:xfrm>
          <a:off x="500485" y="1668366"/>
          <a:ext cx="8237115" cy="4922931"/>
        </p:xfrm>
        <a:graphic>
          <a:graphicData uri="http://schemas.openxmlformats.org/drawingml/2006/table">
            <a:tbl>
              <a:tblPr/>
              <a:tblGrid>
                <a:gridCol w="1062592"/>
                <a:gridCol w="1350149"/>
                <a:gridCol w="2912187"/>
                <a:gridCol w="2912187"/>
              </a:tblGrid>
              <a:tr h="36242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컴퓨터활용능력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정보처리기사 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36242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시험일시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상시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연 </a:t>
                      </a:r>
                      <a:r>
                        <a:rPr lang="en-US" altLang="ko-KR" sz="1400" b="1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3 ~ 4</a:t>
                      </a:r>
                      <a:r>
                        <a:rPr lang="ko-KR" altLang="en-US" sz="1400" b="1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회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응시자격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제한없음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졸업자 및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재학생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등록 후 휴학생포함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2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시험과목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 일반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스프레드시트 실무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(Excel)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데이터베이스 실무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(Excess)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알고리즘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단답형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데이터베이스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단답형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서술형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업무 프로세스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단답형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전산 영어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단답형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신기술 동향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단답형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합격률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필기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44.5%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42.6%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실기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11.6%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27.4%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합격기준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필기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과목당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 이상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전과목 평균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 이상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24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실기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 모두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 이상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 이상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2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실기시험 연속 응시가능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년부터 시험난이도 상승</a:t>
                      </a:r>
                    </a:p>
                  </a:txBody>
                  <a:tcPr marL="56363" marR="56363" marT="15583" marB="15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시험과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</a:t>
              </a: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2645"/>
              </p:ext>
            </p:extLst>
          </p:nvPr>
        </p:nvGraphicFramePr>
        <p:xfrm>
          <a:off x="483436" y="2339984"/>
          <a:ext cx="8182407" cy="4186283"/>
        </p:xfrm>
        <a:graphic>
          <a:graphicData uri="http://schemas.openxmlformats.org/drawingml/2006/table">
            <a:tbl>
              <a:tblPr/>
              <a:tblGrid>
                <a:gridCol w="1507289"/>
                <a:gridCol w="2743978"/>
                <a:gridCol w="3931140"/>
              </a:tblGrid>
              <a:tr h="6794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직렬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필수과목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65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(3):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(2): </a:t>
                      </a:r>
                      <a:r>
                        <a:rPr lang="ko-KR" altLang="en-US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행정법총론</a:t>
                      </a:r>
                      <a:r>
                        <a:rPr lang="en-US" altLang="ko-KR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행정학개론</a:t>
                      </a:r>
                      <a:r>
                        <a:rPr lang="en-US" altLang="ko-KR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과학</a:t>
                      </a:r>
                      <a:r>
                        <a:rPr lang="en-US" altLang="ko-KR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사회복지직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(2):</a:t>
                      </a:r>
                      <a:r>
                        <a:rPr lang="ko-KR" altLang="en-US" sz="2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-5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행정법총론</a:t>
                      </a:r>
                      <a:r>
                        <a:rPr lang="en-US" altLang="ko-KR" sz="2000" b="1" kern="0" spc="-5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5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행정학개론</a:t>
                      </a:r>
                      <a:r>
                        <a:rPr lang="en-US" altLang="ko-KR" sz="2000" b="1" kern="0" spc="-50" dirty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50" dirty="0" smtClean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2000" b="1" kern="0" spc="-50" dirty="0" smtClean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50" dirty="0" smtClean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과학</a:t>
                      </a:r>
                      <a:r>
                        <a:rPr lang="en-US" altLang="ko-KR" sz="2000" b="1" kern="0" spc="-50" dirty="0" smtClean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50" dirty="0" smtClean="0">
                          <a:solidFill>
                            <a:schemeClr val="accent6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20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20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-50" dirty="0" err="1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사회복지학개론</a:t>
                      </a:r>
                      <a:endParaRPr lang="ko-KR" altLang="en-US" sz="2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18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1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공무원 시험과목 선택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10889" y="1743226"/>
            <a:ext cx="8633086" cy="48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행정직렬과 같은</a:t>
            </a:r>
            <a:r>
              <a:rPr kumimoji="1" lang="ko-K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공통된 선택과목을 응시할 경우 </a:t>
            </a:r>
            <a:r>
              <a:rPr kumimoji="1" lang="ko-KR" altLang="en-US" sz="20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 </a:t>
            </a:r>
            <a:r>
              <a:rPr lang="en-US" altLang="ko-KR" sz="2000" dirty="0" smtClean="0">
                <a:solidFill>
                  <a:srgbClr val="0033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4~5</a:t>
            </a:r>
            <a:r>
              <a:rPr lang="ko-KR" altLang="en-US" sz="2000" dirty="0" smtClean="0">
                <a:solidFill>
                  <a:srgbClr val="0033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 시험 응시 가능</a:t>
            </a:r>
            <a:endParaRPr kumimoji="1" lang="ko-KR" altLang="en-US" sz="20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채용현황 </a:t>
              </a:r>
              <a:r>
                <a:rPr lang="en-US" altLang="ko-KR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공무원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3727"/>
              </p:ext>
            </p:extLst>
          </p:nvPr>
        </p:nvGraphicFramePr>
        <p:xfrm>
          <a:off x="690079" y="1854778"/>
          <a:ext cx="7688013" cy="4413159"/>
        </p:xfrm>
        <a:graphic>
          <a:graphicData uri="http://schemas.openxmlformats.org/drawingml/2006/table">
            <a:tbl>
              <a:tblPr/>
              <a:tblGrid>
                <a:gridCol w="1138721"/>
                <a:gridCol w="2890169"/>
                <a:gridCol w="3659123"/>
              </a:tblGrid>
              <a:tr h="960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 강의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960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공단기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박문각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해커스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한국공무원학원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대구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공단기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해커스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전국 최고수준 강사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시공간 제약 없음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수험생 간 주기적인 수준비교 가능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체계적인 수업지도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수강료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800" b="1" kern="0" spc="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공단기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프리패스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273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800" b="1" kern="0" spc="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한국공무원학원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올패스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207826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인터넷 강의 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vs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현장 강의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C3E5E4C-6DF8-4F16-95C7-9A6417C647BA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2025E3-61EC-4C77-9D82-ACA0040A2375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altLang="ko-KR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ICE BREAKING – </a:t>
              </a: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조모임의 현실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1151E7FF-5C76-43D5-BDD3-7EE6B4B9D1ED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3314" name="Picture 2" descr="C:\Users\USER\Desktop\사회복지 공공기관 취업자료\icebreaking\조모임의 현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42" y="1110518"/>
            <a:ext cx="4791272" cy="54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9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채용현황 </a:t>
              </a:r>
              <a:r>
                <a:rPr lang="en-US" altLang="ko-KR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공무원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유명 강사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lang="ko-KR" altLang="en-US" sz="24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공단기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기준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9966"/>
              </p:ext>
            </p:extLst>
          </p:nvPr>
        </p:nvGraphicFramePr>
        <p:xfrm>
          <a:off x="578434" y="2397566"/>
          <a:ext cx="7823106" cy="2023010"/>
        </p:xfrm>
        <a:graphic>
          <a:graphicData uri="http://schemas.openxmlformats.org/drawingml/2006/table">
            <a:tbl>
              <a:tblPr/>
              <a:tblGrid>
                <a:gridCol w="1303851"/>
                <a:gridCol w="1303851"/>
                <a:gridCol w="1303851"/>
                <a:gridCol w="1535675"/>
                <a:gridCol w="1072027"/>
                <a:gridCol w="1303851"/>
              </a:tblGrid>
              <a:tr h="1011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행정법총론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0115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이선재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김병태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이동기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심우철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전한길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강민성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전효진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김종석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민준호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위종욱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신용한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김중규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74429" y="4876223"/>
            <a:ext cx="81695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2200" b="1" dirty="0" smtClean="0">
                <a:latin typeface="+mn-ea"/>
              </a:rPr>
              <a:t>- </a:t>
            </a:r>
            <a:r>
              <a:rPr lang="ko-KR" altLang="en-US" sz="2200" b="1" dirty="0" smtClean="0">
                <a:latin typeface="+mn-ea"/>
              </a:rPr>
              <a:t>강사프로필 </a:t>
            </a:r>
            <a:r>
              <a:rPr lang="ko-KR" altLang="en-US" sz="2200" b="1" dirty="0">
                <a:latin typeface="+mn-ea"/>
              </a:rPr>
              <a:t>등 세부사항은은 </a:t>
            </a:r>
            <a:r>
              <a:rPr lang="ko-KR" altLang="en-US" sz="2200" b="1" dirty="0" err="1">
                <a:solidFill>
                  <a:schemeClr val="accent1"/>
                </a:solidFill>
                <a:latin typeface="+mn-ea"/>
              </a:rPr>
              <a:t>나무위키</a:t>
            </a:r>
            <a:r>
              <a:rPr lang="ko-KR" altLang="en-US" sz="2200" b="1" dirty="0">
                <a:solidFill>
                  <a:schemeClr val="accent1"/>
                </a:solidFill>
                <a:latin typeface="+mn-ea"/>
              </a:rPr>
              <a:t> ‘</a:t>
            </a:r>
            <a:r>
              <a:rPr lang="ko-KR" altLang="en-US" sz="2200" b="1" dirty="0" err="1">
                <a:solidFill>
                  <a:schemeClr val="accent1"/>
                </a:solidFill>
                <a:latin typeface="+mn-ea"/>
              </a:rPr>
              <a:t>공단기</a:t>
            </a:r>
            <a:r>
              <a:rPr lang="ko-KR" altLang="en-US" sz="2200" b="1" dirty="0">
                <a:solidFill>
                  <a:schemeClr val="accent1"/>
                </a:solidFill>
                <a:latin typeface="+mn-ea"/>
              </a:rPr>
              <a:t>’</a:t>
            </a:r>
            <a:r>
              <a:rPr lang="ko-KR" altLang="en-US" sz="2200" b="1" dirty="0">
                <a:latin typeface="+mn-ea"/>
              </a:rPr>
              <a:t> 검색</a:t>
            </a:r>
          </a:p>
          <a:p>
            <a:pPr fontAlgn="base">
              <a:lnSpc>
                <a:spcPct val="200000"/>
              </a:lnSpc>
            </a:pPr>
            <a:r>
              <a:rPr lang="en-US" altLang="ko-KR" sz="2200" b="1" dirty="0" smtClean="0">
                <a:latin typeface="+mn-ea"/>
              </a:rPr>
              <a:t>- </a:t>
            </a:r>
            <a:r>
              <a:rPr lang="ko-KR" altLang="en-US" sz="2200" b="1" dirty="0" err="1" smtClean="0">
                <a:latin typeface="+mn-ea"/>
              </a:rPr>
              <a:t>공단기</a:t>
            </a:r>
            <a:r>
              <a:rPr lang="en-US" altLang="ko-KR" sz="2200" b="1" dirty="0">
                <a:latin typeface="+mn-ea"/>
              </a:rPr>
              <a:t>: </a:t>
            </a:r>
            <a:r>
              <a:rPr lang="ko-KR" altLang="en-US" sz="2200" b="1" dirty="0">
                <a:latin typeface="+mn-ea"/>
              </a:rPr>
              <a:t>대한민국 공무원 합격자를 가장 많이 배출</a:t>
            </a:r>
            <a:r>
              <a:rPr lang="en-US" altLang="ko-KR" sz="2200" b="1" dirty="0">
                <a:latin typeface="+mn-ea"/>
              </a:rPr>
              <a:t>(</a:t>
            </a:r>
            <a:r>
              <a:rPr lang="ko-KR" altLang="en-US" sz="2200" b="1" dirty="0">
                <a:latin typeface="+mn-ea"/>
              </a:rPr>
              <a:t>약 </a:t>
            </a:r>
            <a:r>
              <a:rPr lang="en-US" altLang="ko-KR" sz="2200" b="1" dirty="0">
                <a:latin typeface="+mn-ea"/>
              </a:rPr>
              <a:t>60%)</a:t>
            </a:r>
            <a:endParaRPr lang="ko-KR" altLang="en-US" sz="2200"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050" y="450532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나무위키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bg1.png">
            <a:extLst>
              <a:ext uri="{FF2B5EF4-FFF2-40B4-BE49-F238E27FC236}">
                <a16:creationId xmlns:a16="http://schemas.microsoft.com/office/drawing/2014/main" xmlns="" id="{D43D0B0E-9B0C-469C-9D8D-73E45939D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90" y="0"/>
            <a:ext cx="9143245" cy="6885384"/>
          </a:xfrm>
          <a:prstGeom prst="rect">
            <a:avLst/>
          </a:prstGeom>
        </p:spPr>
      </p:pic>
      <p:sp>
        <p:nvSpPr>
          <p:cNvPr id="9" name="빛2">
            <a:extLst>
              <a:ext uri="{FF2B5EF4-FFF2-40B4-BE49-F238E27FC236}">
                <a16:creationId xmlns:a16="http://schemas.microsoft.com/office/drawing/2014/main" xmlns="" id="{007F12AD-3A9C-4409-B5A2-A2E9C470C690}"/>
              </a:ext>
            </a:extLst>
          </p:cNvPr>
          <p:cNvSpPr/>
          <p:nvPr/>
        </p:nvSpPr>
        <p:spPr>
          <a:xfrm>
            <a:off x="5258758" y="2653135"/>
            <a:ext cx="114916" cy="1149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10" name="십자별" descr="별.png">
            <a:extLst>
              <a:ext uri="{FF2B5EF4-FFF2-40B4-BE49-F238E27FC236}">
                <a16:creationId xmlns:a16="http://schemas.microsoft.com/office/drawing/2014/main" xmlns="" id="{7DC9A241-C319-412D-96DC-530F0A533D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00000">
            <a:off x="4945063" y="2359025"/>
            <a:ext cx="7318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>
            <a:extLst>
              <a:ext uri="{FF2B5EF4-FFF2-40B4-BE49-F238E27FC236}">
                <a16:creationId xmlns:a16="http://schemas.microsoft.com/office/drawing/2014/main" xmlns="" id="{CB6764C5-912F-411E-870F-51525E92A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24528" y="198884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>
            <a:extLst>
              <a:ext uri="{FF2B5EF4-FFF2-40B4-BE49-F238E27FC236}">
                <a16:creationId xmlns:a16="http://schemas.microsoft.com/office/drawing/2014/main" xmlns="" id="{693590A7-16AA-4EC5-97BA-4B9C4ED40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6552" y="184482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>
            <a:extLst>
              <a:ext uri="{FF2B5EF4-FFF2-40B4-BE49-F238E27FC236}">
                <a16:creationId xmlns:a16="http://schemas.microsoft.com/office/drawing/2014/main" xmlns="" id="{C6C10629-4278-4167-8B4A-ED2E74FB4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5900" y="285293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141">
            <a:extLst>
              <a:ext uri="{FF2B5EF4-FFF2-40B4-BE49-F238E27FC236}">
                <a16:creationId xmlns:a16="http://schemas.microsoft.com/office/drawing/2014/main" xmlns="" id="{44879934-7D16-4102-8212-B6227C5A1912}"/>
              </a:ext>
            </a:extLst>
          </p:cNvPr>
          <p:cNvGrpSpPr/>
          <p:nvPr/>
        </p:nvGrpSpPr>
        <p:grpSpPr>
          <a:xfrm>
            <a:off x="0" y="2564316"/>
            <a:ext cx="9144000" cy="1736569"/>
            <a:chOff x="323528" y="5798540"/>
            <a:chExt cx="8741788" cy="549717"/>
          </a:xfrm>
        </p:grpSpPr>
        <p:grpSp>
          <p:nvGrpSpPr>
            <p:cNvPr id="23" name="그룹 142">
              <a:extLst>
                <a:ext uri="{FF2B5EF4-FFF2-40B4-BE49-F238E27FC236}">
                  <a16:creationId xmlns:a16="http://schemas.microsoft.com/office/drawing/2014/main" xmlns="" id="{2CA3C4DE-B589-483F-8DDB-482DD23631CD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34FDBEF6-DA41-4DF2-8CD1-D3FAEF4154A4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6" name="그룹 145">
                <a:extLst>
                  <a:ext uri="{FF2B5EF4-FFF2-40B4-BE49-F238E27FC236}">
                    <a16:creationId xmlns:a16="http://schemas.microsoft.com/office/drawing/2014/main" xmlns="" id="{1AB61F4D-2870-4E1E-9442-F06B5FF7B261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xmlns="" id="{09AD28D0-B677-40B7-8576-2CBB584CB19A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57FFBC99-9FFD-4C16-8C09-912EC1634800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9ABD1DD1-F7E1-4D36-85A9-46626E8CFEC5}"/>
                </a:ext>
              </a:extLst>
            </p:cNvPr>
            <p:cNvSpPr/>
            <p:nvPr/>
          </p:nvSpPr>
          <p:spPr>
            <a:xfrm>
              <a:off x="620128" y="5949343"/>
              <a:ext cx="7869731" cy="204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3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채용현황 및 준비</a:t>
              </a:r>
              <a:endParaRPr lang="ko-KR" altLang="en-US" sz="36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5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022E-16 7.40741E-7 L -0.02083 7.40741E-7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083 -4.81481E-6 L 0.01042 -4.81481E-6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8.89232E-6 C -0.0198 -0.02314 -0.05608 -0.03054 -0.07917 -0.03301 C -0.09879 -0.03054 -0.11789 -0.02715 -0.13733 -0.02344 C -0.14601 -0.01912 -0.15487 -0.0148 -0.16372 -0.01172 C -0.16771 -0.00802 -0.17188 -0.00709 -0.17587 -0.0037 C -0.19323 0.01173 -0.21164 0.0213 -0.22987 0.03333 C -0.23125 0.03425 -0.23264 0.03549 -0.23403 0.03703 C -0.23542 0.03827 -0.23629 0.04012 -0.23733 0.04104 C -0.24549 0.04721 -0.25521 0.05061 -0.26389 0.05462 C -0.28334 0.06357 -0.30313 0.0719 -0.3231 0.07622 C -0.33525 0.08146 -0.34237 0.08023 -0.35712 0.08393 C -0.38178 0.08979 -0.40591 0.09319 -0.43073 0.09566 C -0.4481 0.0938 -0.46528 0.0901 -0.48247 0.08609 C -0.48698 0.08393 -0.49098 0.08023 -0.49549 0.07807 C -0.50851 0.06295 -0.52275 0.05246 -0.53629 0.03919 C -0.54393 0.03179 -0.54879 0.02222 -0.55712 0.01759 C -0.56303 0.01081 -0.56806 0.00371 -0.57466 8.89232E-6 C -0.57935 -0.00832 -0.58577 -0.01573 -0.59219 -0.01943 C -0.60348 -0.03301 -0.61997 -0.03579 -0.63299 -0.03887 C -0.65278 -0.03609 -0.6724 -0.03517 -0.69219 -0.03517 " pathEditMode="relative" ptsTypes="fffffffffffffffffff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9.50324E-7 C 0.0533 -0.00864 0.10695 -0.01697 0.16511 -0.01358 C 0.22361 -0.01049 0.28507 0.02129 0.34983 0.01913 C 0.41476 0.01697 0.49549 -0.02221 0.55296 -0.02592 C 0.61059 -0.02962 0.67309 -0.00679 0.69705 -0.00339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4028 -0.00856 0.08091 -0.0169 0.125 -0.01365 C 0.16928 -0.01041 0.2158 0.0213 0.26476 0.01922 C 0.31389 0.01713 0.375 -0.02222 0.41858 -0.02592 C 0.46216 -0.02963 0.50938 -0.00694 0.52761 -0.0034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임직원 현황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6286808" descr="EMB00000f400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5" y="2156603"/>
            <a:ext cx="8088068" cy="37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30737" y="604837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알리오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3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신규채용현황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(2017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년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12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월말 기준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6286088" descr="EMB00000f4008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3" y="2070339"/>
            <a:ext cx="8117673" cy="37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11687" y="581977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알리오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신규채용현황</a:t>
              </a:r>
              <a:r>
                <a:rPr lang="en-US" altLang="ko-KR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(2017</a:t>
              </a:r>
              <a:r>
                <a:rPr lang="ko-KR" altLang="en-US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년</a:t>
              </a:r>
              <a:r>
                <a:rPr lang="en-US" altLang="ko-KR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 12</a:t>
              </a:r>
              <a:r>
                <a:rPr lang="ko-KR" altLang="en-US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월말 기준</a:t>
              </a:r>
              <a:r>
                <a:rPr lang="en-US" altLang="ko-KR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6283128" descr="EMB00000f4008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4766" r="2078" b="4710"/>
          <a:stretch/>
        </p:blipFill>
        <p:spPr bwMode="auto">
          <a:xfrm>
            <a:off x="224524" y="2845935"/>
            <a:ext cx="8700231" cy="35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0889" y="1623640"/>
            <a:ext cx="84140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공기업 채용인원은 지속 증가하며</a:t>
            </a:r>
            <a:r>
              <a:rPr lang="en-US" altLang="ko-KR" sz="2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, 2017</a:t>
            </a:r>
            <a:r>
              <a:rPr lang="ko-KR" altLang="en-US" sz="2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년 기준 </a:t>
            </a:r>
            <a:r>
              <a:rPr lang="en-US" altLang="ko-KR" sz="2400" dirty="0" smtClean="0">
                <a:solidFill>
                  <a:srgbClr val="0033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22,554</a:t>
            </a:r>
            <a:r>
              <a:rPr lang="ko-KR" altLang="en-US" sz="2400" dirty="0" smtClean="0">
                <a:solidFill>
                  <a:srgbClr val="0033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명 채용</a:t>
            </a:r>
            <a:r>
              <a:rPr lang="ko-KR" altLang="en-US" sz="2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으로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2013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년 공기업 채용 대비 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131%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증가</a:t>
            </a:r>
            <a:endParaRPr kumimoji="1" lang="ko-KR" altLang="en-US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48991" y="3495675"/>
            <a:ext cx="8414007" cy="40957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68862" y="639127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알리오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3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122101"/>
            <a:ext cx="6556341" cy="481488"/>
            <a:chOff x="323528" y="5807463"/>
            <a:chExt cx="8741788" cy="549717"/>
          </a:xfrm>
        </p:grpSpPr>
        <p:grpSp>
          <p:nvGrpSpPr>
            <p:cNvPr id="24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807463"/>
              <a:ext cx="8741788" cy="549717"/>
              <a:chOff x="9525" y="345756"/>
              <a:chExt cx="4102220" cy="558662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45756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7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45756"/>
                <a:ext cx="3935812" cy="549594"/>
                <a:chOff x="130761" y="345756"/>
                <a:chExt cx="3814576" cy="549594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4575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직원 평균보수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6286008" descr="EMB00000f400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8" y="2123713"/>
            <a:ext cx="8492024" cy="38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293830" y="3438523"/>
            <a:ext cx="2119796" cy="866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11687" y="6057900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알리오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석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628509"/>
            <a:ext cx="8277523" cy="133035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3029008"/>
            <a:ext cx="8277523" cy="550669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3058913"/>
            <a:ext cx="1621360" cy="456630"/>
            <a:chOff x="454660" y="2394539"/>
            <a:chExt cx="1002593" cy="93054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02700"/>
              <a:ext cx="955547" cy="513127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69769" y="3144415"/>
            <a:ext cx="1471600" cy="29492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자기분석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14044" y="2993225"/>
            <a:ext cx="70447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err="1" smtClean="0"/>
              <a:t>자격증</a:t>
            </a:r>
            <a:r>
              <a:rPr lang="en-US" altLang="ko-KR" dirty="0"/>
              <a:t>, </a:t>
            </a:r>
            <a:r>
              <a:rPr lang="en-US" altLang="ko-KR" dirty="0" err="1"/>
              <a:t>경력</a:t>
            </a:r>
            <a:r>
              <a:rPr lang="en-US" altLang="ko-KR" dirty="0"/>
              <a:t> 등 </a:t>
            </a:r>
            <a:r>
              <a:rPr lang="en-US" altLang="ko-KR" dirty="0" err="1">
                <a:solidFill>
                  <a:srgbClr val="0033CC"/>
                </a:solidFill>
              </a:rPr>
              <a:t>스펙</a:t>
            </a:r>
            <a:r>
              <a:rPr lang="en-US" altLang="ko-KR" dirty="0">
                <a:solidFill>
                  <a:srgbClr val="0033CC"/>
                </a:solidFill>
              </a:rPr>
              <a:t> </a:t>
            </a:r>
            <a:r>
              <a:rPr lang="en-US" altLang="ko-KR" dirty="0" err="1">
                <a:solidFill>
                  <a:srgbClr val="0033CC"/>
                </a:solidFill>
              </a:rPr>
              <a:t>점수</a:t>
            </a:r>
            <a:r>
              <a:rPr lang="en-US" altLang="ko-KR" dirty="0">
                <a:solidFill>
                  <a:srgbClr val="0033CC"/>
                </a:solidFill>
              </a:rPr>
              <a:t> </a:t>
            </a:r>
            <a:r>
              <a:rPr lang="en-US" altLang="ko-KR" dirty="0" err="1">
                <a:solidFill>
                  <a:srgbClr val="0033CC"/>
                </a:solidFill>
              </a:rPr>
              <a:t>환산</a:t>
            </a:r>
            <a:r>
              <a:rPr lang="en-US" altLang="ko-KR" dirty="0">
                <a:solidFill>
                  <a:srgbClr val="0033CC"/>
                </a:solidFill>
              </a:rPr>
              <a:t> 후 </a:t>
            </a:r>
            <a:r>
              <a:rPr lang="en-US" altLang="ko-KR" dirty="0" err="1" smtClean="0">
                <a:solidFill>
                  <a:srgbClr val="0033CC"/>
                </a:solidFill>
              </a:rPr>
              <a:t>자격증</a:t>
            </a:r>
            <a:r>
              <a:rPr lang="en-US" altLang="ko-KR" dirty="0" smtClean="0">
                <a:solidFill>
                  <a:srgbClr val="0033CC"/>
                </a:solidFill>
              </a:rPr>
              <a:t> </a:t>
            </a:r>
            <a:r>
              <a:rPr lang="ko-KR" altLang="en-US" dirty="0" smtClean="0">
                <a:solidFill>
                  <a:srgbClr val="0033CC"/>
                </a:solidFill>
              </a:rPr>
              <a:t>취</a:t>
            </a:r>
            <a:r>
              <a:rPr lang="ko-KR" altLang="en-US" dirty="0">
                <a:solidFill>
                  <a:srgbClr val="0033CC"/>
                </a:solidFill>
              </a:rPr>
              <a:t>득</a:t>
            </a:r>
            <a:endParaRPr lang="en-US" altLang="ko-KR" dirty="0">
              <a:solidFill>
                <a:srgbClr val="0033CC"/>
              </a:solidFill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658829"/>
            <a:ext cx="1621360" cy="1300031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1946103"/>
            <a:ext cx="1759971" cy="90876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기관분석</a:t>
            </a:r>
            <a:endParaRPr lang="ko-KR" altLang="en-US" sz="200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691017"/>
            <a:ext cx="63775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rgbClr val="0033CC"/>
                </a:solidFill>
              </a:rPr>
              <a:t>채용박람회</a:t>
            </a:r>
            <a:r>
              <a:rPr lang="en-US" altLang="ko-KR" dirty="0">
                <a:solidFill>
                  <a:srgbClr val="0033CC"/>
                </a:solidFill>
              </a:rPr>
              <a:t>, </a:t>
            </a:r>
            <a:r>
              <a:rPr lang="ko-KR" altLang="en-US" dirty="0">
                <a:solidFill>
                  <a:srgbClr val="0033CC"/>
                </a:solidFill>
              </a:rPr>
              <a:t>가이드북</a:t>
            </a:r>
            <a:r>
              <a:rPr lang="en-US" altLang="ko-KR" dirty="0">
                <a:solidFill>
                  <a:srgbClr val="0033CC"/>
                </a:solidFill>
              </a:rPr>
              <a:t>, </a:t>
            </a:r>
            <a:r>
              <a:rPr lang="ko-KR" altLang="en-US" dirty="0">
                <a:solidFill>
                  <a:srgbClr val="0033CC"/>
                </a:solidFill>
              </a:rPr>
              <a:t>최근 </a:t>
            </a:r>
            <a:r>
              <a:rPr lang="en-US" altLang="ko-KR" dirty="0">
                <a:solidFill>
                  <a:srgbClr val="0033CC"/>
                </a:solidFill>
              </a:rPr>
              <a:t>1</a:t>
            </a:r>
            <a:r>
              <a:rPr lang="ko-KR" altLang="en-US" dirty="0">
                <a:solidFill>
                  <a:srgbClr val="0033CC"/>
                </a:solidFill>
              </a:rPr>
              <a:t>년간 기관별 모집절차 분석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엑셀로 입사 희망기관 우선순위 </a:t>
            </a:r>
            <a:r>
              <a:rPr lang="en-US" altLang="ko-KR" dirty="0"/>
              <a:t>10</a:t>
            </a:r>
            <a:r>
              <a:rPr lang="ko-KR" altLang="en-US" dirty="0"/>
              <a:t>개 기관 등 총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개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정도의 </a:t>
            </a:r>
            <a:r>
              <a:rPr lang="ko-KR" altLang="en-US" dirty="0"/>
              <a:t>기관 채용절차 스스로 </a:t>
            </a:r>
            <a:r>
              <a:rPr lang="ko-KR" altLang="en-US" dirty="0" smtClean="0"/>
              <a:t>정리하기</a:t>
            </a:r>
            <a:endParaRPr lang="ko-KR" altLang="en-US" dirty="0"/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088111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취업준비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94858360" descr="DRW00000f4008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12" y="3608251"/>
            <a:ext cx="4969888" cy="28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25762" y="6457950"/>
            <a:ext cx="3486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+mn-ea"/>
              </a:rPr>
              <a:t>(</a:t>
            </a:r>
            <a:r>
              <a:rPr lang="ko-KR" altLang="en-US" sz="1000" dirty="0" smtClean="0">
                <a:latin typeface="+mn-ea"/>
              </a:rPr>
              <a:t>출처</a:t>
            </a:r>
            <a:r>
              <a:rPr lang="en-US" altLang="ko-KR" sz="1000" dirty="0" smtClean="0">
                <a:latin typeface="+mn-ea"/>
              </a:rPr>
              <a:t>: </a:t>
            </a:r>
            <a:r>
              <a:rPr lang="ko-KR" altLang="en-US" sz="1000" dirty="0" smtClean="0">
                <a:latin typeface="+mn-ea"/>
              </a:rPr>
              <a:t>공준모</a:t>
            </a:r>
            <a:r>
              <a:rPr lang="en-US" altLang="ko-KR" sz="1000" dirty="0" smtClean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석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088111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준비카페 이용하기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94857240" descr="DRW00000f400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1" y="1835042"/>
            <a:ext cx="5694924" cy="46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_x194857240" descr="DRW00000f4008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5" y="4151147"/>
            <a:ext cx="2499266" cy="23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_x195053912" descr="DRW00000f4008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5" y="1835042"/>
            <a:ext cx="2499266" cy="2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202162" y="642937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공준모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088111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공공기관 경영정보 공개시스템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28496096" descr="EMB000025480f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65" y="1739152"/>
            <a:ext cx="7013276" cy="45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088111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공공기관 경영정보 공개시스템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28495936" descr="EMB000025480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68" y="1915063"/>
            <a:ext cx="6912269" cy="44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48403" y="6429375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알리오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C3E5E4C-6DF8-4F16-95C7-9A6417C647BA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2025E3-61EC-4C77-9D82-ACA0040A2375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altLang="ko-KR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ICE BREAKING – </a:t>
              </a: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인문대생의 비애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1151E7FF-5C76-43D5-BDD3-7EE6B4B9D1ED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026" name="Picture 2" descr="C:\Users\USER\Desktop\KakaoTalk_20181004_100715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56" y="1248753"/>
            <a:ext cx="5804506" cy="51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0513" y="6351319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북극고래 </a:t>
            </a:r>
            <a:r>
              <a:rPr lang="en-US" altLang="ko-KR" sz="1200" dirty="0" smtClean="0">
                <a:latin typeface="+mn-ea"/>
              </a:rPr>
              <a:t>twitter)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9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14202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82544"/>
            <a:ext cx="6556341" cy="481978"/>
            <a:chOff x="323528" y="5797984"/>
            <a:chExt cx="8741788" cy="550273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797984"/>
              <a:ext cx="7869731" cy="527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최종합격자 평균 우대자격 취득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85770"/>
              </p:ext>
            </p:extLst>
          </p:nvPr>
        </p:nvGraphicFramePr>
        <p:xfrm>
          <a:off x="262521" y="1768611"/>
          <a:ext cx="8567153" cy="4469810"/>
        </p:xfrm>
        <a:graphic>
          <a:graphicData uri="http://schemas.openxmlformats.org/drawingml/2006/table">
            <a:tbl>
              <a:tblPr/>
              <a:tblGrid>
                <a:gridCol w="2957054"/>
                <a:gridCol w="1336695"/>
                <a:gridCol w="1172480"/>
                <a:gridCol w="1454464"/>
                <a:gridCol w="1646460"/>
              </a:tblGrid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소요기간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공부방법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컴퓨터활용능력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정보처리기사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상시 </a:t>
                      </a:r>
                      <a:r>
                        <a:rPr lang="en-US" altLang="ko-KR" sz="1400" b="1" kern="0" spc="-1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 </a:t>
                      </a:r>
                      <a:r>
                        <a:rPr lang="en-US" altLang="ko-KR" sz="1400" b="1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3~4</a:t>
                      </a:r>
                      <a:r>
                        <a:rPr lang="ko-KR" altLang="en-US" sz="1400" b="1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강의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우대 자격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한국사능력검정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 분기별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강의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건보 우대 자격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한국어능력검정시험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3+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 분기별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TOEIC 800 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 ~ 6</a:t>
                      </a:r>
                      <a:r>
                        <a:rPr lang="ko-KR" altLang="en-US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강의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TOEIC SPEAKING Lv.7 (OPIC IH)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실강</a:t>
                      </a:r>
                      <a:r>
                        <a:rPr lang="ko-KR" altLang="en-US" sz="14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또는 인터넷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공기업 청년인턴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1" kern="0" spc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 우대사항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 소요기간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 ~ 27</a:t>
                      </a: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71950" y="6290875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공준모 최종합격수기 및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한국전력공사 채용공고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14202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82544"/>
            <a:ext cx="6556341" cy="481978"/>
            <a:chOff x="323528" y="5797984"/>
            <a:chExt cx="8741788" cy="550273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797984"/>
              <a:ext cx="7869731" cy="527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한국전력공사 자격증 보유 </a:t>
              </a:r>
              <a:r>
                <a:rPr lang="ko-KR" altLang="en-US" sz="24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가점표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기준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27982696" descr="EMB000025480f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4" y="1989315"/>
            <a:ext cx="7307121" cy="42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2836273" y="3944275"/>
            <a:ext cx="2202452" cy="34290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112623" y="4287177"/>
            <a:ext cx="1602377" cy="26577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6443765" y="4573391"/>
            <a:ext cx="1602377" cy="3510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2836274" y="4573390"/>
            <a:ext cx="983252" cy="32245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2836273" y="4891783"/>
            <a:ext cx="2431051" cy="3510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610566" y="6290875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한국전력공사 채용공고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0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2399311"/>
            <a:ext cx="8277523" cy="48813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2429214"/>
            <a:ext cx="1621360" cy="512467"/>
            <a:chOff x="454660" y="2394539"/>
            <a:chExt cx="1002593" cy="67952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97095" y="2473000"/>
            <a:ext cx="1471600" cy="39719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기출문제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14044" y="2487352"/>
            <a:ext cx="704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실제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기출문제집 </a:t>
            </a:r>
            <a:r>
              <a:rPr lang="ko-KR" altLang="en-US" b="1" dirty="0">
                <a:latin typeface="+mn-ea"/>
              </a:rPr>
              <a:t>구매 후 실전감각 익히기</a:t>
            </a:r>
            <a:r>
              <a:rPr lang="en-US" altLang="ko-KR" b="1" dirty="0" smtClean="0">
                <a:latin typeface="+mn-ea"/>
              </a:rPr>
              <a:t>(1</a:t>
            </a:r>
            <a:r>
              <a:rPr lang="ko-KR" altLang="en-US" b="1" dirty="0" smtClean="0">
                <a:latin typeface="+mn-ea"/>
              </a:rPr>
              <a:t>주일</a:t>
            </a:r>
            <a:r>
              <a:rPr lang="en-US" altLang="ko-KR" b="1" dirty="0" smtClean="0">
                <a:latin typeface="+mn-ea"/>
              </a:rPr>
              <a:t>)</a:t>
            </a:r>
            <a:endParaRPr lang="ko-KR" altLang="en-US" b="1" dirty="0">
              <a:latin typeface="+mn-ea"/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인터넷강의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1966237" y="19497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>
                <a:latin typeface="+mn-ea"/>
              </a:rPr>
              <a:t>한국사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인터넷 강의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수강</a:t>
            </a:r>
            <a:r>
              <a:rPr lang="ko-KR" altLang="en-US" b="1" dirty="0" smtClean="0">
                <a:latin typeface="+mn-ea"/>
              </a:rPr>
              <a:t>으로 </a:t>
            </a:r>
            <a:r>
              <a:rPr lang="ko-KR" altLang="en-US" b="1" dirty="0">
                <a:latin typeface="+mn-ea"/>
              </a:rPr>
              <a:t>전체 흐름 숙지</a:t>
            </a:r>
            <a:r>
              <a:rPr lang="en-US" altLang="ko-KR" b="1" dirty="0">
                <a:latin typeface="+mn-ea"/>
              </a:rPr>
              <a:t>(3</a:t>
            </a:r>
            <a:r>
              <a:rPr lang="ko-KR" altLang="en-US" b="1" dirty="0">
                <a:latin typeface="+mn-ea"/>
              </a:rPr>
              <a:t>주일</a:t>
            </a:r>
            <a:r>
              <a:rPr lang="en-US" altLang="ko-KR" b="1" dirty="0">
                <a:latin typeface="+mn-ea"/>
              </a:rPr>
              <a:t>)</a:t>
            </a:r>
            <a:endParaRPr lang="ko-KR" altLang="en-US" b="1" dirty="0">
              <a:latin typeface="+mn-ea"/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한국사능력검정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(1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개월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227983576" descr="EMB000025480f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5" y="3286689"/>
            <a:ext cx="400685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5" name="_x227983816" descr="EMB000025480f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6" b="2212"/>
          <a:stretch/>
        </p:blipFill>
        <p:spPr bwMode="auto">
          <a:xfrm>
            <a:off x="4611785" y="2941681"/>
            <a:ext cx="4002657" cy="32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8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증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2399311"/>
            <a:ext cx="8277523" cy="48813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2429214"/>
            <a:ext cx="1621360" cy="512467"/>
            <a:chOff x="454660" y="2394539"/>
            <a:chExt cx="1002593" cy="67952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97095" y="2473000"/>
            <a:ext cx="1471600" cy="39719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기출문제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2037869" y="2487352"/>
            <a:ext cx="6572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b="1" dirty="0">
                <a:solidFill>
                  <a:srgbClr val="FF0000"/>
                </a:solidFill>
              </a:rPr>
              <a:t>인터넷 </a:t>
            </a:r>
            <a:r>
              <a:rPr lang="ko-KR" altLang="en-US" b="1" dirty="0" smtClean="0">
                <a:solidFill>
                  <a:srgbClr val="FF0000"/>
                </a:solidFill>
              </a:rPr>
              <a:t>강의 반복숙달 </a:t>
            </a:r>
            <a:r>
              <a:rPr lang="ko-KR" altLang="en-US" b="1" dirty="0"/>
              <a:t>후 시험은 </a:t>
            </a:r>
            <a:r>
              <a:rPr lang="ko-KR" altLang="en-US" b="1" dirty="0">
                <a:solidFill>
                  <a:srgbClr val="0033CC"/>
                </a:solidFill>
              </a:rPr>
              <a:t>격일로 </a:t>
            </a:r>
            <a:r>
              <a:rPr lang="en-US" altLang="ko-KR" b="1" dirty="0">
                <a:solidFill>
                  <a:srgbClr val="0033CC"/>
                </a:solidFill>
              </a:rPr>
              <a:t>2 ~ 3</a:t>
            </a:r>
            <a:r>
              <a:rPr lang="ko-KR" altLang="en-US" b="1" dirty="0">
                <a:solidFill>
                  <a:srgbClr val="0033CC"/>
                </a:solidFill>
              </a:rPr>
              <a:t>회 동시 </a:t>
            </a:r>
            <a:r>
              <a:rPr lang="ko-KR" altLang="en-US" b="1" dirty="0" smtClean="0">
                <a:solidFill>
                  <a:srgbClr val="0033CC"/>
                </a:solidFill>
              </a:rPr>
              <a:t>접수</a:t>
            </a:r>
            <a:r>
              <a:rPr lang="en-US" altLang="ko-KR" b="1" dirty="0" smtClean="0"/>
              <a:t>(3</a:t>
            </a:r>
            <a:r>
              <a:rPr lang="ko-KR" altLang="en-US" b="1" dirty="0" smtClean="0"/>
              <a:t>주일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필기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497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b="1" dirty="0"/>
              <a:t>문제은행 방식으로 </a:t>
            </a:r>
            <a:r>
              <a:rPr lang="ko-KR" altLang="en-US" b="1" dirty="0">
                <a:solidFill>
                  <a:srgbClr val="FF0000"/>
                </a:solidFill>
              </a:rPr>
              <a:t>시험 기출문제집 </a:t>
            </a:r>
            <a:r>
              <a:rPr lang="ko-KR" altLang="en-US" b="1" dirty="0" smtClean="0">
                <a:solidFill>
                  <a:srgbClr val="FF0000"/>
                </a:solidFill>
              </a:rPr>
              <a:t>암기 반복학습</a:t>
            </a:r>
            <a:r>
              <a:rPr lang="en-US" altLang="ko-KR" b="1" dirty="0" smtClean="0"/>
              <a:t>(1</a:t>
            </a:r>
            <a:r>
              <a:rPr lang="ko-KR" altLang="en-US" b="1" dirty="0" smtClean="0"/>
              <a:t>주일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컴퓨터활용능력 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1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급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227984856" descr="EMB000025480f3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r="27201" b="17657"/>
          <a:stretch/>
        </p:blipFill>
        <p:spPr bwMode="auto">
          <a:xfrm>
            <a:off x="368765" y="3165891"/>
            <a:ext cx="3588436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3" name="_x228496976" descr="EMB000025480f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/>
          <a:stretch>
            <a:fillRect/>
          </a:stretch>
        </p:blipFill>
        <p:spPr bwMode="auto">
          <a:xfrm>
            <a:off x="4175185" y="3260786"/>
            <a:ext cx="4715955" cy="27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5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자격증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공부방</a:t>
            </a:r>
            <a:r>
              <a:rPr lang="ko-KR" altLang="en-US" sz="20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법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497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/>
              <a:t>문제은행 방식으로 시험 </a:t>
            </a:r>
            <a:r>
              <a:rPr lang="ko-KR" altLang="en-US" b="1" dirty="0">
                <a:solidFill>
                  <a:srgbClr val="0033CC"/>
                </a:solidFill>
              </a:rPr>
              <a:t>기출문제집 </a:t>
            </a:r>
            <a:r>
              <a:rPr lang="ko-KR" altLang="en-US" b="1" dirty="0" smtClean="0">
                <a:solidFill>
                  <a:srgbClr val="0033CC"/>
                </a:solidFill>
              </a:rPr>
              <a:t> 반복학습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한국어능력검정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(3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주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227984536" descr="EMB000025480f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2"/>
          <a:stretch/>
        </p:blipFill>
        <p:spPr bwMode="auto">
          <a:xfrm>
            <a:off x="1738682" y="2567289"/>
            <a:ext cx="5400675" cy="37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1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0"/>
            <a:ext cx="8277523" cy="4504885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공부방</a:t>
            </a:r>
            <a:r>
              <a:rPr lang="ko-KR" altLang="en-US" sz="20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법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02172"/>
            <a:ext cx="6377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2400" b="1" dirty="0" smtClean="0">
                <a:solidFill>
                  <a:srgbClr val="0033CC"/>
                </a:solidFill>
              </a:rPr>
              <a:t>문법보다는 실전 문제집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!</a:t>
            </a:r>
            <a:endParaRPr lang="ko-KR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TOEIC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0737" y="2633691"/>
            <a:ext cx="796413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⓵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(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교재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) 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해커스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토익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 실전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1000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제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1 ~ 3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편 각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LC, RC(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총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6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권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) 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⓶(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연습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)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굴림" pitchFamily="50" charset="-127"/>
              </a:rPr>
              <a:t>실제 시험과 같은 시간으로 문제풀기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 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※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 문제지 제일 뒷장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OMR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카드 복사해서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2 ~ 3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ea typeface="+mn-ea"/>
                <a:cs typeface="굴림" pitchFamily="50" charset="-127"/>
              </a:rPr>
              <a:t>회 반복학습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⓷ 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ea"/>
                <a:ea typeface="+mn-ea"/>
                <a:cs typeface="굴림" pitchFamily="50" charset="-127"/>
              </a:rPr>
              <a:t>오답풀이 및 단어암기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⓸ 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해커스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 </a:t>
            </a:r>
            <a:r>
              <a:rPr kumimoji="1" lang="ko-K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토익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 실전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1000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굴림" pitchFamily="50" charset="-127"/>
              </a:rPr>
              <a:t>제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굴림" pitchFamily="50" charset="-127"/>
              </a:rPr>
              <a:t>2~3</a:t>
            </a:r>
            <a:r>
              <a:rPr kumimoji="1" lang="ko-KR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굴림" pitchFamily="50" charset="-127"/>
              </a:rPr>
              <a:t>회 반복학습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어학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0"/>
            <a:ext cx="8277523" cy="4504885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8522058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8208276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solidFill>
                  <a:schemeClr val="bg1"/>
                </a:solidFill>
                <a:latin typeface="+mj-ea"/>
                <a:ea typeface="+mj-ea"/>
              </a:rPr>
              <a:t>영어실력이 아닌</a:t>
            </a:r>
            <a:r>
              <a:rPr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000" b="1" kern="0" dirty="0" smtClean="0">
                <a:solidFill>
                  <a:schemeClr val="bg1"/>
                </a:solidFill>
                <a:latin typeface="+mj-ea"/>
                <a:ea typeface="+mj-ea"/>
              </a:rPr>
              <a:t> 영어시험</a:t>
            </a:r>
            <a:r>
              <a:rPr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</a:rPr>
              <a:t>!</a:t>
            </a:r>
            <a:endParaRPr lang="en-US" altLang="ko-KR" sz="2000" b="1" kern="0" spc="-15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TOEIC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5079"/>
              </p:ext>
            </p:extLst>
          </p:nvPr>
        </p:nvGraphicFramePr>
        <p:xfrm>
          <a:off x="690077" y="4326063"/>
          <a:ext cx="7844322" cy="1684212"/>
        </p:xfrm>
        <a:graphic>
          <a:graphicData uri="http://schemas.openxmlformats.org/drawingml/2006/table">
            <a:tbl>
              <a:tblPr/>
              <a:tblGrid>
                <a:gridCol w="3922161"/>
                <a:gridCol w="3922161"/>
              </a:tblGrid>
              <a:tr h="464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LC(Listening)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RC(Reading)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957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해설지 보며 </a:t>
                      </a:r>
                      <a:r>
                        <a:rPr lang="ko-KR" altLang="en-US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쉐도잉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baseline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4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ko-KR" altLang="en-US" sz="14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쉐도잉</a:t>
                      </a:r>
                      <a:r>
                        <a:rPr lang="en-US" altLang="ko-KR" sz="1400" b="1" kern="0" spc="0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0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동시에 따라 말하는 연습</a:t>
                      </a:r>
                    </a:p>
                    <a:p>
                      <a:pPr marL="0" marR="0" lvl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오답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상관없이 모르는 단어 정리 및 암기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오답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상관없이 모르는 단어 정리 및 암기</a:t>
                      </a:r>
                    </a:p>
                    <a:p>
                      <a:pPr marL="0" marR="0" lvl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o-KR" altLang="en-US" sz="1600" b="1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확실하지 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않은 문제 모두 </a:t>
                      </a:r>
                      <a:r>
                        <a:rPr lang="ko-KR" altLang="en-US" sz="1600" b="1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오답풀이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5898"/>
              </p:ext>
            </p:extLst>
          </p:nvPr>
        </p:nvGraphicFramePr>
        <p:xfrm>
          <a:off x="673498" y="2460198"/>
          <a:ext cx="7860901" cy="1739607"/>
        </p:xfrm>
        <a:graphic>
          <a:graphicData uri="http://schemas.openxmlformats.org/drawingml/2006/table">
            <a:tbl>
              <a:tblPr/>
              <a:tblGrid>
                <a:gridCol w="7860901"/>
              </a:tblGrid>
              <a:tr h="1739607"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OMR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카드를 이용하여 </a:t>
                      </a: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실전과 같은 환경으로 기출문제집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풀기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RC 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Part 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</a:t>
                      </a:r>
                      <a:r>
                        <a:rPr lang="ko-KR" altLang="en-US" sz="20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문법의 </a:t>
                      </a:r>
                      <a:r>
                        <a:rPr lang="ko-KR" altLang="en-US" sz="2000" b="1" kern="0" spc="0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기본을 익히는 것보다 다양한 </a:t>
                      </a:r>
                      <a:r>
                        <a:rPr lang="ko-KR" altLang="en-US" sz="2000" b="1" kern="0" spc="0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문제 풀기</a:t>
                      </a:r>
                      <a:endParaRPr lang="ko-KR" altLang="en-US" sz="2000" b="1" kern="0" spc="0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LC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 유형 </a:t>
                      </a:r>
                      <a:r>
                        <a:rPr lang="ko-KR" altLang="en-US" sz="20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해설 </a:t>
                      </a:r>
                      <a:r>
                        <a:rPr lang="ko-KR" altLang="en-US" sz="2000" b="1" kern="0" spc="0" dirty="0" smtClean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방송시간에 </a:t>
                      </a:r>
                      <a:r>
                        <a:rPr lang="en-US" altLang="ko-KR" sz="20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RC part 5</a:t>
                      </a:r>
                      <a:r>
                        <a:rPr lang="ko-KR" altLang="en-US" sz="20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를 </a:t>
                      </a:r>
                      <a:r>
                        <a:rPr lang="ko-KR" altLang="en-US" sz="2000" b="1" kern="0" spc="0" dirty="0" smtClean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풀어서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절약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3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25669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어학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31491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대학생이 선택한 </a:t>
              </a:r>
              <a:r>
                <a:rPr lang="ko-KR" altLang="en-US" sz="24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토익학원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순위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227985336" descr="EMB000025480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1" y="2096219"/>
            <a:ext cx="3726612" cy="4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AC_[20181011-115149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82" y="2236188"/>
            <a:ext cx="3418933" cy="35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1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어학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OPIC IH: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강의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,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스크립트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,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말하기 실전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0"/>
            <a:ext cx="8277523" cy="4504885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22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24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공부방</a:t>
            </a:r>
            <a:r>
              <a:rPr lang="ko-KR" altLang="en-US" sz="20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법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497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b="1" dirty="0" smtClean="0"/>
              <a:t>강의</a:t>
            </a:r>
            <a:r>
              <a:rPr lang="en-US" altLang="ko-KR" b="1" dirty="0"/>
              <a:t> </a:t>
            </a:r>
            <a:r>
              <a:rPr lang="en-US" altLang="ko-KR" b="1" dirty="0" smtClean="0"/>
              <a:t>+ </a:t>
            </a:r>
            <a:r>
              <a:rPr lang="ko-KR" altLang="en-US" b="1" dirty="0" smtClean="0"/>
              <a:t>스크립트 </a:t>
            </a:r>
            <a:r>
              <a:rPr lang="en-US" altLang="ko-KR" b="1" dirty="0" smtClean="0"/>
              <a:t>+ </a:t>
            </a:r>
            <a:r>
              <a:rPr lang="ko-KR" altLang="en-US" b="1" dirty="0" smtClean="0"/>
              <a:t>말하기</a:t>
            </a:r>
            <a:endParaRPr lang="ko-KR" altLang="en-US" b="1" dirty="0"/>
          </a:p>
        </p:txBody>
      </p:sp>
      <p:sp>
        <p:nvSpPr>
          <p:cNvPr id="7" name="직사각형 6"/>
          <p:cNvSpPr/>
          <p:nvPr/>
        </p:nvSpPr>
        <p:spPr>
          <a:xfrm>
            <a:off x="526363" y="2531246"/>
            <a:ext cx="788405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50000"/>
              </a:lnSpc>
            </a:pPr>
            <a:r>
              <a:rPr lang="ko-KR" altLang="en-US" b="1" dirty="0"/>
              <a:t>⓵ </a:t>
            </a:r>
            <a:r>
              <a:rPr lang="ko-KR" altLang="en-US" b="1" dirty="0" err="1" smtClean="0"/>
              <a:t>해커스</a:t>
            </a:r>
            <a:r>
              <a:rPr lang="en-US" altLang="ko-KR" b="1" dirty="0"/>
              <a:t> </a:t>
            </a:r>
            <a:r>
              <a:rPr lang="ko-KR" altLang="en-US" b="1" dirty="0" smtClean="0"/>
              <a:t>등 유명강의 </a:t>
            </a:r>
            <a:r>
              <a:rPr lang="en-US" altLang="ko-KR" b="1" dirty="0"/>
              <a:t>2</a:t>
            </a:r>
            <a:r>
              <a:rPr lang="ko-KR" altLang="en-US" b="1" dirty="0"/>
              <a:t>주 단기수업 수강으로 </a:t>
            </a:r>
            <a:r>
              <a:rPr lang="ko-KR" altLang="en-US" b="1" dirty="0">
                <a:solidFill>
                  <a:srgbClr val="FF0000"/>
                </a:solidFill>
              </a:rPr>
              <a:t>시험 노하우 학습</a:t>
            </a:r>
          </a:p>
          <a:p>
            <a:pPr fontAlgn="base" latinLnBrk="1">
              <a:lnSpc>
                <a:spcPct val="250000"/>
              </a:lnSpc>
            </a:pPr>
            <a:r>
              <a:rPr lang="ko-KR" altLang="en-US" b="1" dirty="0"/>
              <a:t>⓶ </a:t>
            </a:r>
            <a:r>
              <a:rPr lang="ko-KR" altLang="en-US" b="1" dirty="0" smtClean="0"/>
              <a:t>게시판의 </a:t>
            </a:r>
            <a:r>
              <a:rPr lang="en-US" altLang="ko-KR" b="1" dirty="0">
                <a:solidFill>
                  <a:srgbClr val="0033CC"/>
                </a:solidFill>
              </a:rPr>
              <a:t>[</a:t>
            </a:r>
            <a:r>
              <a:rPr lang="ko-KR" altLang="en-US" b="1" dirty="0">
                <a:solidFill>
                  <a:srgbClr val="0033CC"/>
                </a:solidFill>
              </a:rPr>
              <a:t>시험후기</a:t>
            </a:r>
            <a:r>
              <a:rPr lang="en-US" altLang="ko-KR" b="1" dirty="0">
                <a:solidFill>
                  <a:srgbClr val="0033CC"/>
                </a:solidFill>
              </a:rPr>
              <a:t>]</a:t>
            </a:r>
            <a:r>
              <a:rPr lang="ko-KR" altLang="en-US" b="1" dirty="0">
                <a:solidFill>
                  <a:srgbClr val="0033CC"/>
                </a:solidFill>
              </a:rPr>
              <a:t>에서 최근 기출문제 확인 및 기출문제 </a:t>
            </a:r>
            <a:r>
              <a:rPr lang="ko-KR" altLang="en-US" b="1" dirty="0"/>
              <a:t>만들기</a:t>
            </a:r>
          </a:p>
          <a:p>
            <a:pPr fontAlgn="base" latinLnBrk="1">
              <a:lnSpc>
                <a:spcPct val="250000"/>
              </a:lnSpc>
            </a:pPr>
            <a:r>
              <a:rPr lang="ko-KR" altLang="en-US" b="1" dirty="0"/>
              <a:t>⓷ </a:t>
            </a:r>
            <a:r>
              <a:rPr lang="ko-KR" altLang="en-US" b="1" dirty="0" smtClean="0">
                <a:solidFill>
                  <a:srgbClr val="FF0000"/>
                </a:solidFill>
              </a:rPr>
              <a:t>쉬운 </a:t>
            </a:r>
            <a:r>
              <a:rPr lang="ko-KR" altLang="en-US" b="1" dirty="0">
                <a:solidFill>
                  <a:srgbClr val="FF0000"/>
                </a:solidFill>
              </a:rPr>
              <a:t>스크립트로 구성된 책 </a:t>
            </a:r>
            <a:r>
              <a:rPr lang="en-US" altLang="ko-KR" b="1" dirty="0">
                <a:solidFill>
                  <a:srgbClr val="FF0000"/>
                </a:solidFill>
              </a:rPr>
              <a:t>2 ~ 3</a:t>
            </a:r>
            <a:r>
              <a:rPr lang="ko-KR" altLang="en-US" b="1" dirty="0">
                <a:solidFill>
                  <a:srgbClr val="FF0000"/>
                </a:solidFill>
              </a:rPr>
              <a:t>권으로 본인만의 스크립트 만들기</a:t>
            </a:r>
            <a:r>
              <a:rPr lang="en-US" altLang="ko-KR" b="1" dirty="0"/>
              <a:t>(2</a:t>
            </a:r>
            <a:r>
              <a:rPr lang="ko-KR" altLang="en-US" b="1" dirty="0"/>
              <a:t>주일</a:t>
            </a:r>
            <a:r>
              <a:rPr lang="en-US" altLang="ko-KR" b="1" dirty="0"/>
              <a:t>)</a:t>
            </a:r>
            <a:endParaRPr lang="ko-KR" altLang="en-US" b="1" dirty="0"/>
          </a:p>
          <a:p>
            <a:pPr fontAlgn="base" latinLnBrk="1">
              <a:lnSpc>
                <a:spcPct val="250000"/>
              </a:lnSpc>
            </a:pPr>
            <a:r>
              <a:rPr lang="ko-KR" altLang="en-US" b="1" dirty="0"/>
              <a:t>⓸ </a:t>
            </a:r>
            <a:r>
              <a:rPr lang="ko-KR" altLang="en-US" b="1" dirty="0" smtClean="0"/>
              <a:t>시험장은 </a:t>
            </a:r>
            <a:r>
              <a:rPr lang="ko-KR" altLang="en-US" b="1" dirty="0"/>
              <a:t>소음이 매우 크므로 </a:t>
            </a:r>
            <a:r>
              <a:rPr lang="ko-KR" altLang="en-US" b="1" dirty="0" smtClean="0">
                <a:solidFill>
                  <a:srgbClr val="0033CC"/>
                </a:solidFill>
              </a:rPr>
              <a:t>카페에서 </a:t>
            </a:r>
            <a:r>
              <a:rPr lang="ko-KR" altLang="en-US" b="1" dirty="0">
                <a:solidFill>
                  <a:srgbClr val="0033CC"/>
                </a:solidFill>
              </a:rPr>
              <a:t>계속 말하면서 대본 외우기</a:t>
            </a:r>
            <a:r>
              <a:rPr lang="en-US" altLang="ko-KR" b="1" dirty="0"/>
              <a:t>(2</a:t>
            </a:r>
            <a:r>
              <a:rPr lang="ko-KR" altLang="en-US" b="1" dirty="0"/>
              <a:t>주일</a:t>
            </a:r>
            <a:r>
              <a:rPr lang="en-US" altLang="ko-KR" b="1" dirty="0"/>
              <a:t>)</a:t>
            </a:r>
            <a:endParaRPr lang="ko-KR" altLang="en-US" b="1" dirty="0"/>
          </a:p>
          <a:p>
            <a:pPr fontAlgn="base" latinLnBrk="1">
              <a:lnSpc>
                <a:spcPct val="250000"/>
              </a:lnSpc>
            </a:pPr>
            <a:r>
              <a:rPr lang="ko-KR" altLang="en-US" b="1" dirty="0"/>
              <a:t>⓹ 실전 시험 응시 간 </a:t>
            </a:r>
            <a:r>
              <a:rPr lang="ko-KR" altLang="en-US" b="1" dirty="0" smtClean="0"/>
              <a:t>다른 응시자 </a:t>
            </a:r>
            <a:r>
              <a:rPr lang="ko-KR" altLang="en-US" b="1" dirty="0" err="1"/>
              <a:t>신경쓰지말고</a:t>
            </a:r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또박또박 힘차게 말하기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22828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단과대학</a:t>
              </a:r>
              <a:r>
                <a:rPr lang="en-US" altLang="ko-KR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학과</a:t>
              </a:r>
              <a:r>
                <a:rPr lang="en-US" altLang="ko-KR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별 교육원가 분석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286509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TOEIC SPEAKING LV7 vs OPIC IH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비교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228495376" descr="EMB000025480f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1"/>
          <a:stretch/>
        </p:blipFill>
        <p:spPr bwMode="auto">
          <a:xfrm>
            <a:off x="310891" y="2355011"/>
            <a:ext cx="8513161" cy="3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4131673" y="4458625"/>
            <a:ext cx="3326402" cy="34290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25966" y="5534950"/>
            <a:ext cx="4146034" cy="34290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131673" y="6128175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err="1" smtClean="0">
                <a:latin typeface="+mn-ea"/>
              </a:rPr>
              <a:t>네이버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블로그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‘</a:t>
            </a:r>
            <a:r>
              <a:rPr lang="ko-KR" altLang="en-US" sz="1200" dirty="0" err="1" smtClean="0">
                <a:latin typeface="+mn-ea"/>
              </a:rPr>
              <a:t>오픽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IH</a:t>
            </a:r>
            <a:r>
              <a:rPr lang="ko-KR" altLang="en-US" sz="1200" dirty="0" smtClean="0">
                <a:latin typeface="+mn-ea"/>
              </a:rPr>
              <a:t>수기</a:t>
            </a:r>
            <a:r>
              <a:rPr lang="en-US" altLang="ko-KR" sz="1200" dirty="0" smtClean="0">
                <a:latin typeface="+mn-ea"/>
              </a:rPr>
              <a:t>’)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1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114">
            <a:extLst>
              <a:ext uri="{FF2B5EF4-FFF2-40B4-BE49-F238E27FC236}">
                <a16:creationId xmlns:a16="http://schemas.microsoft.com/office/drawing/2014/main" xmlns="" id="{2825585F-5822-4DB2-B893-C12B35C498A5}"/>
              </a:ext>
            </a:extLst>
          </p:cNvPr>
          <p:cNvSpPr txBox="1">
            <a:spLocks/>
          </p:cNvSpPr>
          <p:nvPr/>
        </p:nvSpPr>
        <p:spPr>
          <a:xfrm>
            <a:off x="767122" y="1582343"/>
            <a:ext cx="7594766" cy="103569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endParaRPr lang="ko-KR" altLang="en-US" sz="21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  <a:cs typeface="Arial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3DC2FBBB-70B7-4FF1-A8BA-986470C5991F}"/>
              </a:ext>
            </a:extLst>
          </p:cNvPr>
          <p:cNvSpPr/>
          <p:nvPr/>
        </p:nvSpPr>
        <p:spPr>
          <a:xfrm>
            <a:off x="657398" y="1187343"/>
            <a:ext cx="6448252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2009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미국 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캘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리포니아 주립대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CSUS(CSU, Sacramento)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학부 방문학생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1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년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2012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대구대학교 사회복지학과 졸업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(07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학번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2014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한국외국어대학교 국제금융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MBA </a:t>
            </a: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2011 KB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국민은행  인턴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회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(6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개월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2012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육군 장교 인사과장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: (2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년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4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개월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2015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한국사회복지협의회 </a:t>
            </a:r>
            <a:r>
              <a:rPr lang="en-US" altLang="ko-KR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공채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2017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대구대학교 </a:t>
            </a:r>
            <a:r>
              <a:rPr lang="ko-KR" altLang="en-US" sz="1600" b="1" kern="0" spc="-3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총무팀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  공채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 </a:t>
            </a: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2009 </a:t>
            </a:r>
            <a:r>
              <a:rPr lang="ko-KR" altLang="en-US" sz="1600" b="1" kern="0" spc="-3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홀트아동복지회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 장학 </a:t>
            </a:r>
            <a:r>
              <a:rPr lang="ko-KR" altLang="en-US" sz="1600" b="1" kern="0" spc="-3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서포터즈</a:t>
            </a: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대령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표창 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등 성실근무자 표창 </a:t>
            </a:r>
            <a:r>
              <a:rPr lang="en-US" altLang="ko-KR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3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회 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2011 KB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국민은행 우수 근무자 선정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97591E-B37D-4C95-A1C1-42D1A07F363E}"/>
              </a:ext>
            </a:extLst>
          </p:cNvPr>
          <p:cNvSpPr txBox="1"/>
          <p:nvPr/>
        </p:nvSpPr>
        <p:spPr>
          <a:xfrm>
            <a:off x="440402" y="381203"/>
            <a:ext cx="7382624" cy="455509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ko-KR" altLang="en-US" sz="3200" b="1" spc="-30" dirty="0" smtClean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ko-KR" altLang="en-US" sz="3200" b="1" spc="-30" dirty="0">
              <a:gradFill>
                <a:gsLst>
                  <a:gs pos="26000">
                    <a:schemeClr val="bg1"/>
                  </a:gs>
                  <a:gs pos="50000">
                    <a:schemeClr val="bg1">
                      <a:lumMod val="6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7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440402" y="1420464"/>
            <a:ext cx="2038177" cy="481492"/>
            <a:chOff x="323528" y="5798536"/>
            <a:chExt cx="8741788" cy="549721"/>
          </a:xfrm>
        </p:grpSpPr>
        <p:grpSp>
          <p:nvGrpSpPr>
            <p:cNvPr id="8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1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학</a:t>
              </a:r>
              <a:r>
                <a:rPr lang="ko-KR" altLang="en-US" sz="20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력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506319" y="2925414"/>
            <a:ext cx="2038177" cy="481492"/>
            <a:chOff x="323528" y="5798536"/>
            <a:chExt cx="8741788" cy="549721"/>
          </a:xfrm>
        </p:grpSpPr>
        <p:grpSp>
          <p:nvGrpSpPr>
            <p:cNvPr id="15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8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경력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572236" y="4630389"/>
            <a:ext cx="2038177" cy="481492"/>
            <a:chOff x="323528" y="5798536"/>
            <a:chExt cx="8741788" cy="549721"/>
          </a:xfrm>
        </p:grpSpPr>
        <p:grpSp>
          <p:nvGrpSpPr>
            <p:cNvPr id="22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5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26" name="직선 연결선 25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수상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22828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어학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286509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‘OPIC’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도서 판매량 기준 검색 결과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228493536" descr="EMB000025480f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7" y="1920299"/>
            <a:ext cx="7075185" cy="46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04714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자기소개</a:t>
              </a:r>
              <a:r>
                <a:rPr lang="ko-KR" altLang="en-US" sz="3200" b="1" spc="-30" dirty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2733216"/>
            <a:ext cx="8277523" cy="854546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3666136"/>
            <a:ext cx="8277523" cy="848387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3696040"/>
            <a:ext cx="1621360" cy="890682"/>
            <a:chOff x="454660" y="2394539"/>
            <a:chExt cx="1002593" cy="67952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97095" y="3739824"/>
            <a:ext cx="1471600" cy="6903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키워드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14044" y="3878002"/>
            <a:ext cx="6496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 smtClean="0">
                <a:latin typeface="+mn-ea"/>
              </a:rPr>
              <a:t>NCS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직무역량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비전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가치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인재상 </a:t>
            </a:r>
            <a:r>
              <a:rPr lang="ko-KR" altLang="en-US" sz="2000" b="1" dirty="0" smtClean="0">
                <a:latin typeface="+mn-ea"/>
              </a:rPr>
              <a:t>등 </a:t>
            </a:r>
            <a:r>
              <a:rPr lang="ko-KR" altLang="en-US" sz="2000" b="1" dirty="0">
                <a:latin typeface="+mn-ea"/>
              </a:rPr>
              <a:t>중요 키워드 </a:t>
            </a:r>
            <a:r>
              <a:rPr lang="ko-KR" altLang="en-US" sz="2000" b="1" dirty="0" smtClean="0">
                <a:latin typeface="+mn-ea"/>
              </a:rPr>
              <a:t>삽</a:t>
            </a:r>
            <a:r>
              <a:rPr lang="ko-KR" altLang="en-US" sz="2000" b="1" dirty="0">
                <a:latin typeface="+mn-ea"/>
              </a:rPr>
              <a:t>입</a:t>
            </a: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2763535"/>
            <a:ext cx="1621360" cy="797501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5434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901835"/>
            <a:ext cx="1759971" cy="50470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소제목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2930872"/>
            <a:ext cx="637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한눈에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들어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올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 소제목</a:t>
            </a:r>
            <a:r>
              <a:rPr lang="ko-KR" altLang="en-US" sz="2000" b="1" dirty="0" smtClean="0">
                <a:latin typeface="+mn-ea"/>
              </a:rPr>
              <a:t>과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육하원칙에 의한 두괄식 </a:t>
            </a:r>
            <a:r>
              <a:rPr lang="ko-KR" altLang="en-US" sz="2000" b="1" dirty="0" smtClean="0">
                <a:latin typeface="+mn-ea"/>
              </a:rPr>
              <a:t>표현</a:t>
            </a:r>
            <a:endParaRPr lang="ko-KR" altLang="en-US" sz="2000" b="1" dirty="0">
              <a:latin typeface="+mn-ea"/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자기소개서 작성 요령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74523" y="4602768"/>
            <a:ext cx="8277523" cy="80743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74523" y="5469013"/>
            <a:ext cx="8277523" cy="750811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33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22900" y="5498917"/>
            <a:ext cx="1621360" cy="788241"/>
            <a:chOff x="454660" y="2394539"/>
            <a:chExt cx="1002593" cy="679521"/>
          </a:xfrm>
        </p:grpSpPr>
        <p:pic>
          <p:nvPicPr>
            <p:cNvPr id="3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402853" y="5542703"/>
            <a:ext cx="1471600" cy="6109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포트폴리오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19802" y="5623730"/>
            <a:ext cx="659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latin typeface="+mn-ea"/>
              </a:rPr>
              <a:t>자신만의 </a:t>
            </a:r>
            <a:r>
              <a:rPr lang="ko-KR" altLang="en-US" sz="2000" b="1" dirty="0" smtClean="0">
                <a:latin typeface="+mn-ea"/>
              </a:rPr>
              <a:t>스토리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>
                <a:solidFill>
                  <a:srgbClr val="0033CC"/>
                </a:solidFill>
                <a:latin typeface="+mn-ea"/>
              </a:rPr>
              <a:t>면접관이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0033CC"/>
                </a:solidFill>
                <a:latin typeface="+mn-ea"/>
              </a:rPr>
              <a:t>질문할 수 있는 키워드 </a:t>
            </a:r>
            <a:r>
              <a:rPr lang="ko-KR" altLang="en-US" sz="2000" b="1" dirty="0" smtClean="0">
                <a:latin typeface="+mn-ea"/>
              </a:rPr>
              <a:t>삽입</a:t>
            </a:r>
            <a:endParaRPr lang="ko-KR" altLang="en-US" sz="2000" b="1" dirty="0">
              <a:latin typeface="+mn-ea"/>
            </a:endParaRPr>
          </a:p>
        </p:txBody>
      </p:sp>
      <p:grpSp>
        <p:nvGrpSpPr>
          <p:cNvPr id="3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22900" y="4633088"/>
            <a:ext cx="1621360" cy="753531"/>
            <a:chOff x="454660" y="1303250"/>
            <a:chExt cx="1002593" cy="930541"/>
          </a:xfrm>
        </p:grpSpPr>
        <p:pic>
          <p:nvPicPr>
            <p:cNvPr id="3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4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6632" y="4742813"/>
            <a:ext cx="1759971" cy="47688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맞춤법검사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1952945" y="4790900"/>
            <a:ext cx="637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latin typeface="+mn-ea"/>
              </a:rPr>
              <a:t>해당기관 채용대행 사이트의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맞춤법 검사기 </a:t>
            </a:r>
            <a:r>
              <a:rPr lang="ko-KR" altLang="en-US" sz="2000" b="1" dirty="0" smtClean="0">
                <a:latin typeface="+mn-ea"/>
              </a:rPr>
              <a:t>활용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3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74523" y="1880207"/>
            <a:ext cx="8277523" cy="75821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60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22900" y="1910526"/>
            <a:ext cx="1621360" cy="707603"/>
            <a:chOff x="454660" y="1303250"/>
            <a:chExt cx="1002593" cy="930541"/>
          </a:xfrm>
        </p:grpSpPr>
        <p:pic>
          <p:nvPicPr>
            <p:cNvPr id="61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63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6632" y="1915476"/>
            <a:ext cx="1759971" cy="66455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벤치마킹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8670" y="2068338"/>
            <a:ext cx="637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latin typeface="+mn-ea"/>
              </a:rPr>
              <a:t>‘공준모</a:t>
            </a:r>
            <a:r>
              <a:rPr lang="ko-KR" altLang="en-US" sz="2000" b="1" dirty="0" smtClean="0">
                <a:latin typeface="+mn-ea"/>
              </a:rPr>
              <a:t>’ </a:t>
            </a:r>
            <a:r>
              <a:rPr lang="ko-KR" altLang="en-US" sz="2000" b="1" dirty="0">
                <a:latin typeface="+mn-ea"/>
              </a:rPr>
              <a:t>카페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[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합격수기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] , [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합격자기소개서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] </a:t>
            </a:r>
            <a:r>
              <a:rPr lang="en-US" altLang="ko-KR" sz="2000" b="1" dirty="0">
                <a:latin typeface="+mn-ea"/>
              </a:rPr>
              <a:t>5</a:t>
            </a:r>
            <a:r>
              <a:rPr lang="ko-KR" altLang="en-US" sz="2000" b="1" dirty="0">
                <a:latin typeface="+mn-ea"/>
              </a:rPr>
              <a:t>회 완독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5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22828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자기소개서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286509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맞춤법 검사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521165" y="20569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4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469542" y="2087261"/>
            <a:ext cx="1621360" cy="423878"/>
            <a:chOff x="454660" y="1303250"/>
            <a:chExt cx="1002593" cy="930541"/>
          </a:xfrm>
        </p:grpSpPr>
        <p:pic>
          <p:nvPicPr>
            <p:cNvPr id="35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383274" y="21588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맞춤법검사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185312" y="21021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해당기관 채용대행 사이트의 맞춤법 검사기 활용</a:t>
            </a:r>
          </a:p>
        </p:txBody>
      </p:sp>
      <p:pic>
        <p:nvPicPr>
          <p:cNvPr id="29" name="_x221495984" descr="EMB00002a144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2" y="2659424"/>
            <a:ext cx="4641128" cy="26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_x222040824" descr="EMB00002a1442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95" y="3498555"/>
            <a:ext cx="3861971" cy="30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직선 화살표 연결선 30"/>
          <p:cNvCxnSpPr/>
          <p:nvPr/>
        </p:nvCxnSpPr>
        <p:spPr>
          <a:xfrm>
            <a:off x="1035050" y="2717592"/>
            <a:ext cx="3632200" cy="9273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241300" y="2544900"/>
            <a:ext cx="793750" cy="426855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4832350" y="3334859"/>
            <a:ext cx="793750" cy="620238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228286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자기소개서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286509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벤치마킹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6" name="Picture 2" descr="C:\Users\USER\Desktop\AC_[20181011-14355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6" y="2770625"/>
            <a:ext cx="6804875" cy="35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521165" y="20569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4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469542" y="2087261"/>
            <a:ext cx="1621360" cy="423878"/>
            <a:chOff x="454660" y="1303250"/>
            <a:chExt cx="1002593" cy="930541"/>
          </a:xfrm>
        </p:grpSpPr>
        <p:pic>
          <p:nvPicPr>
            <p:cNvPr id="35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383274" y="21588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벤치마킹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185312" y="21021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‘공준모’ </a:t>
            </a:r>
            <a:r>
              <a:rPr lang="ko-KR" altLang="en-US" b="1" dirty="0" err="1"/>
              <a:t>네이버</a:t>
            </a:r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0033CC"/>
                </a:solidFill>
              </a:rPr>
              <a:t>카페 </a:t>
            </a:r>
            <a:r>
              <a:rPr lang="en-US" altLang="ko-KR" b="1" dirty="0">
                <a:solidFill>
                  <a:srgbClr val="0033CC"/>
                </a:solidFill>
              </a:rPr>
              <a:t>[</a:t>
            </a:r>
            <a:r>
              <a:rPr lang="ko-KR" altLang="en-US" b="1" dirty="0">
                <a:solidFill>
                  <a:srgbClr val="0033CC"/>
                </a:solidFill>
              </a:rPr>
              <a:t>합격수기</a:t>
            </a:r>
            <a:r>
              <a:rPr lang="en-US" altLang="ko-KR" b="1" dirty="0">
                <a:solidFill>
                  <a:srgbClr val="0033CC"/>
                </a:solidFill>
              </a:rPr>
              <a:t>] , [</a:t>
            </a:r>
            <a:r>
              <a:rPr lang="ko-KR" altLang="en-US" b="1" dirty="0">
                <a:solidFill>
                  <a:srgbClr val="0033CC"/>
                </a:solidFill>
              </a:rPr>
              <a:t>합격자기소개서</a:t>
            </a:r>
            <a:r>
              <a:rPr lang="en-US" altLang="ko-KR" b="1" dirty="0">
                <a:solidFill>
                  <a:srgbClr val="0033CC"/>
                </a:solidFill>
              </a:rPr>
              <a:t>] </a:t>
            </a:r>
            <a:r>
              <a:rPr lang="en-US" altLang="ko-KR" b="1" dirty="0"/>
              <a:t>5</a:t>
            </a:r>
            <a:r>
              <a:rPr lang="ko-KR" altLang="en-US" b="1" dirty="0"/>
              <a:t>회 완독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1022" y="6290875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공준모 합격 자기소개서 게시판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7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altLang="ko-KR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NCS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2399311"/>
            <a:ext cx="8277523" cy="73906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2429214"/>
            <a:ext cx="1621360" cy="709165"/>
            <a:chOff x="454660" y="2394539"/>
            <a:chExt cx="1002593" cy="67952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97095" y="2473000"/>
            <a:ext cx="1471600" cy="44523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교재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14044" y="2392102"/>
            <a:ext cx="7044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 여러 </a:t>
            </a:r>
            <a:r>
              <a:rPr lang="ko-KR" altLang="en-US" b="1" dirty="0"/>
              <a:t>출판사 책을 </a:t>
            </a:r>
            <a:r>
              <a:rPr lang="ko-KR" altLang="en-US" b="1" dirty="0" smtClean="0"/>
              <a:t>풀어본 후 </a:t>
            </a:r>
            <a:r>
              <a:rPr lang="en-US" altLang="ko-KR" b="1" dirty="0">
                <a:solidFill>
                  <a:srgbClr val="FF0000"/>
                </a:solidFill>
              </a:rPr>
              <a:t>1</a:t>
            </a:r>
            <a:r>
              <a:rPr lang="ko-KR" altLang="en-US" b="1" dirty="0">
                <a:solidFill>
                  <a:srgbClr val="FF0000"/>
                </a:solidFill>
              </a:rPr>
              <a:t>권을 집중적으로 </a:t>
            </a:r>
            <a:r>
              <a:rPr lang="en-US" altLang="ko-KR" b="1" dirty="0">
                <a:solidFill>
                  <a:srgbClr val="FF0000"/>
                </a:solidFill>
              </a:rPr>
              <a:t>5</a:t>
            </a:r>
            <a:r>
              <a:rPr lang="ko-KR" altLang="en-US" b="1" dirty="0">
                <a:solidFill>
                  <a:srgbClr val="FF0000"/>
                </a:solidFill>
              </a:rPr>
              <a:t>회 이상 </a:t>
            </a:r>
            <a:r>
              <a:rPr lang="ko-KR" altLang="en-US" b="1" dirty="0" smtClean="0">
                <a:solidFill>
                  <a:srgbClr val="FF0000"/>
                </a:solidFill>
              </a:rPr>
              <a:t>풀기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6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   ※ </a:t>
            </a:r>
            <a:r>
              <a:rPr lang="en-US" altLang="ko-KR" sz="1400" b="1" dirty="0">
                <a:solidFill>
                  <a:schemeClr val="accent6"/>
                </a:solidFill>
              </a:rPr>
              <a:t>PSAT </a:t>
            </a:r>
            <a:r>
              <a:rPr lang="en-US" altLang="ko-KR" sz="1400" b="1" dirty="0" err="1">
                <a:solidFill>
                  <a:schemeClr val="accent6"/>
                </a:solidFill>
              </a:rPr>
              <a:t>민간경력자</a:t>
            </a:r>
            <a:r>
              <a:rPr lang="en-US" altLang="ko-KR" sz="1400" b="1" dirty="0">
                <a:solidFill>
                  <a:schemeClr val="accent6"/>
                </a:solidFill>
              </a:rPr>
              <a:t> </a:t>
            </a:r>
            <a:r>
              <a:rPr lang="en-US" altLang="ko-KR" sz="1400" b="1" dirty="0" err="1">
                <a:solidFill>
                  <a:schemeClr val="accent6"/>
                </a:solidFill>
              </a:rPr>
              <a:t>기출문제</a:t>
            </a:r>
            <a:r>
              <a:rPr lang="en-US" altLang="ko-KR" sz="1400" b="1" dirty="0">
                <a:solidFill>
                  <a:schemeClr val="accent6"/>
                </a:solidFill>
              </a:rPr>
              <a:t>, </a:t>
            </a:r>
            <a:r>
              <a:rPr lang="en-US" altLang="ko-KR" sz="1400" b="1" dirty="0" err="1">
                <a:solidFill>
                  <a:schemeClr val="accent6"/>
                </a:solidFill>
              </a:rPr>
              <a:t>공취달</a:t>
            </a:r>
            <a:r>
              <a:rPr lang="en-US" altLang="ko-KR" sz="1400" b="1" dirty="0">
                <a:solidFill>
                  <a:schemeClr val="accent6"/>
                </a:solidFill>
              </a:rPr>
              <a:t> NCS </a:t>
            </a:r>
            <a:r>
              <a:rPr lang="en-US" altLang="ko-KR" sz="1400" b="1" dirty="0" err="1">
                <a:solidFill>
                  <a:schemeClr val="accent6"/>
                </a:solidFill>
              </a:rPr>
              <a:t>기본서</a:t>
            </a:r>
            <a:r>
              <a:rPr lang="en-US" altLang="ko-KR" sz="1400" b="1" dirty="0">
                <a:solidFill>
                  <a:schemeClr val="accent6"/>
                </a:solidFill>
              </a:rPr>
              <a:t> 외 </a:t>
            </a:r>
            <a:r>
              <a:rPr lang="en-US" altLang="ko-KR" sz="1400" b="1" dirty="0" err="1">
                <a:solidFill>
                  <a:schemeClr val="accent6"/>
                </a:solidFill>
              </a:rPr>
              <a:t>출판사별</a:t>
            </a:r>
            <a:r>
              <a:rPr lang="en-US" altLang="ko-KR" sz="1400" b="1" dirty="0">
                <a:solidFill>
                  <a:schemeClr val="accent6"/>
                </a:solidFill>
              </a:rPr>
              <a:t> NCS </a:t>
            </a:r>
            <a:r>
              <a:rPr lang="en-US" altLang="ko-KR" sz="1400" b="1" dirty="0" err="1" smtClean="0">
                <a:solidFill>
                  <a:schemeClr val="accent6"/>
                </a:solidFill>
              </a:rPr>
              <a:t>교재</a:t>
            </a:r>
            <a:endParaRPr lang="en-US" altLang="ko-KR" sz="1400" b="1" dirty="0">
              <a:solidFill>
                <a:schemeClr val="accent6"/>
              </a:solidFill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실전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49797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최소 </a:t>
            </a:r>
            <a:r>
              <a:rPr lang="ko-KR" altLang="en-US" b="1" dirty="0" smtClean="0">
                <a:solidFill>
                  <a:srgbClr val="0033CC"/>
                </a:solidFill>
              </a:rPr>
              <a:t>주 </a:t>
            </a:r>
            <a:r>
              <a:rPr lang="en-US" altLang="ko-KR" b="1" dirty="0" smtClean="0">
                <a:solidFill>
                  <a:srgbClr val="0033CC"/>
                </a:solidFill>
              </a:rPr>
              <a:t>1</a:t>
            </a:r>
            <a:r>
              <a:rPr lang="ko-KR" altLang="en-US" b="1" dirty="0" smtClean="0">
                <a:solidFill>
                  <a:srgbClr val="0033CC"/>
                </a:solidFill>
              </a:rPr>
              <a:t>회 이상 공기업 지원서 제출 후 실전 응시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NCS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문제를 외워라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! 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74523" y="3183544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22900" y="3213864"/>
            <a:ext cx="1621360" cy="423878"/>
            <a:chOff x="454660" y="1303250"/>
            <a:chExt cx="1002593" cy="930541"/>
          </a:xfrm>
        </p:grpSpPr>
        <p:pic>
          <p:nvPicPr>
            <p:cNvPr id="3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6632" y="3285489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스터디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8670" y="3228800"/>
            <a:ext cx="637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err="1" smtClean="0"/>
              <a:t>스터디로</a:t>
            </a:r>
            <a:r>
              <a:rPr lang="ko-KR" altLang="en-US" b="1" dirty="0" smtClean="0"/>
              <a:t> 자기수준 진단</a:t>
            </a:r>
            <a:r>
              <a:rPr lang="en-US" altLang="ko-KR" b="1" dirty="0"/>
              <a:t> </a:t>
            </a:r>
            <a:r>
              <a:rPr lang="ko-KR" altLang="en-US" b="1" dirty="0" smtClean="0"/>
              <a:t>및 </a:t>
            </a:r>
            <a:r>
              <a:rPr lang="ko-KR" altLang="en-US" b="1" dirty="0" smtClean="0">
                <a:solidFill>
                  <a:srgbClr val="FF0000"/>
                </a:solidFill>
              </a:rPr>
              <a:t>시간절약 중심 문제풀이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222038104" descr="EMB00002a1442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"/>
          <a:stretch>
            <a:fillRect/>
          </a:stretch>
        </p:blipFill>
        <p:spPr bwMode="auto">
          <a:xfrm>
            <a:off x="1225159" y="3781425"/>
            <a:ext cx="6223391" cy="27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912849" y="6419073"/>
            <a:ext cx="4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출처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공준모 필기 후기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복원 게시판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면접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68765" y="19045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68765" y="2675536"/>
            <a:ext cx="8277523" cy="48813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0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17142" y="2705439"/>
            <a:ext cx="1621360" cy="512467"/>
            <a:chOff x="454660" y="2394539"/>
            <a:chExt cx="1002593" cy="679521"/>
          </a:xfrm>
        </p:grpSpPr>
        <p:pic>
          <p:nvPicPr>
            <p:cNvPr id="4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397095" y="2749225"/>
            <a:ext cx="1471600" cy="39719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기관분석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2028344" y="2763577"/>
            <a:ext cx="665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기관 </a:t>
            </a:r>
            <a:r>
              <a:rPr lang="ko-KR" altLang="en-US" b="1" dirty="0">
                <a:solidFill>
                  <a:srgbClr val="FF0000"/>
                </a:solidFill>
              </a:rPr>
              <a:t>홈페이지 </a:t>
            </a:r>
            <a:r>
              <a:rPr lang="en-US" altLang="ko-KR" b="1" dirty="0">
                <a:solidFill>
                  <a:srgbClr val="FF0000"/>
                </a:solidFill>
              </a:rPr>
              <a:t>10</a:t>
            </a:r>
            <a:r>
              <a:rPr lang="ko-KR" altLang="en-US" b="1" dirty="0">
                <a:solidFill>
                  <a:srgbClr val="FF0000"/>
                </a:solidFill>
              </a:rPr>
              <a:t>회 이상 </a:t>
            </a:r>
            <a:r>
              <a:rPr lang="ko-KR" altLang="en-US" b="1" dirty="0" smtClean="0">
                <a:solidFill>
                  <a:srgbClr val="FF0000"/>
                </a:solidFill>
              </a:rPr>
              <a:t>방문 및 기관 </a:t>
            </a:r>
            <a:r>
              <a:rPr lang="ko-KR" altLang="en-US" b="1" dirty="0">
                <a:solidFill>
                  <a:srgbClr val="FF0000"/>
                </a:solidFill>
              </a:rPr>
              <a:t>동향분석 </a:t>
            </a:r>
            <a:r>
              <a:rPr lang="ko-KR" altLang="en-US" b="1" dirty="0" smtClean="0">
                <a:solidFill>
                  <a:srgbClr val="FF0000"/>
                </a:solidFill>
              </a:rPr>
              <a:t>철저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알리오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4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17142" y="1934861"/>
            <a:ext cx="1621360" cy="423878"/>
            <a:chOff x="454660" y="1303250"/>
            <a:chExt cx="1002593" cy="930541"/>
          </a:xfrm>
        </p:grpSpPr>
        <p:pic>
          <p:nvPicPr>
            <p:cNvPr id="4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0874" y="20064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스터디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2912" y="1949797"/>
            <a:ext cx="63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err="1" smtClean="0"/>
              <a:t>스터디로</a:t>
            </a:r>
            <a:r>
              <a:rPr lang="ko-KR" altLang="en-US" b="1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돌발질문 </a:t>
            </a:r>
            <a:r>
              <a:rPr lang="ko-KR" altLang="en-US" b="1" dirty="0">
                <a:solidFill>
                  <a:srgbClr val="FF0000"/>
                </a:solidFill>
              </a:rPr>
              <a:t>대응 </a:t>
            </a:r>
            <a:r>
              <a:rPr lang="ko-KR" altLang="en-US" b="1" dirty="0"/>
              <a:t>및 실전감각 익히기</a:t>
            </a:r>
          </a:p>
        </p:txBody>
      </p: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10536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면접준비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74523" y="3440719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2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74523" y="4202189"/>
            <a:ext cx="8277523" cy="48813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33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22900" y="4232092"/>
            <a:ext cx="1621360" cy="512467"/>
            <a:chOff x="454660" y="2394539"/>
            <a:chExt cx="1002593" cy="679521"/>
          </a:xfrm>
        </p:grpSpPr>
        <p:pic>
          <p:nvPicPr>
            <p:cNvPr id="34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6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402853" y="4275878"/>
            <a:ext cx="1471600" cy="39719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두괄식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86477" y="4290230"/>
            <a:ext cx="665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 </a:t>
            </a:r>
            <a:r>
              <a:rPr lang="ko-KR" altLang="en-US" b="1" dirty="0" err="1" smtClean="0">
                <a:solidFill>
                  <a:schemeClr val="accent6"/>
                </a:solidFill>
              </a:rPr>
              <a:t>면접관은</a:t>
            </a:r>
            <a:r>
              <a:rPr lang="ko-KR" altLang="en-US" b="1" dirty="0" smtClean="0">
                <a:solidFill>
                  <a:schemeClr val="accent6"/>
                </a:solidFill>
              </a:rPr>
              <a:t> 하루 수백 명을 상대</a:t>
            </a:r>
            <a:r>
              <a:rPr lang="ko-KR" altLang="en-US" b="1" dirty="0" smtClean="0"/>
              <a:t>하므로 </a:t>
            </a:r>
            <a:r>
              <a:rPr lang="ko-KR" altLang="en-US" b="1" dirty="0" smtClean="0">
                <a:solidFill>
                  <a:srgbClr val="0033CC"/>
                </a:solidFill>
              </a:rPr>
              <a:t>두괄식</a:t>
            </a:r>
            <a:r>
              <a:rPr lang="en-US" altLang="ko-KR" b="1" dirty="0">
                <a:solidFill>
                  <a:srgbClr val="0033CC"/>
                </a:solidFill>
              </a:rPr>
              <a:t> </a:t>
            </a:r>
            <a:r>
              <a:rPr lang="en-US" altLang="ko-KR" b="1" dirty="0" smtClean="0">
                <a:solidFill>
                  <a:srgbClr val="0033CC"/>
                </a:solidFill>
              </a:rPr>
              <a:t>/ 5</a:t>
            </a:r>
            <a:r>
              <a:rPr lang="ko-KR" altLang="en-US" b="1" dirty="0" smtClean="0">
                <a:solidFill>
                  <a:srgbClr val="0033CC"/>
                </a:solidFill>
              </a:rPr>
              <a:t>문장 이내 답변</a:t>
            </a:r>
            <a:endParaRPr lang="ko-KR" altLang="en-US" b="1" dirty="0">
              <a:solidFill>
                <a:srgbClr val="0033CC"/>
              </a:solidFill>
            </a:endParaRPr>
          </a:p>
        </p:txBody>
      </p:sp>
      <p:grpSp>
        <p:nvGrpSpPr>
          <p:cNvPr id="38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22900" y="3471039"/>
            <a:ext cx="1621360" cy="423878"/>
            <a:chOff x="454660" y="1303250"/>
            <a:chExt cx="1002593" cy="930541"/>
          </a:xfrm>
        </p:grpSpPr>
        <p:pic>
          <p:nvPicPr>
            <p:cNvPr id="39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1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36632" y="3542664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컨설팅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38670" y="3485975"/>
            <a:ext cx="63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err="1" smtClean="0">
                <a:solidFill>
                  <a:srgbClr val="0033CC"/>
                </a:solidFill>
              </a:rPr>
              <a:t>취업처</a:t>
            </a:r>
            <a:r>
              <a:rPr lang="ko-KR" altLang="en-US" b="1" dirty="0" smtClean="0">
                <a:solidFill>
                  <a:srgbClr val="0033CC"/>
                </a:solidFill>
              </a:rPr>
              <a:t> 대학 일자리센터 </a:t>
            </a:r>
            <a:r>
              <a:rPr lang="ko-KR" altLang="en-US" b="1" dirty="0" smtClean="0"/>
              <a:t>면접 전문가 </a:t>
            </a:r>
            <a:r>
              <a:rPr lang="en-US" altLang="ko-KR" b="1" dirty="0" smtClean="0"/>
              <a:t>1:1</a:t>
            </a:r>
            <a:r>
              <a:rPr lang="ko-KR" altLang="en-US" b="1" dirty="0" smtClean="0"/>
              <a:t> 모의면접</a:t>
            </a:r>
            <a:endParaRPr lang="ko-KR" altLang="en-US" b="1" dirty="0"/>
          </a:p>
        </p:txBody>
      </p:sp>
      <p:sp>
        <p:nvSpPr>
          <p:cNvPr id="43" name="모서리가 둥근 직사각형 8">
            <a:extLst>
              <a:ext uri="{FF2B5EF4-FFF2-40B4-BE49-F238E27FC236}">
                <a16:creationId xmlns:a16="http://schemas.microsoft.com/office/drawing/2014/main" xmlns="" id="{7BA22551-2EF9-42BA-A5D2-3DAA77298118}"/>
              </a:ext>
            </a:extLst>
          </p:cNvPr>
          <p:cNvSpPr/>
          <p:nvPr/>
        </p:nvSpPr>
        <p:spPr>
          <a:xfrm>
            <a:off x="352127" y="4990641"/>
            <a:ext cx="8277523" cy="454198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60" name="모서리가 둥근 직사각형 8">
            <a:extLst>
              <a:ext uri="{FF2B5EF4-FFF2-40B4-BE49-F238E27FC236}">
                <a16:creationId xmlns:a16="http://schemas.microsoft.com/office/drawing/2014/main" xmlns="" id="{A49F6543-2C9A-4E33-902D-8846633BC80B}"/>
              </a:ext>
            </a:extLst>
          </p:cNvPr>
          <p:cNvSpPr/>
          <p:nvPr/>
        </p:nvSpPr>
        <p:spPr>
          <a:xfrm>
            <a:off x="378290" y="5742586"/>
            <a:ext cx="8277523" cy="48813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61" name="그룹 85">
            <a:extLst>
              <a:ext uri="{FF2B5EF4-FFF2-40B4-BE49-F238E27FC236}">
                <a16:creationId xmlns:a16="http://schemas.microsoft.com/office/drawing/2014/main" xmlns="" id="{B696C693-E8D0-45B5-9731-DEA490AE4D87}"/>
              </a:ext>
            </a:extLst>
          </p:cNvPr>
          <p:cNvGrpSpPr/>
          <p:nvPr/>
        </p:nvGrpSpPr>
        <p:grpSpPr>
          <a:xfrm>
            <a:off x="326667" y="5772489"/>
            <a:ext cx="1621360" cy="512467"/>
            <a:chOff x="454660" y="2394539"/>
            <a:chExt cx="1002593" cy="679521"/>
          </a:xfrm>
        </p:grpSpPr>
        <p:pic>
          <p:nvPicPr>
            <p:cNvPr id="62" name="Picture 3" descr="E:\기술과가치템플릿\15 - 복사본.png">
              <a:extLst>
                <a:ext uri="{FF2B5EF4-FFF2-40B4-BE49-F238E27FC236}">
                  <a16:creationId xmlns:a16="http://schemas.microsoft.com/office/drawing/2014/main" xmlns="" id="{EF397FB3-2073-45F0-BB47-FE0B0CF59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6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자유형 88">
              <a:extLst>
                <a:ext uri="{FF2B5EF4-FFF2-40B4-BE49-F238E27FC236}">
                  <a16:creationId xmlns:a16="http://schemas.microsoft.com/office/drawing/2014/main" xmlns="" id="{7A77EEC2-7606-4A62-AA00-96792509515B}"/>
                </a:ext>
              </a:extLst>
            </p:cNvPr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제목 114">
            <a:extLst>
              <a:ext uri="{FF2B5EF4-FFF2-40B4-BE49-F238E27FC236}">
                <a16:creationId xmlns:a16="http://schemas.microsoft.com/office/drawing/2014/main" xmlns="" id="{6D626441-30ED-484D-83BC-4BEED0C8A0F5}"/>
              </a:ext>
            </a:extLst>
          </p:cNvPr>
          <p:cNvSpPr txBox="1">
            <a:spLocks/>
          </p:cNvSpPr>
          <p:nvPr/>
        </p:nvSpPr>
        <p:spPr>
          <a:xfrm>
            <a:off x="416145" y="5816275"/>
            <a:ext cx="1471600" cy="39719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면접관</a:t>
            </a:r>
            <a:endParaRPr lang="en-US" altLang="ko-KR" sz="2000" b="1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xmlns="" id="{F1340591-2DB0-4A6E-B711-67B4632197ED}"/>
              </a:ext>
            </a:extLst>
          </p:cNvPr>
          <p:cNvSpPr/>
          <p:nvPr/>
        </p:nvSpPr>
        <p:spPr>
          <a:xfrm>
            <a:off x="1980719" y="5830627"/>
            <a:ext cx="664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 </a:t>
            </a:r>
            <a:r>
              <a:rPr lang="ko-KR" altLang="en-US" b="1" dirty="0" smtClean="0">
                <a:solidFill>
                  <a:srgbClr val="0033CC"/>
                </a:solidFill>
              </a:rPr>
              <a:t>면접기관 입구부터 모든 임직원이 </a:t>
            </a:r>
            <a:r>
              <a:rPr lang="ko-KR" altLang="en-US" b="1" dirty="0" err="1" smtClean="0">
                <a:solidFill>
                  <a:srgbClr val="0033CC"/>
                </a:solidFill>
              </a:rPr>
              <a:t>면접관</a:t>
            </a:r>
            <a:r>
              <a:rPr lang="ko-KR" altLang="en-US" b="1" dirty="0" err="1" smtClean="0"/>
              <a:t>임을</a:t>
            </a:r>
            <a:r>
              <a:rPr lang="ko-KR" altLang="en-US" b="1" dirty="0" smtClean="0"/>
              <a:t> 명심할 것</a:t>
            </a:r>
            <a:endParaRPr lang="ko-KR" altLang="en-US" b="1" dirty="0"/>
          </a:p>
        </p:txBody>
      </p:sp>
      <p:grpSp>
        <p:nvGrpSpPr>
          <p:cNvPr id="66" name="그룹 80">
            <a:extLst>
              <a:ext uri="{FF2B5EF4-FFF2-40B4-BE49-F238E27FC236}">
                <a16:creationId xmlns:a16="http://schemas.microsoft.com/office/drawing/2014/main" xmlns="" id="{D48829AA-5636-4A1E-AB56-93092E426EDE}"/>
              </a:ext>
            </a:extLst>
          </p:cNvPr>
          <p:cNvGrpSpPr/>
          <p:nvPr/>
        </p:nvGrpSpPr>
        <p:grpSpPr>
          <a:xfrm>
            <a:off x="326667" y="5020961"/>
            <a:ext cx="1621360" cy="423878"/>
            <a:chOff x="454660" y="1303250"/>
            <a:chExt cx="1002593" cy="930541"/>
          </a:xfrm>
        </p:grpSpPr>
        <p:pic>
          <p:nvPicPr>
            <p:cNvPr id="67" name="Picture 5" descr="E:\기술과가치템플릿\18.png">
              <a:extLst>
                <a:ext uri="{FF2B5EF4-FFF2-40B4-BE49-F238E27FC236}">
                  <a16:creationId xmlns:a16="http://schemas.microsoft.com/office/drawing/2014/main" xmlns="" id="{50DC7444-D9A8-4C7B-B64B-A6A9E260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자유형 83">
              <a:extLst>
                <a:ext uri="{FF2B5EF4-FFF2-40B4-BE49-F238E27FC236}">
                  <a16:creationId xmlns:a16="http://schemas.microsoft.com/office/drawing/2014/main" xmlns="" id="{626D35E6-6AAE-4776-AA41-1BF647D5F7D1}"/>
                </a:ext>
              </a:extLst>
            </p:cNvPr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제목 114">
            <a:extLst>
              <a:ext uri="{FF2B5EF4-FFF2-40B4-BE49-F238E27FC236}">
                <a16:creationId xmlns:a16="http://schemas.microsoft.com/office/drawing/2014/main" xmlns="" id="{D1CDB091-75DC-4F03-ADDD-89EB152F9304}"/>
              </a:ext>
            </a:extLst>
          </p:cNvPr>
          <p:cNvSpPr txBox="1">
            <a:spLocks/>
          </p:cNvSpPr>
          <p:nvPr/>
        </p:nvSpPr>
        <p:spPr>
          <a:xfrm>
            <a:off x="240399" y="5092586"/>
            <a:ext cx="1759971" cy="268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hangingPunct="0">
              <a:spcAft>
                <a:spcPts val="450"/>
              </a:spcAft>
              <a:buSzPct val="100000"/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j-ea"/>
                <a:ea typeface="+mj-ea"/>
              </a:rPr>
              <a:t>비언어</a:t>
            </a:r>
            <a:endParaRPr lang="en-US" altLang="ko-KR" sz="2000" b="1" kern="0" spc="-15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xmlns="" id="{B9768175-B5E5-4793-90D8-16998D4E42F5}"/>
              </a:ext>
            </a:extLst>
          </p:cNvPr>
          <p:cNvSpPr/>
          <p:nvPr/>
        </p:nvSpPr>
        <p:spPr>
          <a:xfrm>
            <a:off x="2042437" y="5035897"/>
            <a:ext cx="63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rgbClr val="0033CC"/>
                </a:solidFill>
              </a:rPr>
              <a:t>땅을 바라보는 인사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단정한 머리와 </a:t>
            </a:r>
            <a:r>
              <a:rPr lang="ko-KR" altLang="en-US" b="1" dirty="0" err="1" smtClean="0"/>
              <a:t>곤색</a:t>
            </a:r>
            <a:r>
              <a:rPr lang="ko-KR" altLang="en-US" b="1" dirty="0" smtClean="0"/>
              <a:t> 정장</a:t>
            </a:r>
            <a:endParaRPr lang="ko-KR" altLang="en-US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8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14">
            <a:extLst>
              <a:ext uri="{FF2B5EF4-FFF2-40B4-BE49-F238E27FC236}">
                <a16:creationId xmlns:a16="http://schemas.microsoft.com/office/drawing/2014/main" xmlns="" id="{797593A2-C124-4D52-9988-1A62B9DBEE30}"/>
              </a:ext>
            </a:extLst>
          </p:cNvPr>
          <p:cNvSpPr txBox="1">
            <a:spLocks/>
          </p:cNvSpPr>
          <p:nvPr/>
        </p:nvSpPr>
        <p:spPr>
          <a:xfrm>
            <a:off x="1486342" y="1142390"/>
            <a:ext cx="941613" cy="6920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997744" eaLnBrk="0" latinLnBrk="0" hangingPunct="0">
              <a:spcAft>
                <a:spcPts val="450"/>
              </a:spcAft>
              <a:buSzPct val="100000"/>
              <a:defRPr/>
            </a:pPr>
            <a:endParaRPr lang="en-US" altLang="ko-KR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90D81331-F6C5-4B88-914C-01B7306571E8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DB3E8-AFEE-4BC9-841B-5ADB1B7B74EE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면접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C70F142B-576D-4CD9-BE6A-DA3ABFD82ACC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293830" y="1200613"/>
            <a:ext cx="6556341" cy="487082"/>
            <a:chOff x="323528" y="5798540"/>
            <a:chExt cx="8741788" cy="556104"/>
          </a:xfrm>
        </p:grpSpPr>
        <p:grpSp>
          <p:nvGrpSpPr>
            <p:cNvPr id="54" name="그룹 142">
              <a:extLst>
                <a:ext uri="{FF2B5EF4-FFF2-40B4-BE49-F238E27FC236}">
                  <a16:creationId xmlns:a16="http://schemas.microsoft.com/office/drawing/2014/main" xmlns="" id="{A1252C9F-FDA3-4C8C-9547-A0641C66A796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xmlns="" id="{46F081DA-8F21-4B70-B358-53C38694B917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7" name="그룹 145">
                <a:extLst>
                  <a:ext uri="{FF2B5EF4-FFF2-40B4-BE49-F238E27FC236}">
                    <a16:creationId xmlns:a16="http://schemas.microsoft.com/office/drawing/2014/main" xmlns="" id="{2D887FAF-2EB2-4182-878B-1A54008FD2FF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7078968-E061-4202-BF1B-A207FEDF6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4D07CDB9-B658-466C-8949-80C774C84B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5827559"/>
              <a:ext cx="7869731" cy="52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공기업 면접 예시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31171"/>
              </p:ext>
            </p:extLst>
          </p:nvPr>
        </p:nvGraphicFramePr>
        <p:xfrm>
          <a:off x="500485" y="1815353"/>
          <a:ext cx="8157740" cy="4607814"/>
        </p:xfrm>
        <a:graphic>
          <a:graphicData uri="http://schemas.openxmlformats.org/drawingml/2006/table">
            <a:tbl>
              <a:tblPr/>
              <a:tblGrid>
                <a:gridCol w="8157740"/>
              </a:tblGrid>
              <a:tr h="45759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국민건강보험공단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제로베이스 면접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물건을 자신에 빗대어 표현하시오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색깔에 빗대어 표현하시오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경력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경험에 대하여 설명하시오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부족한 예산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역할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국민건강보험공단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체험형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인턴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질문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지원동기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살면서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가장 힘들었던 경험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공기업과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사기업의 차이점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공기업인이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갖추어야 할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자질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최근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뉴스를 통해 접한 사회적 이슈는 무엇인가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이것만큼은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남들보다 뛰어나다 하는 자신의 강점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0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141">
            <a:extLst>
              <a:ext uri="{FF2B5EF4-FFF2-40B4-BE49-F238E27FC236}">
                <a16:creationId xmlns:a16="http://schemas.microsoft.com/office/drawing/2014/main" xmlns="" id="{D08B6DDF-81FF-42E0-BC19-B66F0E911305}"/>
              </a:ext>
            </a:extLst>
          </p:cNvPr>
          <p:cNvGrpSpPr/>
          <p:nvPr/>
        </p:nvGrpSpPr>
        <p:grpSpPr>
          <a:xfrm>
            <a:off x="1342655" y="1929975"/>
            <a:ext cx="6435596" cy="2549793"/>
            <a:chOff x="129908" y="5798540"/>
            <a:chExt cx="8580794" cy="1419697"/>
          </a:xfrm>
        </p:grpSpPr>
        <p:grpSp>
          <p:nvGrpSpPr>
            <p:cNvPr id="57" name="그룹 145">
              <a:extLst>
                <a:ext uri="{FF2B5EF4-FFF2-40B4-BE49-F238E27FC236}">
                  <a16:creationId xmlns:a16="http://schemas.microsoft.com/office/drawing/2014/main" xmlns="" id="{2D887FAF-2EB2-4182-878B-1A54008FD2FF}"/>
                </a:ext>
              </a:extLst>
            </p:cNvPr>
            <p:cNvGrpSpPr/>
            <p:nvPr/>
          </p:nvGrpSpPr>
          <p:grpSpPr>
            <a:xfrm>
              <a:off x="129908" y="5798540"/>
              <a:ext cx="8580794" cy="1419697"/>
              <a:chOff x="42701" y="336688"/>
              <a:chExt cx="3902636" cy="1442798"/>
            </a:xfrm>
          </p:grpSpPr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xmlns="" id="{B7078968-E061-4202-BF1B-A207FEDF6B66}"/>
                  </a:ext>
                </a:extLst>
              </p:cNvPr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xmlns="" id="{4D07CDB9-B658-466C-8949-80C774C84B66}"/>
                  </a:ext>
                </a:extLst>
              </p:cNvPr>
              <p:cNvCxnSpPr/>
              <p:nvPr/>
            </p:nvCxnSpPr>
            <p:spPr bwMode="auto">
              <a:xfrm flipH="1">
                <a:off x="42701" y="1750267"/>
                <a:ext cx="3814575" cy="29219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7F521E4-80A6-4ACB-A95E-9933DDB16CCC}"/>
                </a:ext>
              </a:extLst>
            </p:cNvPr>
            <p:cNvSpPr/>
            <p:nvPr/>
          </p:nvSpPr>
          <p:spPr>
            <a:xfrm>
              <a:off x="388629" y="6214609"/>
              <a:ext cx="7869731" cy="7368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en-US" altLang="ko-KR" sz="8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Q &amp; A</a:t>
              </a:r>
              <a:endParaRPr lang="ko-KR" altLang="en-US" sz="8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모서리가 둥근 직사각형 8">
            <a:extLst>
              <a:ext uri="{FF2B5EF4-FFF2-40B4-BE49-F238E27FC236}">
                <a16:creationId xmlns:a16="http://schemas.microsoft.com/office/drawing/2014/main" xmlns="" id="{DEEC11CB-2D9E-4653-BE2A-38920BAE6ADA}"/>
              </a:ext>
            </a:extLst>
          </p:cNvPr>
          <p:cNvSpPr/>
          <p:nvPr/>
        </p:nvSpPr>
        <p:spPr>
          <a:xfrm>
            <a:off x="440402" y="1106671"/>
            <a:ext cx="8211229" cy="54035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82" name="제목 114">
            <a:extLst>
              <a:ext uri="{FF2B5EF4-FFF2-40B4-BE49-F238E27FC236}">
                <a16:creationId xmlns:a16="http://schemas.microsoft.com/office/drawing/2014/main" xmlns="" id="{2825585F-5822-4DB2-B893-C12B35C498A5}"/>
              </a:ext>
            </a:extLst>
          </p:cNvPr>
          <p:cNvSpPr txBox="1">
            <a:spLocks/>
          </p:cNvSpPr>
          <p:nvPr/>
        </p:nvSpPr>
        <p:spPr>
          <a:xfrm>
            <a:off x="767122" y="1582343"/>
            <a:ext cx="7594766" cy="103569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endParaRPr lang="ko-KR" altLang="en-US" sz="21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97591E-B37D-4C95-A1C1-42D1A07F363E}"/>
              </a:ext>
            </a:extLst>
          </p:cNvPr>
          <p:cNvSpPr txBox="1"/>
          <p:nvPr/>
        </p:nvSpPr>
        <p:spPr>
          <a:xfrm>
            <a:off x="440402" y="381203"/>
            <a:ext cx="7382624" cy="455509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ko-KR" altLang="en-US" sz="3200" b="1" spc="-30" dirty="0" smtClean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ko-KR" altLang="en-US" sz="3200" b="1" spc="-30" dirty="0">
              <a:gradFill>
                <a:gsLst>
                  <a:gs pos="26000">
                    <a:schemeClr val="bg1"/>
                  </a:gs>
                  <a:gs pos="50000">
                    <a:schemeClr val="bg1">
                      <a:lumMod val="6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xmlns="" id="{3DC2FBBB-70B7-4FF1-A8BA-986470C5991F}"/>
              </a:ext>
            </a:extLst>
          </p:cNvPr>
          <p:cNvSpPr/>
          <p:nvPr/>
        </p:nvSpPr>
        <p:spPr>
          <a:xfrm>
            <a:off x="658696" y="1183809"/>
            <a:ext cx="4218104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2007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장애학생 취업캠프 봉사자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2009 </a:t>
            </a:r>
            <a:r>
              <a:rPr lang="ko-KR" altLang="en-US" sz="1600" b="1" kern="0" spc="-3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홀트아동복지회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 정기봉사자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marL="342900" indent="-342900" defTabSz="997744" eaLnBrk="0" hangingPunct="0">
              <a:spcAft>
                <a:spcPts val="450"/>
              </a:spcAft>
              <a:buSzPct val="100000"/>
              <a:buAutoNum type="arabicPlain" startAt="2011"/>
              <a:defRPr/>
            </a:pP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대구대학교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Global  Buddy 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1:1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유학생 봉사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2011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세계개발원조총회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러시아 외무장관 의전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2011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한국산업인력공단 외국인근로자 통역봉사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2011 COPION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필리핀 해외봉사단 활동</a:t>
            </a: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2011 KT&amp;G 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상상 </a:t>
            </a: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volunteer 1</a:t>
            </a:r>
            <a:r>
              <a:rPr lang="ko-KR" altLang="en-US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기 </a:t>
            </a: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2014 TOEIC </a:t>
            </a:r>
            <a:r>
              <a:rPr lang="en-US" altLang="ko-KR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900 </a:t>
            </a:r>
            <a:r>
              <a:rPr lang="ko-KR" altLang="en-US" sz="16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↑</a:t>
            </a: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spcAft>
                <a:spcPts val="450"/>
              </a:spcAft>
              <a:buSzPct val="100000"/>
              <a:defRPr/>
            </a:pPr>
            <a:r>
              <a:rPr lang="en-US" altLang="ko-KR" sz="16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2015 OPIC  IH</a:t>
            </a:r>
            <a:endParaRPr lang="en-US" altLang="ko-KR" sz="16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DC2FBBB-70B7-4FF1-A8BA-986470C5991F}"/>
              </a:ext>
            </a:extLst>
          </p:cNvPr>
          <p:cNvSpPr/>
          <p:nvPr/>
        </p:nvSpPr>
        <p:spPr>
          <a:xfrm>
            <a:off x="4983046" y="1183808"/>
            <a:ext cx="3473018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CS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en-US" altLang="ko-KR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leaders </a:t>
            </a:r>
            <a:r>
              <a:rPr lang="ko-KR" altLang="en-US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관리사 </a:t>
            </a:r>
            <a:endParaRPr lang="en-US" altLang="ko-KR" sz="14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ko-KR" altLang="en-US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한자능력검정  </a:t>
            </a:r>
            <a:r>
              <a:rPr lang="en-US" altLang="ko-KR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2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급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ko-KR" altLang="en-US" sz="1400" b="1" kern="0" spc="-3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사회복지사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en-US" altLang="ko-KR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1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급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ko-KR" altLang="en-US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한국사능력검정 </a:t>
            </a:r>
            <a:r>
              <a:rPr lang="en-US" altLang="ko-KR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1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급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KBS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한국어능력 </a:t>
            </a: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3+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급</a:t>
            </a:r>
            <a:endParaRPr lang="en-US" altLang="ko-KR" sz="14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 </a:t>
            </a:r>
            <a:r>
              <a:rPr lang="ko-KR" altLang="en-US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컴퓨터활용능력 </a:t>
            </a:r>
            <a:r>
              <a:rPr lang="en-US" altLang="ko-KR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1</a:t>
            </a:r>
            <a:r>
              <a:rPr lang="ko-KR" altLang="en-US" sz="1400" b="1" kern="0" spc="-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</a:rPr>
              <a:t>급</a:t>
            </a:r>
            <a:endParaRPr lang="en-US" altLang="ko-KR" sz="14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수화통역사 과정 수료  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외교통상부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대학생 워크숍 이수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대한체육회 </a:t>
            </a:r>
            <a:r>
              <a:rPr lang="en-US" altLang="ko-KR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(KOC)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올림픽 아카데미 정규과정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ko-KR" altLang="en-US" sz="1400" b="1" kern="0" spc="-3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열림마당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기획부장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오아시스 </a:t>
            </a:r>
            <a:r>
              <a:rPr lang="ko-KR" altLang="en-US" sz="1400" b="1" kern="0" spc="-3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락밴드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 드럼 파트</a:t>
            </a: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외교부 </a:t>
            </a:r>
            <a:r>
              <a:rPr lang="ko-KR" altLang="en-US" sz="1400" b="1" kern="0" spc="-3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</a:rPr>
              <a:t>대학생 외교안보포럼 대외협력팀장</a:t>
            </a:r>
            <a:endParaRPr lang="en-US" altLang="ko-KR" sz="14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  <a:p>
            <a:pPr defTabSz="997744" eaLnBrk="0" latinLnBrk="0" hangingPunct="0">
              <a:lnSpc>
                <a:spcPts val="1725"/>
              </a:lnSpc>
              <a:spcAft>
                <a:spcPts val="450"/>
              </a:spcAft>
              <a:buSzPct val="100000"/>
              <a:defRPr/>
            </a:pPr>
            <a:endParaRPr lang="en-US" altLang="ko-KR" sz="1400" b="1" kern="0" spc="-30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9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569773" y="1341260"/>
            <a:ext cx="2038177" cy="481492"/>
            <a:chOff x="323528" y="5798536"/>
            <a:chExt cx="8741788" cy="549721"/>
          </a:xfrm>
        </p:grpSpPr>
        <p:grpSp>
          <p:nvGrpSpPr>
            <p:cNvPr id="10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3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14" name="직선 연결선 13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직선 연결선 14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봉사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483290" y="4852175"/>
            <a:ext cx="2038177" cy="481492"/>
            <a:chOff x="323528" y="5798536"/>
            <a:chExt cx="8741788" cy="549721"/>
          </a:xfrm>
        </p:grpSpPr>
        <p:grpSp>
          <p:nvGrpSpPr>
            <p:cNvPr id="18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1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어</a:t>
              </a:r>
              <a:r>
                <a:rPr lang="ko-KR" altLang="en-US" sz="20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학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5056048" y="1223946"/>
            <a:ext cx="2038177" cy="481492"/>
            <a:chOff x="323528" y="5798536"/>
            <a:chExt cx="8741788" cy="549721"/>
          </a:xfrm>
        </p:grpSpPr>
        <p:grpSp>
          <p:nvGrpSpPr>
            <p:cNvPr id="25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8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직선 연결선 29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자격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4983046" y="3471870"/>
            <a:ext cx="2038177" cy="481492"/>
            <a:chOff x="323528" y="5798536"/>
            <a:chExt cx="8741788" cy="549721"/>
          </a:xfrm>
        </p:grpSpPr>
        <p:grpSp>
          <p:nvGrpSpPr>
            <p:cNvPr id="32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5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36" name="직선 연결선 35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직선 연결선 36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교육사항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4983453" y="4885749"/>
            <a:ext cx="2038177" cy="481492"/>
            <a:chOff x="323528" y="5798536"/>
            <a:chExt cx="8741788" cy="549721"/>
          </a:xfrm>
        </p:grpSpPr>
        <p:grpSp>
          <p:nvGrpSpPr>
            <p:cNvPr id="39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36"/>
              <a:ext cx="8741788" cy="549721"/>
              <a:chOff x="9525" y="336684"/>
              <a:chExt cx="4102220" cy="558666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4"/>
                <a:ext cx="3935812" cy="558666"/>
                <a:chOff x="130761" y="336684"/>
                <a:chExt cx="3814576" cy="558666"/>
              </a:xfrm>
            </p:grpSpPr>
            <p:cxnSp>
              <p:nvCxnSpPr>
                <p:cNvPr id="43" name="직선 연결선 4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직선 연결선 4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대외활</a:t>
              </a:r>
              <a:r>
                <a:rPr lang="ko-KR" altLang="en-US" sz="20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동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6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C3E5E4C-6DF8-4F16-95C7-9A6417C647BA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2025E3-61EC-4C77-9D82-ACA0040A2375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채용 현황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1151E7FF-5C76-43D5-BDD3-7EE6B4B9D1ED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36524"/>
              </p:ext>
            </p:extLst>
          </p:nvPr>
        </p:nvGraphicFramePr>
        <p:xfrm>
          <a:off x="307694" y="2856731"/>
          <a:ext cx="8481417" cy="3692034"/>
        </p:xfrm>
        <a:graphic>
          <a:graphicData uri="http://schemas.openxmlformats.org/drawingml/2006/table">
            <a:tbl>
              <a:tblPr/>
              <a:tblGrid>
                <a:gridCol w="2864131"/>
                <a:gridCol w="1362075"/>
                <a:gridCol w="971550"/>
                <a:gridCol w="3283661"/>
              </a:tblGrid>
              <a:tr h="529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모집정원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율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529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대구경북 사회복지공무원</a:t>
                      </a:r>
                    </a:p>
                  </a:txBody>
                  <a:tcPr marL="62738" marR="62738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339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46%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임용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(12. 16.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 임용시험 실시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국민건강보험공단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요양직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2738" marR="62738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4%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하반기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채용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 지역사회복지관</a:t>
                      </a:r>
                    </a:p>
                  </a:txBody>
                  <a:tcPr marL="62738" marR="62738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46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6%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대구 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 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경북 </a:t>
                      </a:r>
                      <a:r>
                        <a:rPr lang="ko-KR" altLang="en-US" sz="2000" kern="0" spc="-6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사회복지사협회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채용공고 기준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 대구</a:t>
                      </a:r>
                      <a:r>
                        <a:rPr lang="en-US" altLang="ko-KR" sz="20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20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경북 민간복지기관</a:t>
                      </a:r>
                    </a:p>
                  </a:txBody>
                  <a:tcPr marL="62738" marR="62738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325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44%</a:t>
                      </a: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9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 계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0890" y="1830272"/>
            <a:ext cx="84140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2019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본교 사회복지학과 졸업예정자 설문 결과 총 </a:t>
            </a:r>
            <a:r>
              <a:rPr kumimoji="1" lang="en-US" altLang="ko-KR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67</a:t>
            </a:r>
            <a:r>
              <a:rPr kumimoji="1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 </a:t>
            </a:r>
            <a:r>
              <a:rPr lang="ko-KR" altLang="en-US" sz="2000" u="sng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중에서 </a:t>
            </a:r>
            <a:r>
              <a:rPr kumimoji="1" lang="en-US" altLang="ko-KR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33</a:t>
            </a:r>
            <a:r>
              <a:rPr kumimoji="1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kumimoji="1" lang="en-US" altLang="ko-KR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(</a:t>
            </a:r>
            <a:r>
              <a:rPr kumimoji="1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약 </a:t>
            </a:r>
            <a:r>
              <a:rPr kumimoji="1" lang="en-US" altLang="ko-KR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itchFamily="18" charset="-127"/>
              </a:rPr>
              <a:t>50%)</a:t>
            </a:r>
            <a:r>
              <a:rPr kumimoji="1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사회복지 공공기관 취업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희망함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5">
            <a:extLst>
              <a:ext uri="{FF2B5EF4-FFF2-40B4-BE49-F238E27FC236}">
                <a16:creationId xmlns:a16="http://schemas.microsoft.com/office/drawing/2014/main" xmlns="" id="{2EDD11B6-7583-4432-A419-58DA043D687A}"/>
              </a:ext>
            </a:extLst>
          </p:cNvPr>
          <p:cNvSpPr/>
          <p:nvPr/>
        </p:nvSpPr>
        <p:spPr>
          <a:xfrm>
            <a:off x="974890" y="1212126"/>
            <a:ext cx="7264825" cy="587340"/>
          </a:xfrm>
          <a:prstGeom prst="roundRect">
            <a:avLst>
              <a:gd name="adj" fmla="val 50000"/>
            </a:avLst>
          </a:prstGeom>
          <a:solidFill>
            <a:srgbClr val="096CAF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/>
            <a:r>
              <a:rPr lang="en-US" altLang="ko-KR" sz="2200" spc="-113" dirty="0" smtClean="0">
                <a:solidFill>
                  <a:prstClr val="white"/>
                </a:solidFill>
                <a:effectLst>
                  <a:outerShdw blurRad="63500" algn="ctr" rotWithShape="0">
                    <a:prstClr val="black">
                      <a:alpha val="7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2017</a:t>
            </a:r>
            <a:r>
              <a:rPr lang="ko-KR" altLang="en-US" sz="2200" spc="-113" dirty="0" smtClean="0">
                <a:solidFill>
                  <a:prstClr val="white"/>
                </a:solidFill>
                <a:effectLst>
                  <a:outerShdw blurRad="63500" algn="ctr" rotWithShape="0">
                    <a:prstClr val="black">
                      <a:alpha val="7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기준 대구경북 사회복지 분야 채용 현황</a:t>
            </a:r>
            <a:endParaRPr lang="ko-KR" altLang="en-US" sz="2200" spc="-113" dirty="0">
              <a:solidFill>
                <a:prstClr val="white"/>
              </a:solidFill>
              <a:effectLst>
                <a:outerShdw blurRad="63500" algn="ctr" rotWithShape="0">
                  <a:prstClr val="black">
                    <a:alpha val="7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bg1.png">
            <a:extLst>
              <a:ext uri="{FF2B5EF4-FFF2-40B4-BE49-F238E27FC236}">
                <a16:creationId xmlns:a16="http://schemas.microsoft.com/office/drawing/2014/main" xmlns="" id="{D43D0B0E-9B0C-469C-9D8D-73E45939D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90" y="0"/>
            <a:ext cx="9143245" cy="6885384"/>
          </a:xfrm>
          <a:prstGeom prst="rect">
            <a:avLst/>
          </a:prstGeom>
        </p:spPr>
      </p:pic>
      <p:sp>
        <p:nvSpPr>
          <p:cNvPr id="9" name="빛2">
            <a:extLst>
              <a:ext uri="{FF2B5EF4-FFF2-40B4-BE49-F238E27FC236}">
                <a16:creationId xmlns:a16="http://schemas.microsoft.com/office/drawing/2014/main" xmlns="" id="{007F12AD-3A9C-4409-B5A2-A2E9C470C690}"/>
              </a:ext>
            </a:extLst>
          </p:cNvPr>
          <p:cNvSpPr/>
          <p:nvPr/>
        </p:nvSpPr>
        <p:spPr>
          <a:xfrm>
            <a:off x="5258758" y="2653135"/>
            <a:ext cx="114916" cy="1149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10" name="십자별" descr="별.png">
            <a:extLst>
              <a:ext uri="{FF2B5EF4-FFF2-40B4-BE49-F238E27FC236}">
                <a16:creationId xmlns:a16="http://schemas.microsoft.com/office/drawing/2014/main" xmlns="" id="{7DC9A241-C319-412D-96DC-530F0A533D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00000">
            <a:off x="4945063" y="2359025"/>
            <a:ext cx="7318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>
            <a:extLst>
              <a:ext uri="{FF2B5EF4-FFF2-40B4-BE49-F238E27FC236}">
                <a16:creationId xmlns:a16="http://schemas.microsoft.com/office/drawing/2014/main" xmlns="" id="{CB6764C5-912F-411E-870F-51525E92A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24528" y="198884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>
            <a:extLst>
              <a:ext uri="{FF2B5EF4-FFF2-40B4-BE49-F238E27FC236}">
                <a16:creationId xmlns:a16="http://schemas.microsoft.com/office/drawing/2014/main" xmlns="" id="{693590A7-16AA-4EC5-97BA-4B9C4ED40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6552" y="1844824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>
            <a:extLst>
              <a:ext uri="{FF2B5EF4-FFF2-40B4-BE49-F238E27FC236}">
                <a16:creationId xmlns:a16="http://schemas.microsoft.com/office/drawing/2014/main" xmlns="" id="{C6C10629-4278-4167-8B4A-ED2E74FB4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5900" y="285293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141">
            <a:extLst>
              <a:ext uri="{FF2B5EF4-FFF2-40B4-BE49-F238E27FC236}">
                <a16:creationId xmlns:a16="http://schemas.microsoft.com/office/drawing/2014/main" xmlns="" id="{44879934-7D16-4102-8212-B6227C5A1912}"/>
              </a:ext>
            </a:extLst>
          </p:cNvPr>
          <p:cNvGrpSpPr/>
          <p:nvPr/>
        </p:nvGrpSpPr>
        <p:grpSpPr>
          <a:xfrm>
            <a:off x="0" y="2564316"/>
            <a:ext cx="9144000" cy="1736569"/>
            <a:chOff x="323528" y="5798540"/>
            <a:chExt cx="8741788" cy="549717"/>
          </a:xfrm>
        </p:grpSpPr>
        <p:grpSp>
          <p:nvGrpSpPr>
            <p:cNvPr id="23" name="그룹 142">
              <a:extLst>
                <a:ext uri="{FF2B5EF4-FFF2-40B4-BE49-F238E27FC236}">
                  <a16:creationId xmlns:a16="http://schemas.microsoft.com/office/drawing/2014/main" xmlns="" id="{2CA3C4DE-B589-483F-8DDB-482DD23631CD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34FDBEF6-DA41-4DF2-8CD1-D3FAEF4154A4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6" name="그룹 145">
                <a:extLst>
                  <a:ext uri="{FF2B5EF4-FFF2-40B4-BE49-F238E27FC236}">
                    <a16:creationId xmlns:a16="http://schemas.microsoft.com/office/drawing/2014/main" xmlns="" id="{1AB61F4D-2870-4E1E-9442-F06B5FF7B261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xmlns="" id="{09AD28D0-B677-40B7-8576-2CBB584CB19A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xmlns="" id="{57FFBC99-9FFD-4C16-8C09-912EC1634800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9ABD1DD1-F7E1-4D36-85A9-46626E8CFEC5}"/>
                </a:ext>
              </a:extLst>
            </p:cNvPr>
            <p:cNvSpPr/>
            <p:nvPr/>
          </p:nvSpPr>
          <p:spPr>
            <a:xfrm>
              <a:off x="620128" y="5949343"/>
              <a:ext cx="7869731" cy="204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97744" ea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3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사회복지전담 공무원 채용현황 및 준비</a:t>
              </a:r>
              <a:endParaRPr lang="ko-KR" altLang="en-US" sz="36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022E-16 7.40741E-7 L -0.02083 7.40741E-7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083 -4.81481E-6 L 0.01042 -4.81481E-6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8.89232E-6 C -0.0198 -0.02314 -0.05608 -0.03054 -0.07917 -0.03301 C -0.09879 -0.03054 -0.11789 -0.02715 -0.13733 -0.02344 C -0.14601 -0.01912 -0.15487 -0.0148 -0.16372 -0.01172 C -0.16771 -0.00802 -0.17188 -0.00709 -0.17587 -0.0037 C -0.19323 0.01173 -0.21164 0.0213 -0.22987 0.03333 C -0.23125 0.03425 -0.23264 0.03549 -0.23403 0.03703 C -0.23542 0.03827 -0.23629 0.04012 -0.23733 0.04104 C -0.24549 0.04721 -0.25521 0.05061 -0.26389 0.05462 C -0.28334 0.06357 -0.30313 0.0719 -0.3231 0.07622 C -0.33525 0.08146 -0.34237 0.08023 -0.35712 0.08393 C -0.38178 0.08979 -0.40591 0.09319 -0.43073 0.09566 C -0.4481 0.0938 -0.46528 0.0901 -0.48247 0.08609 C -0.48698 0.08393 -0.49098 0.08023 -0.49549 0.07807 C -0.50851 0.06295 -0.52275 0.05246 -0.53629 0.03919 C -0.54393 0.03179 -0.54879 0.02222 -0.55712 0.01759 C -0.56303 0.01081 -0.56806 0.00371 -0.57466 8.89232E-6 C -0.57935 -0.00832 -0.58577 -0.01573 -0.59219 -0.01943 C -0.60348 -0.03301 -0.61997 -0.03579 -0.63299 -0.03887 C -0.65278 -0.03609 -0.6724 -0.03517 -0.69219 -0.03517 " pathEditMode="relative" ptsTypes="fffffffffffffffffff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9.50324E-7 C 0.0533 -0.00864 0.10695 -0.01697 0.16511 -0.01358 C 0.22361 -0.01049 0.28507 0.02129 0.34983 0.01913 C 0.41476 0.01697 0.49549 -0.02221 0.55296 -0.02592 C 0.61059 -0.02962 0.67309 -0.00679 0.69705 -0.00339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4028 -0.00856 0.08091 -0.0169 0.125 -0.01365 C 0.16928 -0.01041 0.2158 0.0213 0.26476 0.01922 C 0.31389 0.01713 0.375 -0.02222 0.41858 -0.02592 C 0.46216 -0.02963 0.50938 -0.00694 0.52761 -0.0034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공무원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236146"/>
            <a:ext cx="6556341" cy="481488"/>
            <a:chOff x="323528" y="5798540"/>
            <a:chExt cx="8741788" cy="549717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사회복지전담공무원 모집정원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일반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62233"/>
              </p:ext>
            </p:extLst>
          </p:nvPr>
        </p:nvGraphicFramePr>
        <p:xfrm>
          <a:off x="500485" y="1841945"/>
          <a:ext cx="8300614" cy="1969008"/>
        </p:xfrm>
        <a:graphic>
          <a:graphicData uri="http://schemas.openxmlformats.org/drawingml/2006/table">
            <a:tbl>
              <a:tblPr/>
              <a:tblGrid>
                <a:gridCol w="1356641"/>
                <a:gridCol w="1356641"/>
                <a:gridCol w="1356641"/>
                <a:gridCol w="1356641"/>
                <a:gridCol w="2874050"/>
              </a:tblGrid>
              <a:tr h="211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연도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대구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경북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3309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지방공무원 추가 임용시험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 균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grpSp>
        <p:nvGrpSpPr>
          <p:cNvPr id="24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305560" y="4055921"/>
            <a:ext cx="6556341" cy="481488"/>
            <a:chOff x="323528" y="5798540"/>
            <a:chExt cx="8741788" cy="549717"/>
          </a:xfrm>
        </p:grpSpPr>
        <p:grpSp>
          <p:nvGrpSpPr>
            <p:cNvPr id="25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8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직선 연결선 29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7869731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일반행정직 공무원 모집정원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79410"/>
              </p:ext>
            </p:extLst>
          </p:nvPr>
        </p:nvGraphicFramePr>
        <p:xfrm>
          <a:off x="500486" y="4637065"/>
          <a:ext cx="8338715" cy="1969008"/>
        </p:xfrm>
        <a:graphic>
          <a:graphicData uri="http://schemas.openxmlformats.org/drawingml/2006/table">
            <a:tbl>
              <a:tblPr/>
              <a:tblGrid>
                <a:gridCol w="1139879"/>
                <a:gridCol w="1139879"/>
                <a:gridCol w="1139879"/>
                <a:gridCol w="1139879"/>
                <a:gridCol w="1139879"/>
                <a:gridCol w="2639320"/>
              </a:tblGrid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모집연도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대구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경북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국가직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지방공무원 추가 임용시험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 균</a:t>
                      </a: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9DE7EF78-C903-4F5F-A30D-DC8A6826CB0F}"/>
              </a:ext>
            </a:extLst>
          </p:cNvPr>
          <p:cNvGrpSpPr/>
          <p:nvPr/>
        </p:nvGrpSpPr>
        <p:grpSpPr>
          <a:xfrm>
            <a:off x="310891" y="381203"/>
            <a:ext cx="7928824" cy="455509"/>
            <a:chOff x="310891" y="381203"/>
            <a:chExt cx="7928824" cy="455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49B8EF-65E6-4FA5-8322-76149550B980}"/>
                </a:ext>
              </a:extLst>
            </p:cNvPr>
            <p:cNvSpPr txBox="1"/>
            <p:nvPr/>
          </p:nvSpPr>
          <p:spPr>
            <a:xfrm>
              <a:off x="857091" y="381203"/>
              <a:ext cx="7382624" cy="455509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ko-KR" altLang="en-US" sz="3200" b="1" spc="-30" dirty="0" smtClean="0">
                  <a:gradFill>
                    <a:gsLst>
                      <a:gs pos="26000">
                        <a:schemeClr val="bg1"/>
                      </a:gs>
                      <a:gs pos="50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85000"/>
                        </a:scheme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필기 합격선</a:t>
              </a:r>
              <a:endParaRPr lang="ko-KR" altLang="en-US" sz="3200" b="1" spc="-30" dirty="0">
                <a:gradFill>
                  <a:gsLst>
                    <a:gs pos="26000">
                      <a:schemeClr val="bg1"/>
                    </a:gs>
                    <a:gs pos="50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89F44832-125B-4943-94E5-26621A6086CF}"/>
                </a:ext>
              </a:extLst>
            </p:cNvPr>
            <p:cNvSpPr/>
            <p:nvPr/>
          </p:nvSpPr>
          <p:spPr>
            <a:xfrm>
              <a:off x="310891" y="392778"/>
              <a:ext cx="379188" cy="379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endPara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091" y="5357713"/>
            <a:ext cx="672712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※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비교기준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3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개 지역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대구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경북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서울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함초롬바탕" pitchFamily="18" charset="-127"/>
              </a:rPr>
              <a:t>경쟁률 평균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0" name="그룹 141">
            <a:extLst>
              <a:ext uri="{FF2B5EF4-FFF2-40B4-BE49-F238E27FC236}">
                <a16:creationId xmlns:a16="http://schemas.microsoft.com/office/drawing/2014/main" xmlns="" id="{4C965041-F9A0-47C9-A493-E031B98082C9}"/>
              </a:ext>
            </a:extLst>
          </p:cNvPr>
          <p:cNvGrpSpPr/>
          <p:nvPr/>
        </p:nvGrpSpPr>
        <p:grpSpPr>
          <a:xfrm>
            <a:off x="1293830" y="1340921"/>
            <a:ext cx="6802420" cy="481488"/>
            <a:chOff x="323528" y="5798540"/>
            <a:chExt cx="9069893" cy="549717"/>
          </a:xfrm>
        </p:grpSpPr>
        <p:grpSp>
          <p:nvGrpSpPr>
            <p:cNvPr id="41" name="그룹 142">
              <a:extLst>
                <a:ext uri="{FF2B5EF4-FFF2-40B4-BE49-F238E27FC236}">
                  <a16:creationId xmlns:a16="http://schemas.microsoft.com/office/drawing/2014/main" xmlns="" id="{7E398136-CC92-4BB1-9D48-F92CAEF161A2}"/>
                </a:ext>
              </a:extLst>
            </p:cNvPr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D2734A6A-F9CB-45B5-B5E6-43C09905A132}"/>
                  </a:ext>
                </a:extLst>
              </p:cNvPr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350" ker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52" name="그룹 145">
                <a:extLst>
                  <a:ext uri="{FF2B5EF4-FFF2-40B4-BE49-F238E27FC236}">
                    <a16:creationId xmlns:a16="http://schemas.microsoft.com/office/drawing/2014/main" xmlns="" id="{D277EFD4-65BD-4448-8A44-8BB8F95AF9DB}"/>
                  </a:ext>
                </a:extLst>
              </p:cNvPr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xmlns="" id="{03CAC9F7-09D9-4DD2-AA19-C2A0FE61DB6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직선 연결선 53">
                  <a:extLst>
                    <a:ext uri="{FF2B5EF4-FFF2-40B4-BE49-F238E27FC236}">
                      <a16:creationId xmlns:a16="http://schemas.microsoft.com/office/drawing/2014/main" xmlns="" id="{30C554F4-530C-4385-9C31-A131B66FA4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EBBD5ED7-DEEA-4AE7-AB01-77CBDAC74395}"/>
                </a:ext>
              </a:extLst>
            </p:cNvPr>
            <p:cNvSpPr/>
            <p:nvPr/>
          </p:nvSpPr>
          <p:spPr>
            <a:xfrm>
              <a:off x="388629" y="5827559"/>
              <a:ext cx="9004792" cy="45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7744" eaLnBrk="0" latinLnBrk="0" hangingPunct="0">
                <a:spcAft>
                  <a:spcPts val="450"/>
                </a:spcAft>
                <a:buSzPct val="100000"/>
                <a:defRPr/>
              </a:pPr>
              <a:r>
                <a:rPr lang="ko-KR" altLang="en-US" sz="2000" b="1" kern="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사회복지직</a:t>
              </a:r>
              <a:r>
                <a:rPr lang="ko-KR" altLang="en-US" sz="20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+mj-ea"/>
                  <a:ea typeface="+mj-ea"/>
                  <a:cs typeface="Arial" panose="020B0604020202020204" pitchFamily="34" charset="0"/>
                </a:rPr>
                <a:t> 대비 일반행정직 필기시험 합격선 비교</a:t>
              </a:r>
              <a:endParaRPr lang="en-US" altLang="ko-KR" sz="2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67466"/>
              </p:ext>
            </p:extLst>
          </p:nvPr>
        </p:nvGraphicFramePr>
        <p:xfrm>
          <a:off x="702679" y="1972949"/>
          <a:ext cx="7516016" cy="3256275"/>
        </p:xfrm>
        <a:graphic>
          <a:graphicData uri="http://schemas.openxmlformats.org/drawingml/2006/table">
            <a:tbl>
              <a:tblPr/>
              <a:tblGrid>
                <a:gridCol w="1879004"/>
                <a:gridCol w="1879004"/>
                <a:gridCol w="1879004"/>
                <a:gridCol w="1879004"/>
              </a:tblGrid>
              <a:tr h="9423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사회복지직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일반행정직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합격선 차이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일반행정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5784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356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387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 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84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345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382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 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84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346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26 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84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 균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349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31</a:t>
                      </a:r>
                      <a:endParaRPr lang="en-US" sz="2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259-1831-4BC3-A640-7DE27B1085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1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2211</Words>
  <Application>Microsoft Office PowerPoint</Application>
  <PresentationFormat>화면 슬라이드 쇼(4:3)</PresentationFormat>
  <Paragraphs>741</Paragraphs>
  <Slides>47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Office 테마</vt:lpstr>
      <vt:lpstr>사회복지 박람회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행정혁신특별사업단 업무보고</dc:title>
  <dc:creator>대구대학교 홍보팀</dc:creator>
  <cp:lastModifiedBy>USER</cp:lastModifiedBy>
  <cp:revision>250</cp:revision>
  <cp:lastPrinted>2018-11-05T07:30:52Z</cp:lastPrinted>
  <dcterms:created xsi:type="dcterms:W3CDTF">2018-07-19T21:58:25Z</dcterms:created>
  <dcterms:modified xsi:type="dcterms:W3CDTF">2018-11-05T09:09:54Z</dcterms:modified>
</cp:coreProperties>
</file>