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65" r:id="rId4"/>
    <p:sldId id="285" r:id="rId5"/>
    <p:sldId id="263" r:id="rId6"/>
    <p:sldId id="290" r:id="rId7"/>
    <p:sldId id="267" r:id="rId8"/>
    <p:sldId id="271" r:id="rId9"/>
    <p:sldId id="269" r:id="rId10"/>
    <p:sldId id="270" r:id="rId11"/>
    <p:sldId id="292" r:id="rId12"/>
    <p:sldId id="293" r:id="rId13"/>
    <p:sldId id="291" r:id="rId14"/>
    <p:sldId id="268" r:id="rId15"/>
    <p:sldId id="272" r:id="rId16"/>
    <p:sldId id="257" r:id="rId17"/>
    <p:sldId id="273" r:id="rId18"/>
    <p:sldId id="274" r:id="rId19"/>
    <p:sldId id="275" r:id="rId20"/>
    <p:sldId id="286" r:id="rId21"/>
    <p:sldId id="284" r:id="rId22"/>
    <p:sldId id="279" r:id="rId23"/>
    <p:sldId id="283" r:id="rId24"/>
    <p:sldId id="287" r:id="rId25"/>
    <p:sldId id="288" r:id="rId26"/>
  </p:sldIdLst>
  <p:sldSz cx="12169775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4F9E7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558" y="-44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A7AA2-C83C-42D3-9E6A-B0DCD19E76A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027E95E6-5C0A-448E-B52D-E090BAEBDDB9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실습기관 결정 및    실습 신청</a:t>
          </a:r>
          <a:endParaRPr lang="en-US" altLang="ko-KR" b="1" dirty="0" smtClean="0">
            <a:solidFill>
              <a:schemeClr val="tx1"/>
            </a:solidFill>
          </a:endParaRPr>
        </a:p>
      </dgm:t>
    </dgm:pt>
    <dgm:pt modelId="{21AF7BD1-6420-419B-A71E-FB33BA93D2F6}" type="par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7B009F60-9252-431B-A131-3436270B02B6}" type="sib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F7DF3EC2-672D-4387-9809-B4AC678B8C98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 안내 및 기초     교육 </a:t>
          </a:r>
          <a:endParaRPr lang="ko-KR" altLang="en-US" b="1" dirty="0">
            <a:solidFill>
              <a:schemeClr val="tx1"/>
            </a:solidFill>
          </a:endParaRPr>
        </a:p>
      </dgm:t>
    </dgm:pt>
    <dgm:pt modelId="{3F4DFB83-97B9-4D69-B00A-733B8C1C84E4}" type="par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EEDC6E65-1F61-4BC4-9D63-B0404830435A}" type="sib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F240093E-E70D-4C6C-81D8-8F75FCED6164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실행</a:t>
          </a:r>
          <a:endParaRPr lang="ko-KR" altLang="en-US" b="1" dirty="0">
            <a:solidFill>
              <a:schemeClr val="tx1"/>
            </a:solidFill>
          </a:endParaRPr>
        </a:p>
      </dgm:t>
    </dgm:pt>
    <dgm:pt modelId="{066AC1F3-D5F3-4FE0-A905-F9A5D977A88B}" type="par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B0843F8-F77D-489A-A7A4-B1AD77E3E59B}" type="sib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28E9C2B-320E-4606-839A-FD2AB3C327CE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실습세미나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en-US" altLang="ko-KR" b="1" dirty="0" smtClean="0">
              <a:solidFill>
                <a:schemeClr val="tx1"/>
              </a:solidFill>
            </a:rPr>
            <a:t>(</a:t>
          </a:r>
          <a:r>
            <a:rPr lang="ko-KR" altLang="en-US" b="1" dirty="0" smtClean="0">
              <a:solidFill>
                <a:schemeClr val="tx1"/>
              </a:solidFill>
            </a:rPr>
            <a:t>슈퍼비전 평가</a:t>
          </a:r>
          <a:r>
            <a:rPr lang="en-US" altLang="ko-KR" b="1" dirty="0" smtClean="0">
              <a:solidFill>
                <a:schemeClr val="tx1"/>
              </a:solidFill>
            </a:rPr>
            <a:t>)</a:t>
          </a:r>
          <a:endParaRPr lang="ko-KR" altLang="en-US" b="1" dirty="0">
            <a:solidFill>
              <a:schemeClr val="tx1"/>
            </a:solidFill>
          </a:endParaRPr>
        </a:p>
      </dgm:t>
    </dgm:pt>
    <dgm:pt modelId="{732206BF-C041-47C6-B3C1-FAEB86F0A043}" type="par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150E71C9-3C73-4412-BBD7-F7C66E964F5A}" type="sib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BE622EEC-4FCF-4AE1-A2AA-CB11E10C2A1E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실습      </a:t>
          </a:r>
          <a:endParaRPr lang="en-US" altLang="ko-KR" b="1" dirty="0" smtClean="0">
            <a:solidFill>
              <a:schemeClr val="tx1"/>
            </a:solidFill>
          </a:endParaRPr>
        </a:p>
        <a:p>
          <a:pPr latinLnBrk="1"/>
          <a:r>
            <a:rPr lang="ko-KR" altLang="en-US" b="1" dirty="0" smtClean="0">
              <a:solidFill>
                <a:schemeClr val="tx1"/>
              </a:solidFill>
            </a:rPr>
            <a:t>보고회</a:t>
          </a:r>
          <a:endParaRPr lang="ko-KR" altLang="en-US" b="1" dirty="0">
            <a:solidFill>
              <a:schemeClr val="tx1"/>
            </a:solidFill>
          </a:endParaRPr>
        </a:p>
      </dgm:t>
    </dgm:pt>
    <dgm:pt modelId="{DED6DA72-7C8D-43B4-92C8-9E11B14E7D1E}" type="par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2D646CFF-B1BA-4ED0-AC33-18C97A7725E2}" type="sib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7FDAF847-DAC0-45CA-BF0E-7431783AF1E9}" type="pres">
      <dgm:prSet presAssocID="{A12A7AA2-C83C-42D3-9E6A-B0DCD19E76A4}" presName="CompostProcess" presStyleCnt="0">
        <dgm:presLayoutVars>
          <dgm:dir/>
          <dgm:resizeHandles val="exact"/>
        </dgm:presLayoutVars>
      </dgm:prSet>
      <dgm:spPr/>
    </dgm:pt>
    <dgm:pt modelId="{49DD7922-2118-4B87-9AD9-6F1F60882BBE}" type="pres">
      <dgm:prSet presAssocID="{A12A7AA2-C83C-42D3-9E6A-B0DCD19E76A4}" presName="arrow" presStyleLbl="bgShp" presStyleIdx="0" presStyleCnt="1"/>
      <dgm:spPr>
        <a:solidFill>
          <a:srgbClr val="0070C0"/>
        </a:solidFill>
      </dgm:spPr>
    </dgm:pt>
    <dgm:pt modelId="{28510FC9-ACEA-4C26-A116-B949C43BB1A3}" type="pres">
      <dgm:prSet presAssocID="{A12A7AA2-C83C-42D3-9E6A-B0DCD19E76A4}" presName="linearProcess" presStyleCnt="0"/>
      <dgm:spPr/>
    </dgm:pt>
    <dgm:pt modelId="{345A3B13-FB2F-4AB8-A1C1-1535959C82A8}" type="pres">
      <dgm:prSet presAssocID="{027E95E6-5C0A-448E-B52D-E090BAEBDDB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32E1DB-648B-46E8-8342-BA8D2E59869B}" type="pres">
      <dgm:prSet presAssocID="{7B009F60-9252-431B-A131-3436270B02B6}" presName="sibTrans" presStyleCnt="0"/>
      <dgm:spPr/>
    </dgm:pt>
    <dgm:pt modelId="{E794745D-9EFE-476D-BB07-724FC6B46F4E}" type="pres">
      <dgm:prSet presAssocID="{F7DF3EC2-672D-4387-9809-B4AC678B8C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00825D-7068-41E7-90AA-F0036ABFCA25}" type="pres">
      <dgm:prSet presAssocID="{EEDC6E65-1F61-4BC4-9D63-B0404830435A}" presName="sibTrans" presStyleCnt="0"/>
      <dgm:spPr/>
    </dgm:pt>
    <dgm:pt modelId="{E400429B-8AD0-4E16-A79A-49228F9BD53F}" type="pres">
      <dgm:prSet presAssocID="{F240093E-E70D-4C6C-81D8-8F75FCED616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AA8FB3-1ABD-4656-959C-00EACEB5E8E9}" type="pres">
      <dgm:prSet presAssocID="{1B0843F8-F77D-489A-A7A4-B1AD77E3E59B}" presName="sibTrans" presStyleCnt="0"/>
      <dgm:spPr/>
    </dgm:pt>
    <dgm:pt modelId="{631AE8F0-CF36-44F8-87D0-BCA6F45E56F8}" type="pres">
      <dgm:prSet presAssocID="{128E9C2B-320E-4606-839A-FD2AB3C327C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63E9D7-02E3-426B-B22F-55EFEAA7FFC6}" type="pres">
      <dgm:prSet presAssocID="{150E71C9-3C73-4412-BBD7-F7C66E964F5A}" presName="sibTrans" presStyleCnt="0"/>
      <dgm:spPr/>
    </dgm:pt>
    <dgm:pt modelId="{9A176B83-D603-4F58-9E55-72977D56E521}" type="pres">
      <dgm:prSet presAssocID="{BE622EEC-4FCF-4AE1-A2AA-CB11E10C2A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2C91A0-29D3-4D88-BB46-9A14DB51562D}" srcId="{A12A7AA2-C83C-42D3-9E6A-B0DCD19E76A4}" destId="{027E95E6-5C0A-448E-B52D-E090BAEBDDB9}" srcOrd="0" destOrd="0" parTransId="{21AF7BD1-6420-419B-A71E-FB33BA93D2F6}" sibTransId="{7B009F60-9252-431B-A131-3436270B02B6}"/>
    <dgm:cxn modelId="{D2637CD5-0D9F-4383-81D6-1E00F65BD9E6}" type="presOf" srcId="{F7DF3EC2-672D-4387-9809-B4AC678B8C98}" destId="{E794745D-9EFE-476D-BB07-724FC6B46F4E}" srcOrd="0" destOrd="0" presId="urn:microsoft.com/office/officeart/2005/8/layout/hProcess9"/>
    <dgm:cxn modelId="{0981C331-3E2E-4667-8D13-7C353D51DA57}" srcId="{A12A7AA2-C83C-42D3-9E6A-B0DCD19E76A4}" destId="{F240093E-E70D-4C6C-81D8-8F75FCED6164}" srcOrd="2" destOrd="0" parTransId="{066AC1F3-D5F3-4FE0-A905-F9A5D977A88B}" sibTransId="{1B0843F8-F77D-489A-A7A4-B1AD77E3E59B}"/>
    <dgm:cxn modelId="{E031031D-E694-4E16-B2AA-1E5DA0E39130}" type="presOf" srcId="{F240093E-E70D-4C6C-81D8-8F75FCED6164}" destId="{E400429B-8AD0-4E16-A79A-49228F9BD53F}" srcOrd="0" destOrd="0" presId="urn:microsoft.com/office/officeart/2005/8/layout/hProcess9"/>
    <dgm:cxn modelId="{21A9ABF9-2BD6-4885-86F8-5DCFE92009AB}" type="presOf" srcId="{128E9C2B-320E-4606-839A-FD2AB3C327CE}" destId="{631AE8F0-CF36-44F8-87D0-BCA6F45E56F8}" srcOrd="0" destOrd="0" presId="urn:microsoft.com/office/officeart/2005/8/layout/hProcess9"/>
    <dgm:cxn modelId="{A811FCD1-64BB-44EB-B2B5-AA425A4879C2}" type="presOf" srcId="{027E95E6-5C0A-448E-B52D-E090BAEBDDB9}" destId="{345A3B13-FB2F-4AB8-A1C1-1535959C82A8}" srcOrd="0" destOrd="0" presId="urn:microsoft.com/office/officeart/2005/8/layout/hProcess9"/>
    <dgm:cxn modelId="{BF013411-6C89-4781-B48E-8391BD2EBF7F}" type="presOf" srcId="{A12A7AA2-C83C-42D3-9E6A-B0DCD19E76A4}" destId="{7FDAF847-DAC0-45CA-BF0E-7431783AF1E9}" srcOrd="0" destOrd="0" presId="urn:microsoft.com/office/officeart/2005/8/layout/hProcess9"/>
    <dgm:cxn modelId="{3AA97381-5DCD-42C8-BAB3-4098BA48A0D3}" srcId="{A12A7AA2-C83C-42D3-9E6A-B0DCD19E76A4}" destId="{BE622EEC-4FCF-4AE1-A2AA-CB11E10C2A1E}" srcOrd="4" destOrd="0" parTransId="{DED6DA72-7C8D-43B4-92C8-9E11B14E7D1E}" sibTransId="{2D646CFF-B1BA-4ED0-AC33-18C97A7725E2}"/>
    <dgm:cxn modelId="{B9CF6167-6396-492F-BDD0-933C5C01894D}" type="presOf" srcId="{BE622EEC-4FCF-4AE1-A2AA-CB11E10C2A1E}" destId="{9A176B83-D603-4F58-9E55-72977D56E521}" srcOrd="0" destOrd="0" presId="urn:microsoft.com/office/officeart/2005/8/layout/hProcess9"/>
    <dgm:cxn modelId="{3F684F9B-B0A9-48B9-8FE3-1037E75B523E}" srcId="{A12A7AA2-C83C-42D3-9E6A-B0DCD19E76A4}" destId="{128E9C2B-320E-4606-839A-FD2AB3C327CE}" srcOrd="3" destOrd="0" parTransId="{732206BF-C041-47C6-B3C1-FAEB86F0A043}" sibTransId="{150E71C9-3C73-4412-BBD7-F7C66E964F5A}"/>
    <dgm:cxn modelId="{08760D2E-A031-47EB-9580-FF0F632628F8}" srcId="{A12A7AA2-C83C-42D3-9E6A-B0DCD19E76A4}" destId="{F7DF3EC2-672D-4387-9809-B4AC678B8C98}" srcOrd="1" destOrd="0" parTransId="{3F4DFB83-97B9-4D69-B00A-733B8C1C84E4}" sibTransId="{EEDC6E65-1F61-4BC4-9D63-B0404830435A}"/>
    <dgm:cxn modelId="{6B4C6E66-144D-470A-AC42-A970D10CDD9E}" type="presParOf" srcId="{7FDAF847-DAC0-45CA-BF0E-7431783AF1E9}" destId="{49DD7922-2118-4B87-9AD9-6F1F60882BBE}" srcOrd="0" destOrd="0" presId="urn:microsoft.com/office/officeart/2005/8/layout/hProcess9"/>
    <dgm:cxn modelId="{8461DA05-14A3-4B95-ABD0-6C5B9F2C0FA1}" type="presParOf" srcId="{7FDAF847-DAC0-45CA-BF0E-7431783AF1E9}" destId="{28510FC9-ACEA-4C26-A116-B949C43BB1A3}" srcOrd="1" destOrd="0" presId="urn:microsoft.com/office/officeart/2005/8/layout/hProcess9"/>
    <dgm:cxn modelId="{09074090-97BD-482C-A1B5-0B6341B7E6C7}" type="presParOf" srcId="{28510FC9-ACEA-4C26-A116-B949C43BB1A3}" destId="{345A3B13-FB2F-4AB8-A1C1-1535959C82A8}" srcOrd="0" destOrd="0" presId="urn:microsoft.com/office/officeart/2005/8/layout/hProcess9"/>
    <dgm:cxn modelId="{780E9F7A-E8DF-4A4D-834C-C44AC6FC1A16}" type="presParOf" srcId="{28510FC9-ACEA-4C26-A116-B949C43BB1A3}" destId="{EC32E1DB-648B-46E8-8342-BA8D2E59869B}" srcOrd="1" destOrd="0" presId="urn:microsoft.com/office/officeart/2005/8/layout/hProcess9"/>
    <dgm:cxn modelId="{E187B532-1C5B-49EE-B59C-7E117F8C3326}" type="presParOf" srcId="{28510FC9-ACEA-4C26-A116-B949C43BB1A3}" destId="{E794745D-9EFE-476D-BB07-724FC6B46F4E}" srcOrd="2" destOrd="0" presId="urn:microsoft.com/office/officeart/2005/8/layout/hProcess9"/>
    <dgm:cxn modelId="{69907E3F-BAD5-4831-AFCE-84824A4AA44E}" type="presParOf" srcId="{28510FC9-ACEA-4C26-A116-B949C43BB1A3}" destId="{7400825D-7068-41E7-90AA-F0036ABFCA25}" srcOrd="3" destOrd="0" presId="urn:microsoft.com/office/officeart/2005/8/layout/hProcess9"/>
    <dgm:cxn modelId="{D20496C0-ABE2-4B41-8AC8-8AAD41A284FE}" type="presParOf" srcId="{28510FC9-ACEA-4C26-A116-B949C43BB1A3}" destId="{E400429B-8AD0-4E16-A79A-49228F9BD53F}" srcOrd="4" destOrd="0" presId="urn:microsoft.com/office/officeart/2005/8/layout/hProcess9"/>
    <dgm:cxn modelId="{D6D69BE8-30EF-4F70-AA41-9B5B0FC2D4B7}" type="presParOf" srcId="{28510FC9-ACEA-4C26-A116-B949C43BB1A3}" destId="{17AA8FB3-1ABD-4656-959C-00EACEB5E8E9}" srcOrd="5" destOrd="0" presId="urn:microsoft.com/office/officeart/2005/8/layout/hProcess9"/>
    <dgm:cxn modelId="{236E9430-6C91-4FAA-9396-36167604341A}" type="presParOf" srcId="{28510FC9-ACEA-4C26-A116-B949C43BB1A3}" destId="{631AE8F0-CF36-44F8-87D0-BCA6F45E56F8}" srcOrd="6" destOrd="0" presId="urn:microsoft.com/office/officeart/2005/8/layout/hProcess9"/>
    <dgm:cxn modelId="{C16CCCE8-0FCC-4E77-BA75-18F74F06AEE5}" type="presParOf" srcId="{28510FC9-ACEA-4C26-A116-B949C43BB1A3}" destId="{A163E9D7-02E3-426B-B22F-55EFEAA7FFC6}" srcOrd="7" destOrd="0" presId="urn:microsoft.com/office/officeart/2005/8/layout/hProcess9"/>
    <dgm:cxn modelId="{EF43CE0D-7D3A-4741-9866-9262EDDD8A6F}" type="presParOf" srcId="{28510FC9-ACEA-4C26-A116-B949C43BB1A3}" destId="{9A176B83-D603-4F58-9E55-72977D56E52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A7AA2-C83C-42D3-9E6A-B0DCD19E76A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027E95E6-5C0A-448E-B52D-E090BAEBDDB9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실습기관 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결정 및  실습 신청</a:t>
          </a:r>
          <a:endParaRPr lang="en-US" altLang="ko-KR" sz="1600" b="1" dirty="0" smtClean="0">
            <a:solidFill>
              <a:schemeClr val="tx1"/>
            </a:solidFill>
          </a:endParaRPr>
        </a:p>
      </dgm:t>
    </dgm:pt>
    <dgm:pt modelId="{21AF7BD1-6420-419B-A71E-FB33BA93D2F6}" type="par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7B009F60-9252-431B-A131-3436270B02B6}" type="sibTrans" cxnId="{AC2C91A0-29D3-4D88-BB46-9A14DB51562D}">
      <dgm:prSet/>
      <dgm:spPr/>
      <dgm:t>
        <a:bodyPr/>
        <a:lstStyle/>
        <a:p>
          <a:pPr latinLnBrk="1"/>
          <a:endParaRPr lang="ko-KR" altLang="en-US"/>
        </a:p>
      </dgm:t>
    </dgm:pt>
    <dgm:pt modelId="{F7DF3EC2-672D-4387-9809-B4AC678B8C98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 안내 및 기초 교육 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3F4DFB83-97B9-4D69-B00A-733B8C1C84E4}" type="par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EEDC6E65-1F61-4BC4-9D63-B0404830435A}" type="sibTrans" cxnId="{08760D2E-A031-47EB-9580-FF0F632628F8}">
      <dgm:prSet/>
      <dgm:spPr/>
      <dgm:t>
        <a:bodyPr/>
        <a:lstStyle/>
        <a:p>
          <a:pPr latinLnBrk="1"/>
          <a:endParaRPr lang="ko-KR" altLang="en-US"/>
        </a:p>
      </dgm:t>
    </dgm:pt>
    <dgm:pt modelId="{F240093E-E70D-4C6C-81D8-8F75FCED6164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실행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066AC1F3-D5F3-4FE0-A905-F9A5D977A88B}" type="par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B0843F8-F77D-489A-A7A4-B1AD77E3E59B}" type="sibTrans" cxnId="{0981C331-3E2E-4667-8D13-7C353D51DA57}">
      <dgm:prSet/>
      <dgm:spPr/>
      <dgm:t>
        <a:bodyPr/>
        <a:lstStyle/>
        <a:p>
          <a:pPr latinLnBrk="1"/>
          <a:endParaRPr lang="ko-KR" altLang="en-US"/>
        </a:p>
      </dgm:t>
    </dgm:pt>
    <dgm:pt modelId="{128E9C2B-320E-4606-839A-FD2AB3C327CE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 및 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세미나 수업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en-US" altLang="ko-KR" sz="1400" b="1" dirty="0" smtClean="0">
              <a:solidFill>
                <a:schemeClr val="tx1"/>
              </a:solidFill>
            </a:rPr>
            <a:t>(</a:t>
          </a:r>
          <a:r>
            <a:rPr lang="ko-KR" altLang="en-US" sz="1400" b="1" dirty="0" smtClean="0">
              <a:solidFill>
                <a:schemeClr val="tx1"/>
              </a:solidFill>
            </a:rPr>
            <a:t>슈퍼비전평가</a:t>
          </a:r>
          <a:r>
            <a:rPr lang="en-US" altLang="ko-KR" sz="1400" b="1" dirty="0" smtClean="0">
              <a:solidFill>
                <a:schemeClr val="tx1"/>
              </a:solidFill>
            </a:rPr>
            <a:t>)</a:t>
          </a:r>
          <a:endParaRPr lang="ko-KR" altLang="en-US" sz="1400" b="1" dirty="0">
            <a:solidFill>
              <a:schemeClr val="tx1"/>
            </a:solidFill>
          </a:endParaRPr>
        </a:p>
      </dgm:t>
    </dgm:pt>
    <dgm:pt modelId="{732206BF-C041-47C6-B3C1-FAEB86F0A043}" type="par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150E71C9-3C73-4412-BBD7-F7C66E964F5A}" type="sibTrans" cxnId="{3F684F9B-B0A9-48B9-8FE3-1037E75B523E}">
      <dgm:prSet/>
      <dgm:spPr/>
      <dgm:t>
        <a:bodyPr/>
        <a:lstStyle/>
        <a:p>
          <a:pPr latinLnBrk="1"/>
          <a:endParaRPr lang="ko-KR" altLang="en-US"/>
        </a:p>
      </dgm:t>
    </dgm:pt>
    <dgm:pt modelId="{BE622EEC-4FCF-4AE1-A2AA-CB11E10C2A1E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실습      </a:t>
          </a:r>
          <a:endParaRPr lang="en-US" altLang="ko-KR" sz="1600" b="1" dirty="0" smtClean="0">
            <a:solidFill>
              <a:schemeClr val="tx1"/>
            </a:solidFill>
          </a:endParaRPr>
        </a:p>
        <a:p>
          <a:pPr latinLnBrk="1"/>
          <a:r>
            <a:rPr lang="ko-KR" altLang="en-US" sz="1600" b="1" dirty="0" smtClean="0">
              <a:solidFill>
                <a:schemeClr val="tx1"/>
              </a:solidFill>
            </a:rPr>
            <a:t>보고회</a:t>
          </a:r>
          <a:endParaRPr lang="ko-KR" altLang="en-US" sz="1600" b="1" dirty="0">
            <a:solidFill>
              <a:schemeClr val="tx1"/>
            </a:solidFill>
          </a:endParaRPr>
        </a:p>
      </dgm:t>
    </dgm:pt>
    <dgm:pt modelId="{DED6DA72-7C8D-43B4-92C8-9E11B14E7D1E}" type="par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2D646CFF-B1BA-4ED0-AC33-18C97A7725E2}" type="sibTrans" cxnId="{3AA97381-5DCD-42C8-BAB3-4098BA48A0D3}">
      <dgm:prSet/>
      <dgm:spPr/>
      <dgm:t>
        <a:bodyPr/>
        <a:lstStyle/>
        <a:p>
          <a:pPr latinLnBrk="1"/>
          <a:endParaRPr lang="ko-KR" altLang="en-US"/>
        </a:p>
      </dgm:t>
    </dgm:pt>
    <dgm:pt modelId="{7FDAF847-DAC0-45CA-BF0E-7431783AF1E9}" type="pres">
      <dgm:prSet presAssocID="{A12A7AA2-C83C-42D3-9E6A-B0DCD19E76A4}" presName="CompostProcess" presStyleCnt="0">
        <dgm:presLayoutVars>
          <dgm:dir/>
          <dgm:resizeHandles val="exact"/>
        </dgm:presLayoutVars>
      </dgm:prSet>
      <dgm:spPr/>
    </dgm:pt>
    <dgm:pt modelId="{49DD7922-2118-4B87-9AD9-6F1F60882BBE}" type="pres">
      <dgm:prSet presAssocID="{A12A7AA2-C83C-42D3-9E6A-B0DCD19E76A4}" presName="arrow" presStyleLbl="bgShp" presStyleIdx="0" presStyleCnt="1"/>
      <dgm:spPr>
        <a:solidFill>
          <a:srgbClr val="0070C0"/>
        </a:solidFill>
      </dgm:spPr>
    </dgm:pt>
    <dgm:pt modelId="{28510FC9-ACEA-4C26-A116-B949C43BB1A3}" type="pres">
      <dgm:prSet presAssocID="{A12A7AA2-C83C-42D3-9E6A-B0DCD19E76A4}" presName="linearProcess" presStyleCnt="0"/>
      <dgm:spPr/>
    </dgm:pt>
    <dgm:pt modelId="{345A3B13-FB2F-4AB8-A1C1-1535959C82A8}" type="pres">
      <dgm:prSet presAssocID="{027E95E6-5C0A-448E-B52D-E090BAEBDDB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32E1DB-648B-46E8-8342-BA8D2E59869B}" type="pres">
      <dgm:prSet presAssocID="{7B009F60-9252-431B-A131-3436270B02B6}" presName="sibTrans" presStyleCnt="0"/>
      <dgm:spPr/>
    </dgm:pt>
    <dgm:pt modelId="{E794745D-9EFE-476D-BB07-724FC6B46F4E}" type="pres">
      <dgm:prSet presAssocID="{F7DF3EC2-672D-4387-9809-B4AC678B8C9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00825D-7068-41E7-90AA-F0036ABFCA25}" type="pres">
      <dgm:prSet presAssocID="{EEDC6E65-1F61-4BC4-9D63-B0404830435A}" presName="sibTrans" presStyleCnt="0"/>
      <dgm:spPr/>
    </dgm:pt>
    <dgm:pt modelId="{E400429B-8AD0-4E16-A79A-49228F9BD53F}" type="pres">
      <dgm:prSet presAssocID="{F240093E-E70D-4C6C-81D8-8F75FCED616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AA8FB3-1ABD-4656-959C-00EACEB5E8E9}" type="pres">
      <dgm:prSet presAssocID="{1B0843F8-F77D-489A-A7A4-B1AD77E3E59B}" presName="sibTrans" presStyleCnt="0"/>
      <dgm:spPr/>
    </dgm:pt>
    <dgm:pt modelId="{631AE8F0-CF36-44F8-87D0-BCA6F45E56F8}" type="pres">
      <dgm:prSet presAssocID="{128E9C2B-320E-4606-839A-FD2AB3C327C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63E9D7-02E3-426B-B22F-55EFEAA7FFC6}" type="pres">
      <dgm:prSet presAssocID="{150E71C9-3C73-4412-BBD7-F7C66E964F5A}" presName="sibTrans" presStyleCnt="0"/>
      <dgm:spPr/>
    </dgm:pt>
    <dgm:pt modelId="{9A176B83-D603-4F58-9E55-72977D56E521}" type="pres">
      <dgm:prSet presAssocID="{BE622EEC-4FCF-4AE1-A2AA-CB11E10C2A1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9778385-6F39-4585-B40E-A70E9879D954}" type="presOf" srcId="{F240093E-E70D-4C6C-81D8-8F75FCED6164}" destId="{E400429B-8AD0-4E16-A79A-49228F9BD53F}" srcOrd="0" destOrd="0" presId="urn:microsoft.com/office/officeart/2005/8/layout/hProcess9"/>
    <dgm:cxn modelId="{B86A4F0C-10DC-4434-82B0-D91F73EE66E5}" type="presOf" srcId="{A12A7AA2-C83C-42D3-9E6A-B0DCD19E76A4}" destId="{7FDAF847-DAC0-45CA-BF0E-7431783AF1E9}" srcOrd="0" destOrd="0" presId="urn:microsoft.com/office/officeart/2005/8/layout/hProcess9"/>
    <dgm:cxn modelId="{AC2C91A0-29D3-4D88-BB46-9A14DB51562D}" srcId="{A12A7AA2-C83C-42D3-9E6A-B0DCD19E76A4}" destId="{027E95E6-5C0A-448E-B52D-E090BAEBDDB9}" srcOrd="0" destOrd="0" parTransId="{21AF7BD1-6420-419B-A71E-FB33BA93D2F6}" sibTransId="{7B009F60-9252-431B-A131-3436270B02B6}"/>
    <dgm:cxn modelId="{B53132E1-EDB0-4776-89CD-AF3CC564641A}" type="presOf" srcId="{F7DF3EC2-672D-4387-9809-B4AC678B8C98}" destId="{E794745D-9EFE-476D-BB07-724FC6B46F4E}" srcOrd="0" destOrd="0" presId="urn:microsoft.com/office/officeart/2005/8/layout/hProcess9"/>
    <dgm:cxn modelId="{3AA97381-5DCD-42C8-BAB3-4098BA48A0D3}" srcId="{A12A7AA2-C83C-42D3-9E6A-B0DCD19E76A4}" destId="{BE622EEC-4FCF-4AE1-A2AA-CB11E10C2A1E}" srcOrd="4" destOrd="0" parTransId="{DED6DA72-7C8D-43B4-92C8-9E11B14E7D1E}" sibTransId="{2D646CFF-B1BA-4ED0-AC33-18C97A7725E2}"/>
    <dgm:cxn modelId="{0981C331-3E2E-4667-8D13-7C353D51DA57}" srcId="{A12A7AA2-C83C-42D3-9E6A-B0DCD19E76A4}" destId="{F240093E-E70D-4C6C-81D8-8F75FCED6164}" srcOrd="2" destOrd="0" parTransId="{066AC1F3-D5F3-4FE0-A905-F9A5D977A88B}" sibTransId="{1B0843F8-F77D-489A-A7A4-B1AD77E3E59B}"/>
    <dgm:cxn modelId="{37EF8CDE-1079-4B6D-B400-0693B5270DEA}" type="presOf" srcId="{128E9C2B-320E-4606-839A-FD2AB3C327CE}" destId="{631AE8F0-CF36-44F8-87D0-BCA6F45E56F8}" srcOrd="0" destOrd="0" presId="urn:microsoft.com/office/officeart/2005/8/layout/hProcess9"/>
    <dgm:cxn modelId="{08760D2E-A031-47EB-9580-FF0F632628F8}" srcId="{A12A7AA2-C83C-42D3-9E6A-B0DCD19E76A4}" destId="{F7DF3EC2-672D-4387-9809-B4AC678B8C98}" srcOrd="1" destOrd="0" parTransId="{3F4DFB83-97B9-4D69-B00A-733B8C1C84E4}" sibTransId="{EEDC6E65-1F61-4BC4-9D63-B0404830435A}"/>
    <dgm:cxn modelId="{ABDB3456-0DC4-4906-9E6A-43B59152BA69}" type="presOf" srcId="{BE622EEC-4FCF-4AE1-A2AA-CB11E10C2A1E}" destId="{9A176B83-D603-4F58-9E55-72977D56E521}" srcOrd="0" destOrd="0" presId="urn:microsoft.com/office/officeart/2005/8/layout/hProcess9"/>
    <dgm:cxn modelId="{3F684F9B-B0A9-48B9-8FE3-1037E75B523E}" srcId="{A12A7AA2-C83C-42D3-9E6A-B0DCD19E76A4}" destId="{128E9C2B-320E-4606-839A-FD2AB3C327CE}" srcOrd="3" destOrd="0" parTransId="{732206BF-C041-47C6-B3C1-FAEB86F0A043}" sibTransId="{150E71C9-3C73-4412-BBD7-F7C66E964F5A}"/>
    <dgm:cxn modelId="{29A75062-2C61-4C25-A5AC-DF3C05E46B93}" type="presOf" srcId="{027E95E6-5C0A-448E-B52D-E090BAEBDDB9}" destId="{345A3B13-FB2F-4AB8-A1C1-1535959C82A8}" srcOrd="0" destOrd="0" presId="urn:microsoft.com/office/officeart/2005/8/layout/hProcess9"/>
    <dgm:cxn modelId="{D82F4D8A-7DB6-44EF-8B5C-9489E7ACF4D5}" type="presParOf" srcId="{7FDAF847-DAC0-45CA-BF0E-7431783AF1E9}" destId="{49DD7922-2118-4B87-9AD9-6F1F60882BBE}" srcOrd="0" destOrd="0" presId="urn:microsoft.com/office/officeart/2005/8/layout/hProcess9"/>
    <dgm:cxn modelId="{6F1A42F9-18CE-477E-8F48-66187568CDE9}" type="presParOf" srcId="{7FDAF847-DAC0-45CA-BF0E-7431783AF1E9}" destId="{28510FC9-ACEA-4C26-A116-B949C43BB1A3}" srcOrd="1" destOrd="0" presId="urn:microsoft.com/office/officeart/2005/8/layout/hProcess9"/>
    <dgm:cxn modelId="{1B98DEB9-4C0F-4F9C-B24E-3015D271DDD5}" type="presParOf" srcId="{28510FC9-ACEA-4C26-A116-B949C43BB1A3}" destId="{345A3B13-FB2F-4AB8-A1C1-1535959C82A8}" srcOrd="0" destOrd="0" presId="urn:microsoft.com/office/officeart/2005/8/layout/hProcess9"/>
    <dgm:cxn modelId="{AB2E148D-EFC7-4932-9131-06972A732A6C}" type="presParOf" srcId="{28510FC9-ACEA-4C26-A116-B949C43BB1A3}" destId="{EC32E1DB-648B-46E8-8342-BA8D2E59869B}" srcOrd="1" destOrd="0" presId="urn:microsoft.com/office/officeart/2005/8/layout/hProcess9"/>
    <dgm:cxn modelId="{B2E77D37-CFC3-426C-BAAE-D807FCDB71D0}" type="presParOf" srcId="{28510FC9-ACEA-4C26-A116-B949C43BB1A3}" destId="{E794745D-9EFE-476D-BB07-724FC6B46F4E}" srcOrd="2" destOrd="0" presId="urn:microsoft.com/office/officeart/2005/8/layout/hProcess9"/>
    <dgm:cxn modelId="{EB999B7E-5A2A-4855-9F3F-25C296DB7679}" type="presParOf" srcId="{28510FC9-ACEA-4C26-A116-B949C43BB1A3}" destId="{7400825D-7068-41E7-90AA-F0036ABFCA25}" srcOrd="3" destOrd="0" presId="urn:microsoft.com/office/officeart/2005/8/layout/hProcess9"/>
    <dgm:cxn modelId="{07A3F482-4035-46FD-A7FF-EDC25071C479}" type="presParOf" srcId="{28510FC9-ACEA-4C26-A116-B949C43BB1A3}" destId="{E400429B-8AD0-4E16-A79A-49228F9BD53F}" srcOrd="4" destOrd="0" presId="urn:microsoft.com/office/officeart/2005/8/layout/hProcess9"/>
    <dgm:cxn modelId="{36C3D205-D3E7-4800-8D3B-C9E683112061}" type="presParOf" srcId="{28510FC9-ACEA-4C26-A116-B949C43BB1A3}" destId="{17AA8FB3-1ABD-4656-959C-00EACEB5E8E9}" srcOrd="5" destOrd="0" presId="urn:microsoft.com/office/officeart/2005/8/layout/hProcess9"/>
    <dgm:cxn modelId="{028D0903-F210-488E-A2ED-FC8C2953BEEC}" type="presParOf" srcId="{28510FC9-ACEA-4C26-A116-B949C43BB1A3}" destId="{631AE8F0-CF36-44F8-87D0-BCA6F45E56F8}" srcOrd="6" destOrd="0" presId="urn:microsoft.com/office/officeart/2005/8/layout/hProcess9"/>
    <dgm:cxn modelId="{73DC5AA5-94C0-4531-ADAF-A59015FF9C2A}" type="presParOf" srcId="{28510FC9-ACEA-4C26-A116-B949C43BB1A3}" destId="{A163E9D7-02E3-426B-B22F-55EFEAA7FFC6}" srcOrd="7" destOrd="0" presId="urn:microsoft.com/office/officeart/2005/8/layout/hProcess9"/>
    <dgm:cxn modelId="{75F6AB1D-C744-4CA7-A436-8C81A1391CD0}" type="presParOf" srcId="{28510FC9-ACEA-4C26-A116-B949C43BB1A3}" destId="{9A176B83-D603-4F58-9E55-72977D56E521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D7922-2118-4B87-9AD9-6F1F60882BBE}">
      <dsp:nvSpPr>
        <dsp:cNvPr id="0" name=""/>
        <dsp:cNvSpPr/>
      </dsp:nvSpPr>
      <dsp:spPr>
        <a:xfrm>
          <a:off x="621068" y="0"/>
          <a:ext cx="7038782" cy="4824536"/>
        </a:xfrm>
        <a:prstGeom prst="rightArrow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5A3B13-FB2F-4AB8-A1C1-1535959C82A8}">
      <dsp:nvSpPr>
        <dsp:cNvPr id="0" name=""/>
        <dsp:cNvSpPr/>
      </dsp:nvSpPr>
      <dsp:spPr>
        <a:xfrm>
          <a:off x="3639" y="1447360"/>
          <a:ext cx="1591084" cy="19298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실습기관 결정 및    실습 신청</a:t>
          </a:r>
          <a:endParaRPr lang="en-US" altLang="ko-KR" sz="2400" b="1" kern="1200" dirty="0" smtClean="0">
            <a:solidFill>
              <a:schemeClr val="tx1"/>
            </a:solidFill>
          </a:endParaRPr>
        </a:p>
      </dsp:txBody>
      <dsp:txXfrm>
        <a:off x="81309" y="1525030"/>
        <a:ext cx="1435744" cy="1774474"/>
      </dsp:txXfrm>
    </dsp:sp>
    <dsp:sp modelId="{E794745D-9EFE-476D-BB07-724FC6B46F4E}">
      <dsp:nvSpPr>
        <dsp:cNvPr id="0" name=""/>
        <dsp:cNvSpPr/>
      </dsp:nvSpPr>
      <dsp:spPr>
        <a:xfrm>
          <a:off x="1674278" y="1447360"/>
          <a:ext cx="1591084" cy="1929814"/>
        </a:xfrm>
        <a:prstGeom prst="roundRect">
          <a:avLst/>
        </a:prstGeom>
        <a:solidFill>
          <a:schemeClr val="accent5">
            <a:hueOff val="-2074013"/>
            <a:satOff val="956"/>
            <a:lumOff val="42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 안내 및 기초     교육 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1751948" y="1525030"/>
        <a:ext cx="1435744" cy="1774474"/>
      </dsp:txXfrm>
    </dsp:sp>
    <dsp:sp modelId="{E400429B-8AD0-4E16-A79A-49228F9BD53F}">
      <dsp:nvSpPr>
        <dsp:cNvPr id="0" name=""/>
        <dsp:cNvSpPr/>
      </dsp:nvSpPr>
      <dsp:spPr>
        <a:xfrm>
          <a:off x="3344917" y="1447360"/>
          <a:ext cx="1591084" cy="1929814"/>
        </a:xfrm>
        <a:prstGeom prst="roundRect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실행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3422587" y="1525030"/>
        <a:ext cx="1435744" cy="1774474"/>
      </dsp:txXfrm>
    </dsp:sp>
    <dsp:sp modelId="{631AE8F0-CF36-44F8-87D0-BCA6F45E56F8}">
      <dsp:nvSpPr>
        <dsp:cNvPr id="0" name=""/>
        <dsp:cNvSpPr/>
      </dsp:nvSpPr>
      <dsp:spPr>
        <a:xfrm>
          <a:off x="5015556" y="1447360"/>
          <a:ext cx="1591084" cy="1929814"/>
        </a:xfrm>
        <a:prstGeom prst="roundRect">
          <a:avLst/>
        </a:prstGeom>
        <a:solidFill>
          <a:schemeClr val="accent5">
            <a:hueOff val="-6222037"/>
            <a:satOff val="2869"/>
            <a:lumOff val="1279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실습세미나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>
              <a:solidFill>
                <a:schemeClr val="tx1"/>
              </a:solidFill>
            </a:rPr>
            <a:t>(</a:t>
          </a:r>
          <a:r>
            <a:rPr lang="ko-KR" altLang="en-US" sz="2400" b="1" kern="1200" dirty="0" smtClean="0">
              <a:solidFill>
                <a:schemeClr val="tx1"/>
              </a:solidFill>
            </a:rPr>
            <a:t>슈퍼비전 평가</a:t>
          </a:r>
          <a:r>
            <a:rPr lang="en-US" altLang="ko-KR" sz="2400" b="1" kern="1200" dirty="0" smtClean="0">
              <a:solidFill>
                <a:schemeClr val="tx1"/>
              </a:solidFill>
            </a:rPr>
            <a:t>)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5093226" y="1525030"/>
        <a:ext cx="1435744" cy="1774474"/>
      </dsp:txXfrm>
    </dsp:sp>
    <dsp:sp modelId="{9A176B83-D603-4F58-9E55-72977D56E521}">
      <dsp:nvSpPr>
        <dsp:cNvPr id="0" name=""/>
        <dsp:cNvSpPr/>
      </dsp:nvSpPr>
      <dsp:spPr>
        <a:xfrm>
          <a:off x="6686195" y="1447360"/>
          <a:ext cx="1591084" cy="1929814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실습      </a:t>
          </a:r>
          <a:endParaRPr lang="en-US" altLang="ko-KR" sz="2400" b="1" kern="1200" dirty="0" smtClean="0">
            <a:solidFill>
              <a:schemeClr val="tx1"/>
            </a:solidFill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solidFill>
                <a:schemeClr val="tx1"/>
              </a:solidFill>
            </a:rPr>
            <a:t>보고회</a:t>
          </a:r>
          <a:endParaRPr lang="ko-KR" altLang="en-US" sz="2400" b="1" kern="1200" dirty="0">
            <a:solidFill>
              <a:schemeClr val="tx1"/>
            </a:solidFill>
          </a:endParaRPr>
        </a:p>
      </dsp:txBody>
      <dsp:txXfrm>
        <a:off x="6763865" y="1525030"/>
        <a:ext cx="1435744" cy="177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D7922-2118-4B87-9AD9-6F1F60882BBE}">
      <dsp:nvSpPr>
        <dsp:cNvPr id="0" name=""/>
        <dsp:cNvSpPr/>
      </dsp:nvSpPr>
      <dsp:spPr>
        <a:xfrm>
          <a:off x="588949" y="0"/>
          <a:ext cx="6674763" cy="3862009"/>
        </a:xfrm>
        <a:prstGeom prst="rightArrow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5A3B13-FB2F-4AB8-A1C1-1535959C82A8}">
      <dsp:nvSpPr>
        <dsp:cNvPr id="0" name=""/>
        <dsp:cNvSpPr/>
      </dsp:nvSpPr>
      <dsp:spPr>
        <a:xfrm>
          <a:off x="2300" y="1158602"/>
          <a:ext cx="1384952" cy="15448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실습기관 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결정 및  실습 신청</a:t>
          </a:r>
          <a:endParaRPr lang="en-US" altLang="ko-KR" sz="1600" b="1" kern="1200" dirty="0" smtClean="0">
            <a:solidFill>
              <a:schemeClr val="tx1"/>
            </a:solidFill>
          </a:endParaRPr>
        </a:p>
      </dsp:txBody>
      <dsp:txXfrm>
        <a:off x="69908" y="1226210"/>
        <a:ext cx="1249736" cy="1409587"/>
      </dsp:txXfrm>
    </dsp:sp>
    <dsp:sp modelId="{E794745D-9EFE-476D-BB07-724FC6B46F4E}">
      <dsp:nvSpPr>
        <dsp:cNvPr id="0" name=""/>
        <dsp:cNvSpPr/>
      </dsp:nvSpPr>
      <dsp:spPr>
        <a:xfrm>
          <a:off x="1618078" y="1158602"/>
          <a:ext cx="1384952" cy="1544803"/>
        </a:xfrm>
        <a:prstGeom prst="roundRect">
          <a:avLst/>
        </a:prstGeom>
        <a:solidFill>
          <a:schemeClr val="accent5">
            <a:hueOff val="-2074013"/>
            <a:satOff val="956"/>
            <a:lumOff val="42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실습 안내 및 기초 교육 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1685686" y="1226210"/>
        <a:ext cx="1249736" cy="1409587"/>
      </dsp:txXfrm>
    </dsp:sp>
    <dsp:sp modelId="{E400429B-8AD0-4E16-A79A-49228F9BD53F}">
      <dsp:nvSpPr>
        <dsp:cNvPr id="0" name=""/>
        <dsp:cNvSpPr/>
      </dsp:nvSpPr>
      <dsp:spPr>
        <a:xfrm>
          <a:off x="3233855" y="1158602"/>
          <a:ext cx="1384952" cy="1544803"/>
        </a:xfrm>
        <a:prstGeom prst="roundRect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실습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실행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3301463" y="1226210"/>
        <a:ext cx="1249736" cy="1409587"/>
      </dsp:txXfrm>
    </dsp:sp>
    <dsp:sp modelId="{631AE8F0-CF36-44F8-87D0-BCA6F45E56F8}">
      <dsp:nvSpPr>
        <dsp:cNvPr id="0" name=""/>
        <dsp:cNvSpPr/>
      </dsp:nvSpPr>
      <dsp:spPr>
        <a:xfrm>
          <a:off x="4849632" y="1158602"/>
          <a:ext cx="1384952" cy="1544803"/>
        </a:xfrm>
        <a:prstGeom prst="roundRect">
          <a:avLst/>
        </a:prstGeom>
        <a:solidFill>
          <a:schemeClr val="accent5">
            <a:hueOff val="-6222037"/>
            <a:satOff val="2869"/>
            <a:lumOff val="1279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실습 및 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세미나 수업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</a:rPr>
            <a:t>(</a:t>
          </a:r>
          <a:r>
            <a:rPr lang="ko-KR" altLang="en-US" sz="1400" b="1" kern="1200" dirty="0" smtClean="0">
              <a:solidFill>
                <a:schemeClr val="tx1"/>
              </a:solidFill>
            </a:rPr>
            <a:t>슈퍼비전평가</a:t>
          </a:r>
          <a:r>
            <a:rPr lang="en-US" altLang="ko-KR" sz="1400" b="1" kern="1200" dirty="0" smtClean="0">
              <a:solidFill>
                <a:schemeClr val="tx1"/>
              </a:solidFill>
            </a:rPr>
            <a:t>)</a:t>
          </a:r>
          <a:endParaRPr lang="ko-KR" altLang="en-US" sz="1400" b="1" kern="1200" dirty="0">
            <a:solidFill>
              <a:schemeClr val="tx1"/>
            </a:solidFill>
          </a:endParaRPr>
        </a:p>
      </dsp:txBody>
      <dsp:txXfrm>
        <a:off x="4917240" y="1226210"/>
        <a:ext cx="1249736" cy="1409587"/>
      </dsp:txXfrm>
    </dsp:sp>
    <dsp:sp modelId="{9A176B83-D603-4F58-9E55-72977D56E521}">
      <dsp:nvSpPr>
        <dsp:cNvPr id="0" name=""/>
        <dsp:cNvSpPr/>
      </dsp:nvSpPr>
      <dsp:spPr>
        <a:xfrm>
          <a:off x="6465410" y="1158602"/>
          <a:ext cx="1384952" cy="1544803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실습      </a:t>
          </a:r>
          <a:endParaRPr lang="en-US" altLang="ko-KR" sz="1600" b="1" kern="1200" dirty="0" smtClean="0">
            <a:solidFill>
              <a:schemeClr val="tx1"/>
            </a:solidFill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</a:rPr>
            <a:t>보고회</a:t>
          </a:r>
          <a:endParaRPr lang="ko-KR" altLang="en-US" sz="1600" b="1" kern="1200" dirty="0">
            <a:solidFill>
              <a:schemeClr val="tx1"/>
            </a:solidFill>
          </a:endParaRPr>
        </a:p>
      </dsp:txBody>
      <dsp:txXfrm>
        <a:off x="6533018" y="1226210"/>
        <a:ext cx="1249736" cy="1409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F467-F9D1-4B28-B8B6-7710A18C064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AA06-86E0-470E-9CBE-640DC4C6B0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52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4216-18D3-4FBE-9CFD-12F7F2547B47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40F4-29D5-499D-A470-0484ACD6EE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69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ko-KR" smtClean="0"/>
              <a:pPr/>
              <a:t>3</a:t>
            </a:fld>
            <a:endParaRPr 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ko-KR" smtClean="0"/>
              <a:pPr/>
              <a:t>4</a:t>
            </a:fld>
            <a:endParaRPr 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40F4-29D5-499D-A470-0484ACD6EE8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69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6838" y="744538"/>
            <a:ext cx="66040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40F4-29D5-499D-A470-0484ACD6EE8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40F4-29D5-499D-A470-0484ACD6EE8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38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912495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53364" y="762001"/>
            <a:ext cx="2919986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898" y="1298448"/>
            <a:ext cx="7301865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009" y="4670246"/>
            <a:ext cx="7301865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0306" y="990600"/>
            <a:ext cx="2814260" cy="4953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61" y="868680"/>
            <a:ext cx="7301865" cy="512064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: 강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489" y="1600201"/>
            <a:ext cx="10952798" cy="4525963"/>
          </a:xfrm>
        </p:spPr>
        <p:txBody>
          <a:bodyPr/>
          <a:lstStyle>
            <a:lvl1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ko-K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61" y="1298448"/>
            <a:ext cx="7301865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9116" y="4672584"/>
            <a:ext cx="7301865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0861" y="868680"/>
            <a:ext cx="3468386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3868" y="868680"/>
            <a:ext cx="3468386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861" y="1023586"/>
            <a:ext cx="3468386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0861" y="1930936"/>
            <a:ext cx="346838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04210" y="1023588"/>
            <a:ext cx="3468386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04210" y="1930936"/>
            <a:ext cx="346838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5" y="1143000"/>
            <a:ext cx="2829473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61" y="868680"/>
            <a:ext cx="7301865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65" y="3494176"/>
            <a:ext cx="2829473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5" y="1143000"/>
            <a:ext cx="2829473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64136" y="767419"/>
            <a:ext cx="8100437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565" y="3493008"/>
            <a:ext cx="2829473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2723" y="6356352"/>
            <a:ext cx="5900741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343731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7" y="1123839"/>
            <a:ext cx="294211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794325" y="758952"/>
            <a:ext cx="3833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2215" y="864108"/>
            <a:ext cx="7301865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87" y="6356352"/>
            <a:ext cx="273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BF940D-AFED-4C98-9E04-8CD1178125A5}" type="datetimeFigureOut">
              <a:rPr lang="ko-KR" altLang="en-US" smtClean="0"/>
              <a:pPr/>
              <a:t>2017-03-30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2215" y="6356352"/>
            <a:ext cx="5900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4751" y="6356352"/>
            <a:ext cx="1528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0B3C7B-9543-464D-BF58-BDA1EC3212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.or.kr/" TargetMode="External"/><Relationship Id="rId2" Type="http://schemas.openxmlformats.org/officeDocument/2006/relationships/hyperlink" Target="http://kncsw.bokji.net/kncc/s04/s04_01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c.welfare.net/lic/ViewPracticalNotice.action" TargetMode="External"/><Relationship Id="rId4" Type="http://schemas.openxmlformats.org/officeDocument/2006/relationships/hyperlink" Target="http://www.gbcsw.or.k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sw.daegu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fare.net/" TargetMode="External"/><Relationship Id="rId2" Type="http://schemas.openxmlformats.org/officeDocument/2006/relationships/hyperlink" Target="http://www.moleg.go.kr/ma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c.welfare.net/Index.a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8913" y="1772816"/>
            <a:ext cx="8870310" cy="26425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사회복지현장실습을 위한 </a:t>
            </a:r>
            <a:r>
              <a:rPr lang="en-US" altLang="ko-K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ko-K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o-KR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오리엔테이션</a:t>
            </a:r>
            <a:endParaRPr lang="ko-KR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실습 신청방법과  유의 사항</a:t>
            </a:r>
            <a:endParaRPr lang="ko-KR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실습지도가 가능한 자격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수퍼바이저의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자격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사회복지사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급 자격증 소지자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실습생과 동등이상의 학력소지자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해당분야의 실무경력 최소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 이상인자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당해 기관의 근무경력 최소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 이상인자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-1006951" y="5445225"/>
            <a:ext cx="9583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실습기관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선정 시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고려할 사항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6614" y="1484784"/>
            <a:ext cx="7240055" cy="40610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실습지도 시스템</a:t>
            </a:r>
            <a:endParaRPr lang="en-US" altLang="ko-KR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9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취업과의 연계</a:t>
            </a:r>
            <a:endParaRPr lang="en-US" altLang="ko-KR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취업하고자 하는 기관 또는 분야에서 임용기준에서 기관 실습을 전제로 하는지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취업하고자 하는 분야에서 전통</a:t>
            </a:r>
            <a:r>
              <a:rPr lang="en-US" altLang="ko-KR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우수 기관 들</a:t>
            </a:r>
            <a:endParaRPr lang="en-US" altLang="ko-KR" sz="24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</a:pPr>
            <a:endParaRPr lang="en-US" altLang="ko-KR" sz="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실습하고자 하는 기관의 실습생 또는 대학생 대상으로 진행하는 프로그램 참여</a:t>
            </a:r>
            <a:endParaRPr lang="en-US" altLang="ko-KR" sz="28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7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2457" y="1123839"/>
            <a:ext cx="3096126" cy="4601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실습할 기관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검색이 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가능한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사이트의 활용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996655" y="908720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hlinkClick r:id="rId2"/>
              </a:rPr>
              <a:t>한국사회복지협의회</a:t>
            </a:r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http://kncsw.bokji.net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017030" y="2132856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hlinkClick r:id="rId3"/>
              </a:rPr>
              <a:t>대구광역시사회복지협의회</a:t>
            </a:r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        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http://www.twin.or.kr  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  <a:hlinkClick r:id="rId3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002629" y="3429000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hlinkClick r:id="rId4"/>
              </a:rPr>
              <a:t>경상북도사회복지협의회 </a:t>
            </a:r>
            <a:r>
              <a:rPr lang="ko-KR" altLang="en-US" dirty="0" smtClean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           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http://www.gbcsw.or.kr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996655" y="4725144"/>
            <a:ext cx="2736304" cy="86409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  <a:hlinkClick r:id="rId5"/>
              </a:rPr>
              <a:t>한국사회복지사협회</a:t>
            </a:r>
            <a:endParaRPr lang="en-US" altLang="ko-KR" dirty="0">
              <a:solidFill>
                <a:prstClr val="black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http://lic.welfare.net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983" y="50038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취업정보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현장실습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현장실습 등록 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&amp;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검색</a:t>
            </a:r>
            <a:endParaRPr lang="ko-KR" altLang="en-US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983" y="101760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관련사이</a:t>
            </a:r>
            <a:r>
              <a:rPr lang="ko-KR" altLang="en-US" dirty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트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협의회 운영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사회복지포털 </a:t>
            </a:r>
            <a:r>
              <a:rPr lang="ko-KR" altLang="en-US" dirty="0" err="1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복지넷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(http://www.bokji.net)</a:t>
            </a:r>
            <a:endParaRPr lang="ko-KR" altLang="en-US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983" y="224173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사회복지시설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사회복지시설 검색 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or</a:t>
            </a:r>
          </a:p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배너 중  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ko-KR" altLang="en-US" dirty="0" err="1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복지넷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’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클릭하여 확인</a:t>
            </a:r>
            <a:endParaRPr lang="ko-KR" altLang="en-US" dirty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8669" y="370449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사회복지기관 현황</a:t>
            </a:r>
            <a:r>
              <a:rPr lang="en-US" altLang="ko-KR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&gt;  </a:t>
            </a:r>
            <a:r>
              <a:rPr lang="ko-KR" altLang="en-US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사회복지시설</a:t>
            </a:r>
            <a:r>
              <a:rPr lang="ko-KR" altLang="en-US" dirty="0" smtClean="0">
                <a:solidFill>
                  <a:srgbClr val="0070C0"/>
                </a:solidFill>
                <a:latin typeface="Calibri"/>
                <a:ea typeface="나눔고딕 ExtraBold" pitchFamily="50" charset="-127"/>
              </a:rPr>
              <a:t>∙기관 검색</a:t>
            </a:r>
            <a:endParaRPr lang="en-US" altLang="ko-KR" dirty="0" smtClean="0">
              <a:solidFill>
                <a:srgbClr val="0070C0"/>
              </a:solidFill>
              <a:latin typeface="Calibri"/>
              <a:ea typeface="나눔고딕 Extra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87436" y="5805264"/>
            <a:ext cx="770485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</a:t>
            </a:r>
            <a:r>
              <a:rPr lang="en-US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기관 검색</a:t>
            </a:r>
            <a:r>
              <a:rPr lang="en-US" altLang="ko-KR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’</a:t>
            </a:r>
            <a:r>
              <a:rPr lang="ko-KR" altLang="en-US" dirty="0" smtClean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만 할 수 있는 경우에는  기관별 홈페이지 </a:t>
            </a:r>
            <a:r>
              <a:rPr lang="ko-KR" altLang="en-US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방문</a:t>
            </a:r>
            <a:r>
              <a:rPr lang="en-US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" pitchFamily="2" charset="2"/>
              </a:rPr>
              <a:t>게시판 확인</a:t>
            </a:r>
            <a:r>
              <a:rPr lang="en-US" altLang="ko-KR" dirty="0">
                <a:solidFill>
                  <a:srgbClr val="C00000"/>
                </a:solidFill>
                <a:latin typeface="Calibri"/>
                <a:ea typeface="나눔고딕 ExtraBold" pitchFamily="50" charset="-127"/>
                <a:sym typeface="Wingdings 2"/>
              </a:rPr>
              <a:t> </a:t>
            </a:r>
            <a:endParaRPr lang="ko-KR" altLang="en-US" dirty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41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6615" y="2564904"/>
            <a:ext cx="7776864" cy="19700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사회복지현장실습의 </a:t>
            </a:r>
            <a: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진행 절차</a:t>
            </a:r>
            <a:endParaRPr lang="ko-KR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35" y="2276872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</a:t>
            </a:r>
            <a:endParaRPr lang="ko-KR" alt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6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231" y="1123839"/>
            <a:ext cx="3148743" cy="4601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사회복지현장실습의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진행절차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471613"/>
              </p:ext>
            </p:extLst>
          </p:nvPr>
        </p:nvGraphicFramePr>
        <p:xfrm>
          <a:off x="3492599" y="1052737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8466" y="4653136"/>
            <a:ext cx="819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4</a:t>
            </a:r>
            <a:r>
              <a:rPr lang="ko-KR" altLang="en-US" sz="2800" b="1" dirty="0" smtClean="0"/>
              <a:t>월</a:t>
            </a:r>
            <a:r>
              <a:rPr lang="en-US" altLang="ko-KR" sz="2800" b="1" dirty="0" smtClean="0"/>
              <a:t>~5</a:t>
            </a:r>
            <a:r>
              <a:rPr lang="ko-KR" altLang="en-US" sz="2800" b="1" dirty="0" smtClean="0"/>
              <a:t>월</a:t>
            </a:r>
            <a:r>
              <a:rPr lang="en-US" altLang="ko-KR" sz="2800" b="1" dirty="0" smtClean="0"/>
              <a:t>     6</a:t>
            </a:r>
            <a:r>
              <a:rPr lang="ko-KR" altLang="en-US" sz="2800" b="1" dirty="0" smtClean="0"/>
              <a:t>월 중         </a:t>
            </a:r>
            <a:r>
              <a:rPr lang="en-US" altLang="ko-KR" sz="2800" b="1" dirty="0" smtClean="0"/>
              <a:t>7~8</a:t>
            </a:r>
            <a:r>
              <a:rPr lang="ko-KR" altLang="en-US" sz="2800" b="1" dirty="0" smtClean="0"/>
              <a:t>월          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9~11</a:t>
            </a:r>
            <a:r>
              <a:rPr lang="ko-KR" altLang="en-US" sz="2800" b="1" dirty="0" smtClean="0"/>
              <a:t>월      </a:t>
            </a:r>
            <a:r>
              <a:rPr lang="en-US" altLang="ko-KR" sz="2800" b="1" dirty="0" smtClean="0"/>
              <a:t>11</a:t>
            </a:r>
            <a:r>
              <a:rPr lang="ko-KR" altLang="en-US" sz="2800" b="1" dirty="0" smtClean="0"/>
              <a:t>월 중</a:t>
            </a:r>
            <a:endParaRPr lang="ko-KR" altLang="en-US" sz="28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현장실습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교육일정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4647" y="1340768"/>
            <a:ext cx="7554570" cy="432048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000" dirty="0" smtClean="0">
                <a:latin typeface="HY헤드라인M" pitchFamily="18" charset="-127"/>
                <a:ea typeface="HY헤드라인M" pitchFamily="18" charset="-127"/>
              </a:rPr>
              <a:t>실습기관의 결정 및 실습 신청</a:t>
            </a:r>
            <a:endParaRPr lang="en-US" altLang="ko-KR" sz="30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" pitchFamily="2" charset="2"/>
              <a:buChar char="ü"/>
            </a:pPr>
            <a:endParaRPr lang="en-US" altLang="ko-KR" sz="26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실습지 선정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: 4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월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실습신청 공문 발송 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: 4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600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2600" dirty="0" smtClean="0">
                <a:latin typeface="휴먼모음T" pitchFamily="18" charset="-127"/>
                <a:ea typeface="휴먼모음T" pitchFamily="18" charset="-127"/>
              </a:rPr>
              <a:t>월 중순까지</a:t>
            </a:r>
            <a:endParaRPr lang="en-US" altLang="ko-KR" sz="26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2800" b="1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(*</a:t>
            </a:r>
            <a:r>
              <a:rPr lang="ko-KR" altLang="en-US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단 기관 별 실습생 모집 기간이 상이할 수 있음</a:t>
            </a:r>
            <a:r>
              <a:rPr lang="en-US" altLang="ko-KR" sz="26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.)</a:t>
            </a:r>
          </a:p>
          <a:p>
            <a:pPr>
              <a:buNone/>
            </a:pPr>
            <a:endParaRPr lang="en-US" altLang="ko-KR" sz="2800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3000" dirty="0" smtClean="0">
                <a:latin typeface="HY헤드라인M" pitchFamily="18" charset="-127"/>
                <a:ea typeface="HY헤드라인M" pitchFamily="18" charset="-127"/>
              </a:rPr>
              <a:t>실습 오리엔테이션 및 기본 교과교육</a:t>
            </a:r>
            <a:endParaRPr lang="en-US" altLang="ko-KR" sz="30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 2" pitchFamily="18" charset="2"/>
              <a:buChar char="P"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 2" pitchFamily="18" charset="2"/>
              <a:buChar char="P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일정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6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월 기말고사 이후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실습 전 필수 이수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 2" pitchFamily="18" charset="2"/>
              <a:buChar char="P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주요활동 내용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실습과정에 필요한 지식 검토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06766"/>
              </p:ext>
            </p:extLst>
          </p:nvPr>
        </p:nvGraphicFramePr>
        <p:xfrm>
          <a:off x="441903" y="2780928"/>
          <a:ext cx="11404445" cy="3552360"/>
        </p:xfrm>
        <a:graphic>
          <a:graphicData uri="http://schemas.openxmlformats.org/drawingml/2006/table">
            <a:tbl>
              <a:tblPr/>
              <a:tblGrid>
                <a:gridCol w="1418893"/>
                <a:gridCol w="2496388"/>
                <a:gridCol w="2496388"/>
                <a:gridCol w="2496388"/>
                <a:gridCol w="2496388"/>
              </a:tblGrid>
              <a:tr h="450756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사회복지현장실습 신청서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662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실습신청자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성명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학번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연락처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E-mail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주소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662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맑은 고딕"/>
                        </a:rPr>
                        <a:t>실습기관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기관명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연락처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실습기간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FAX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기관주소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9062" y="20489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544" y="428348"/>
            <a:ext cx="1130525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신청서 서식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</a:p>
          <a:p>
            <a:pPr algn="ctr" fontAlgn="base"/>
            <a:endParaRPr lang="en-US" altLang="ko-KR" b="1" dirty="0" smtClean="0"/>
          </a:p>
          <a:p>
            <a:pPr algn="just" fontAlgn="base">
              <a:lnSpc>
                <a:spcPct val="150000"/>
              </a:lnSpc>
            </a:pPr>
            <a:r>
              <a:rPr lang="ko-KR" altLang="en-US" b="1" dirty="0" smtClean="0"/>
              <a:t>대구대 </a:t>
            </a:r>
            <a:r>
              <a:rPr lang="ko-KR" altLang="en-US" b="1" dirty="0"/>
              <a:t>사회복지학과 </a:t>
            </a:r>
            <a:r>
              <a:rPr lang="ko-KR" altLang="en-US" b="1" dirty="0" smtClean="0"/>
              <a:t> 홈페이지</a:t>
            </a:r>
            <a:r>
              <a:rPr lang="en-US" altLang="ko-KR" b="1" dirty="0"/>
              <a:t>(</a:t>
            </a:r>
            <a:r>
              <a:rPr lang="en-US" altLang="ko-KR" b="1" u="sng" dirty="0">
                <a:hlinkClick r:id="rId3"/>
              </a:rPr>
              <a:t>http://dsw.daegu.ac.kr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latin typeface="+mn-ea"/>
              </a:rPr>
              <a:t>에서</a:t>
            </a:r>
            <a:endParaRPr lang="en-US" altLang="ko-KR" b="1" dirty="0" smtClean="0">
              <a:latin typeface="+mn-ea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70C0"/>
                </a:solidFill>
              </a:rPr>
              <a:t>공지 </a:t>
            </a:r>
            <a:r>
              <a:rPr lang="ko-KR" altLang="en-US" sz="2000" b="1" dirty="0">
                <a:solidFill>
                  <a:srgbClr val="0070C0"/>
                </a:solidFill>
              </a:rPr>
              <a:t>및 자료실 </a:t>
            </a:r>
            <a:r>
              <a:rPr lang="en-US" altLang="ko-KR" sz="2000" b="1" dirty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서식 </a:t>
            </a:r>
            <a:r>
              <a:rPr lang="ko-KR" altLang="en-US" sz="2000" b="1" dirty="0">
                <a:solidFill>
                  <a:srgbClr val="0070C0"/>
                </a:solidFill>
              </a:rPr>
              <a:t>자료실 </a:t>
            </a:r>
            <a:r>
              <a:rPr lang="en-US" altLang="ko-KR" sz="2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</a:rPr>
              <a:t>실습 서식 총괄 </a:t>
            </a:r>
            <a:r>
              <a:rPr lang="en-US" altLang="ko-KR" sz="20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&gt;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실습신청서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</a:t>
            </a:r>
            <a:r>
              <a:rPr lang="en-US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아래와 같은 실습신청서 다운 받아 공란</a:t>
            </a:r>
            <a:r>
              <a:rPr lang="en-US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(</a:t>
            </a:r>
            <a:r>
              <a:rPr lang="ko-KR" altLang="en-US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빈칸</a:t>
            </a:r>
            <a:r>
              <a:rPr lang="en-US" altLang="ko-KR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)</a:t>
            </a:r>
            <a:r>
              <a:rPr lang="ko-KR" altLang="en-US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  <a:sym typeface="Wingdings 2"/>
              </a:rPr>
              <a:t>없이 작성하여 학과 사무실에 제출 </a:t>
            </a:r>
            <a:endParaRPr lang="en-US" altLang="ko-KR" dirty="0" smtClean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현장실습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교육일정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4647" y="1196752"/>
            <a:ext cx="7622872" cy="4525963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실습 실시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" pitchFamily="2" charset="2"/>
              <a:buChar char="ü"/>
            </a:pP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실습활동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7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8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월</a:t>
            </a:r>
            <a:endParaRPr lang="en-US" altLang="ko-KR" sz="2400" dirty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주요활동 내용 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실습생들의 실습활동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기관 및 학교의 슈퍼비전 실시</a:t>
            </a:r>
            <a:r>
              <a:rPr lang="en-US" altLang="ko-KR" sz="2400" dirty="0" smtClean="0">
                <a:latin typeface="휴먼모음T" pitchFamily="18" charset="-127"/>
                <a:ea typeface="휴먼모음T" pitchFamily="18" charset="-127"/>
              </a:rPr>
              <a:t>,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실습상황 검토</a:t>
            </a:r>
            <a:endParaRPr lang="en-US" altLang="ko-KR" sz="2400" dirty="0" smtClean="0">
              <a:latin typeface="휴먼모음T" pitchFamily="18" charset="-127"/>
              <a:ea typeface="휴먼모음T" pitchFamily="18" charset="-127"/>
            </a:endParaRPr>
          </a:p>
          <a:p>
            <a:pPr marL="0" indent="0">
              <a:buNone/>
            </a:pPr>
            <a:endParaRPr lang="en-US" altLang="ko-KR" sz="2800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현장실습  세미나 및 보고회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Font typeface="Wingdings" pitchFamily="2" charset="2"/>
              <a:buChar char="ü"/>
            </a:pPr>
            <a:endParaRPr lang="en-US" altLang="ko-KR" sz="2200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buFont typeface="Wingdings" pitchFamily="2" charset="2"/>
              <a:buChar char="ü"/>
            </a:pP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일정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: 9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∼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11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월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실습 및 세미나 수업 진행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실습보고회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: 11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월 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(1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회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/ 4</a:t>
            </a:r>
            <a:r>
              <a:rPr lang="ko-KR" altLang="en-US" sz="2200" dirty="0" smtClean="0">
                <a:latin typeface="휴먼모음T" pitchFamily="18" charset="-127"/>
                <a:ea typeface="휴먼모음T" pitchFamily="18" charset="-127"/>
              </a:rPr>
              <a:t>시간</a:t>
            </a:r>
            <a:r>
              <a:rPr lang="en-US" altLang="ko-KR" sz="2200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사회복지현장실습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수강신청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4647" y="1052736"/>
            <a:ext cx="784887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 smtClean="0">
                <a:solidFill>
                  <a:srgbClr val="C00000"/>
                </a:solidFill>
              </a:rPr>
              <a:t>★ </a:t>
            </a:r>
            <a:r>
              <a:rPr lang="en-US" altLang="ko-KR" sz="4000" dirty="0" smtClean="0">
                <a:solidFill>
                  <a:srgbClr val="C00000"/>
                </a:solidFill>
              </a:rPr>
              <a:t>8</a:t>
            </a:r>
            <a:r>
              <a:rPr lang="ko-KR" altLang="en-US" sz="4000" dirty="0">
                <a:solidFill>
                  <a:srgbClr val="C00000"/>
                </a:solidFill>
              </a:rPr>
              <a:t>월 </a:t>
            </a:r>
            <a:r>
              <a:rPr lang="ko-KR" altLang="en-US" sz="4000" dirty="0" smtClean="0">
                <a:solidFill>
                  <a:srgbClr val="C00000"/>
                </a:solidFill>
              </a:rPr>
              <a:t>수강신청 時</a:t>
            </a:r>
            <a:endParaRPr lang="en-US" altLang="ko-KR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sz="2800" dirty="0" smtClean="0"/>
          </a:p>
          <a:p>
            <a:r>
              <a:rPr lang="en-US" altLang="ko-KR" b="1" dirty="0" smtClean="0"/>
              <a:t>2</a:t>
            </a:r>
            <a:r>
              <a:rPr lang="ko-KR" altLang="en-US" b="1" dirty="0" smtClean="0"/>
              <a:t>학기에 개설되는 두 과목 모두 신청</a:t>
            </a:r>
            <a:r>
              <a:rPr lang="en-US" altLang="ko-KR" b="1" dirty="0" smtClean="0">
                <a:solidFill>
                  <a:srgbClr val="C00000"/>
                </a:solidFill>
              </a:rPr>
              <a:t>(</a:t>
            </a:r>
            <a:r>
              <a:rPr lang="ko-KR" altLang="en-US" b="1" u="sng" dirty="0" smtClean="0">
                <a:solidFill>
                  <a:srgbClr val="C00000"/>
                </a:solidFill>
              </a:rPr>
              <a:t>동일한 교수님</a:t>
            </a:r>
            <a:r>
              <a:rPr lang="ko-KR" altLang="en-US" b="1" dirty="0" smtClean="0">
                <a:solidFill>
                  <a:srgbClr val="C00000"/>
                </a:solidFill>
              </a:rPr>
              <a:t>으로 신청해야 함</a:t>
            </a:r>
            <a:r>
              <a:rPr lang="en-US" altLang="ko-KR" b="1" dirty="0" smtClean="0">
                <a:solidFill>
                  <a:srgbClr val="C00000"/>
                </a:solidFill>
              </a:rPr>
              <a:t>)</a:t>
            </a:r>
          </a:p>
          <a:p>
            <a:pPr lvl="1"/>
            <a:endParaRPr lang="en-US" altLang="ko-KR" b="1" u="sng" dirty="0" smtClean="0">
              <a:solidFill>
                <a:srgbClr val="FF0000"/>
              </a:solidFill>
            </a:endParaRPr>
          </a:p>
          <a:p>
            <a:pPr lvl="1">
              <a:buClr>
                <a:srgbClr val="00B050"/>
              </a:buClr>
              <a:buFont typeface="Wingdings 2" pitchFamily="18" charset="2"/>
              <a:buChar char="P"/>
            </a:pPr>
            <a:r>
              <a:rPr lang="ko-KR" altLang="en-US" b="1" u="sng" dirty="0" smtClean="0">
                <a:solidFill>
                  <a:srgbClr val="FF0000"/>
                </a:solidFill>
              </a:rPr>
              <a:t>사회복지현장실습</a:t>
            </a:r>
            <a:endParaRPr lang="en-US" altLang="ko-K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chemeClr val="tx1"/>
                </a:solidFill>
              </a:rPr>
              <a:t>                  : </a:t>
            </a:r>
            <a:r>
              <a:rPr lang="ko-KR" altLang="en-US" b="1" dirty="0" smtClean="0"/>
              <a:t>방학 중 실습 활동을 학점으로 인정받음</a:t>
            </a:r>
            <a:r>
              <a:rPr lang="en-US" altLang="ko-KR" b="1" dirty="0" smtClean="0"/>
              <a:t>.</a:t>
            </a:r>
          </a:p>
          <a:p>
            <a:pPr>
              <a:buNone/>
            </a:pPr>
            <a:endParaRPr lang="en-US" altLang="ko-KR" b="1" dirty="0" smtClean="0"/>
          </a:p>
          <a:p>
            <a:pPr lvl="1">
              <a:buClr>
                <a:schemeClr val="accent5">
                  <a:lumMod val="75000"/>
                </a:schemeClr>
              </a:buClr>
              <a:buFont typeface="Wingdings 2" pitchFamily="18" charset="2"/>
              <a:buChar char="P"/>
            </a:pPr>
            <a:r>
              <a:rPr lang="ko-KR" altLang="en-US" b="1" u="sng" dirty="0" smtClean="0">
                <a:solidFill>
                  <a:srgbClr val="FF0000"/>
                </a:solidFill>
              </a:rPr>
              <a:t> 사회복지현장실습세미나</a:t>
            </a:r>
            <a:endParaRPr lang="en-US" altLang="ko-KR" b="1" dirty="0" smtClean="0"/>
          </a:p>
          <a:p>
            <a:pPr>
              <a:buNone/>
            </a:pPr>
            <a:r>
              <a:rPr lang="ko-KR" altLang="en-US" b="1" dirty="0" smtClean="0"/>
              <a:t>                 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실습내용을 토대로 </a:t>
            </a:r>
            <a:r>
              <a:rPr lang="ko-KR" altLang="en-US" b="1" dirty="0"/>
              <a:t>슈</a:t>
            </a:r>
            <a:r>
              <a:rPr lang="ko-KR" altLang="en-US" b="1" dirty="0" smtClean="0"/>
              <a:t>퍼비전 및 평가</a:t>
            </a:r>
            <a:r>
              <a:rPr lang="en-US" altLang="ko-KR" b="1" dirty="0" smtClean="0"/>
              <a:t> (</a:t>
            </a:r>
            <a:r>
              <a:rPr lang="ko-KR" altLang="en-US" b="1" dirty="0" smtClean="0"/>
              <a:t>실제 수업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실습확인서 발급 時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주의사항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6614" y="1240162"/>
            <a:ext cx="7910905" cy="4709119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C00000"/>
                </a:solidFill>
              </a:rPr>
              <a:t>‘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실습확인서</a:t>
            </a:r>
            <a:r>
              <a:rPr lang="en-US" altLang="ko-KR" sz="3600" b="1" dirty="0" smtClean="0">
                <a:solidFill>
                  <a:srgbClr val="C00000"/>
                </a:solidFill>
              </a:rPr>
              <a:t>’ </a:t>
            </a:r>
            <a:r>
              <a:rPr lang="ko-KR" altLang="en-US" sz="3600" b="1" dirty="0" smtClean="0">
                <a:solidFill>
                  <a:srgbClr val="C00000"/>
                </a:solidFill>
              </a:rPr>
              <a:t>발급 시 </a:t>
            </a:r>
            <a:endParaRPr lang="en-US" altLang="ko-KR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sz="3600" b="1" dirty="0"/>
              <a:t> </a:t>
            </a:r>
            <a:r>
              <a:rPr lang="en-US" altLang="ko-KR" sz="3600" b="1" dirty="0" smtClean="0"/>
              <a:t>  </a:t>
            </a:r>
            <a:r>
              <a:rPr lang="ko-KR" altLang="en-US" sz="3600" b="1" u="sng" dirty="0" smtClean="0"/>
              <a:t>실습지도교수란은 비워두고 발급</a:t>
            </a:r>
            <a:endParaRPr lang="en-US" altLang="ko-KR" sz="3600" b="1" u="sng" dirty="0" smtClean="0"/>
          </a:p>
          <a:p>
            <a:endParaRPr lang="en-US" altLang="ko-KR" sz="3600" b="1" dirty="0" smtClean="0"/>
          </a:p>
          <a:p>
            <a:r>
              <a:rPr lang="en-US" altLang="ko-KR" sz="3600" b="1" dirty="0" smtClean="0"/>
              <a:t>‘</a:t>
            </a:r>
            <a:r>
              <a:rPr lang="ko-KR" altLang="en-US" sz="3600" b="1" dirty="0" smtClean="0"/>
              <a:t>실습 지도교수</a:t>
            </a:r>
            <a:r>
              <a:rPr lang="en-US" altLang="ko-KR" sz="3600" b="1" dirty="0" smtClean="0"/>
              <a:t>’</a:t>
            </a:r>
            <a:r>
              <a:rPr lang="ko-KR" altLang="en-US" sz="3600" b="1" dirty="0" err="1" smtClean="0"/>
              <a:t>란은</a:t>
            </a:r>
            <a:r>
              <a:rPr lang="ko-KR" altLang="en-US" sz="3600" b="1" dirty="0" smtClean="0"/>
              <a:t> </a:t>
            </a:r>
            <a:endParaRPr lang="en-US" altLang="ko-KR" sz="3600" b="1" dirty="0" smtClean="0"/>
          </a:p>
          <a:p>
            <a:pPr marL="0" indent="0">
              <a:buNone/>
            </a:pPr>
            <a:r>
              <a:rPr lang="ko-KR" altLang="en-US" sz="3600" b="1" u="sng" dirty="0" smtClean="0"/>
              <a:t>실습 시  기관 방문한 교수님이 아니라 </a:t>
            </a:r>
            <a:endParaRPr lang="en-US" altLang="ko-KR" sz="3600" b="1" u="sng" dirty="0" smtClean="0"/>
          </a:p>
          <a:p>
            <a:pPr marL="0" indent="0">
              <a:buNone/>
            </a:pPr>
            <a:r>
              <a:rPr lang="en-US" altLang="ko-KR" sz="3600" b="1" u="sng" dirty="0" smtClean="0"/>
              <a:t>2</a:t>
            </a:r>
            <a:r>
              <a:rPr lang="ko-KR" altLang="en-US" sz="3600" b="1" u="sng" dirty="0" smtClean="0"/>
              <a:t>학기 현장실습 및 세미나 과목 수업을 수강하는 교수님임</a:t>
            </a:r>
            <a:r>
              <a:rPr lang="en-US" altLang="ko-KR" sz="3600" b="1" u="sng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6615" y="2564904"/>
            <a:ext cx="7776864" cy="19700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사회복지현장실습의 </a:t>
            </a:r>
            <a: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ko-K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유형과 목적</a:t>
            </a:r>
            <a:endParaRPr lang="ko-KR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35" y="2276872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endParaRPr lang="ko-KR" alt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실습확인서 발급 時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주의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및 숙지사항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67929" y="14822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891119"/>
              </p:ext>
            </p:extLst>
          </p:nvPr>
        </p:nvGraphicFramePr>
        <p:xfrm>
          <a:off x="3564433" y="1277124"/>
          <a:ext cx="8137078" cy="1647819"/>
        </p:xfrm>
        <a:graphic>
          <a:graphicData uri="http://schemas.openxmlformats.org/drawingml/2006/table">
            <a:tbl>
              <a:tblPr/>
              <a:tblGrid>
                <a:gridCol w="1129804"/>
                <a:gridCol w="1979133"/>
                <a:gridCol w="1979133"/>
                <a:gridCol w="1383236"/>
                <a:gridCol w="56431"/>
                <a:gridCol w="1609341"/>
              </a:tblGrid>
              <a:tr h="520554">
                <a:tc gridSpan="5"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2000" kern="0" spc="100" dirty="0">
                          <a:solidFill>
                            <a:srgbClr val="000000"/>
                          </a:solidFill>
                          <a:effectLst/>
                          <a:ea typeface="HY헤드라인M"/>
                        </a:rPr>
                        <a:t>사회복지현장실습 확인서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300" kern="0" spc="-10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&lt;2015.03.01.</a:t>
                      </a:r>
                      <a:r>
                        <a:rPr lang="ko-KR" altLang="en-US" sz="1300" kern="0" spc="-10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개정</a:t>
                      </a:r>
                      <a:r>
                        <a:rPr lang="en-US" altLang="ko-KR" sz="1300" kern="0" spc="-10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&gt;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5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습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생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인적사항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성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>
                          <a:solidFill>
                            <a:srgbClr val="0000FF"/>
                          </a:solidFill>
                          <a:effectLst/>
                          <a:ea typeface="HY중고딕"/>
                        </a:rPr>
                        <a:t>생 년 월 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※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주민등록번호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’ 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앞자리 </a:t>
                      </a:r>
                      <a:r>
                        <a:rPr lang="en-US" altLang="ko-KR" sz="900" i="1" kern="0" spc="-10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6</a:t>
                      </a:r>
                      <a:r>
                        <a:rPr lang="ko-KR" altLang="en-US" sz="900" i="1" kern="0" spc="-10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5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전화번호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휴 대 전 화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57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학교</a:t>
                      </a:r>
                      <a:r>
                        <a:rPr lang="en-US" altLang="ko-KR" sz="1200" b="1" kern="0" spc="-1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/</a:t>
                      </a:r>
                      <a:r>
                        <a:rPr lang="ko-KR" altLang="en-US" sz="1200" b="1" kern="0" spc="-100" dirty="0" err="1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학과명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실습지도교수 성명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200" b="1" i="1" kern="0" spc="0" dirty="0" smtClean="0">
                          <a:solidFill>
                            <a:srgbClr val="FF0000"/>
                          </a:solidFill>
                          <a:effectLst/>
                        </a:rPr>
                        <a:t>비워두세요</a:t>
                      </a:r>
                      <a:endParaRPr lang="ko-KR" altLang="en-US" sz="1200" b="1" i="1" kern="0" spc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84672"/>
              </p:ext>
            </p:extLst>
          </p:nvPr>
        </p:nvGraphicFramePr>
        <p:xfrm>
          <a:off x="3564607" y="3140968"/>
          <a:ext cx="8136905" cy="2856350"/>
        </p:xfrm>
        <a:graphic>
          <a:graphicData uri="http://schemas.openxmlformats.org/drawingml/2006/table">
            <a:tbl>
              <a:tblPr/>
              <a:tblGrid>
                <a:gridCol w="8136905"/>
              </a:tblGrid>
              <a:tr h="2856350">
                <a:tc>
                  <a:txBody>
                    <a:bodyPr/>
                    <a:lstStyle/>
                    <a:p>
                      <a:pPr marL="127000" marR="12700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258445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</a:tabLst>
                      </a:pP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위와 같이 실습 내용을 확인합니다</a:t>
                      </a:r>
                      <a:r>
                        <a:rPr lang="en-US" altLang="ko-KR" sz="16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.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              월               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실습지도자      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                 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서명 또는 인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 </a:t>
                      </a:r>
                      <a:r>
                        <a:rPr lang="ko-KR" altLang="en-US" sz="1600" b="1" kern="0" spc="-1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습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기 </a:t>
                      </a:r>
                      <a:r>
                        <a:rPr lang="ko-KR" altLang="en-US" sz="1600" b="1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관       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             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 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 인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                 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 </a:t>
                      </a:r>
                      <a:r>
                        <a:rPr lang="ko-KR" altLang="en-US" sz="1600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                 일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0" spc="-10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실습지도교수      </a:t>
                      </a:r>
                      <a:r>
                        <a:rPr lang="en-US" altLang="ko-KR" sz="1600" b="1" i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         </a:t>
                      </a:r>
                      <a:r>
                        <a:rPr lang="ko-KR" altLang="en-US" sz="1600" b="1" i="1" kern="0" spc="-100" dirty="0" smtClean="0">
                          <a:solidFill>
                            <a:srgbClr val="FF0000"/>
                          </a:solidFill>
                          <a:effectLst/>
                          <a:latin typeface="휴먼명조"/>
                        </a:rPr>
                        <a:t>비워두세요</a:t>
                      </a:r>
                      <a:r>
                        <a:rPr lang="en-US" altLang="ko-KR" sz="1600" b="1" i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</a:t>
                      </a:r>
                      <a:r>
                        <a:rPr lang="en-US" altLang="ko-KR" sz="1600" b="1" kern="0" spc="-100" dirty="0" smtClean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           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서명 또는 인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116580" marR="0" indent="-3116580" algn="ctr" fontAlgn="base" latinLnBrk="0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전라북도체L"/>
                        </a:rPr>
                        <a:t>한국사회복지사협회장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 </a:t>
                      </a: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귀하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3832" marR="23832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사회복지현장실습의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전체일정 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903683"/>
              </p:ext>
            </p:extLst>
          </p:nvPr>
        </p:nvGraphicFramePr>
        <p:xfrm>
          <a:off x="3708623" y="952984"/>
          <a:ext cx="7852663" cy="386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80630" y="4246056"/>
            <a:ext cx="7671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/>
              <a:t> </a:t>
            </a:r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월</a:t>
            </a:r>
            <a:r>
              <a:rPr lang="en-US" altLang="ko-KR" sz="2400" b="1" dirty="0" smtClean="0"/>
              <a:t>~5</a:t>
            </a:r>
            <a:r>
              <a:rPr lang="ko-KR" altLang="en-US" sz="2400" b="1" dirty="0" smtClean="0"/>
              <a:t>월   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월 기말고사</a:t>
            </a:r>
            <a:endParaRPr lang="en-US" altLang="ko-KR" sz="2400" b="1" dirty="0" smtClean="0"/>
          </a:p>
          <a:p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</a:t>
            </a:r>
            <a:r>
              <a:rPr lang="ko-KR" altLang="en-US" sz="2400" b="1" dirty="0" smtClean="0"/>
              <a:t>마지막 주 실시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                         </a:t>
            </a:r>
            <a:r>
              <a:rPr lang="ko-KR" altLang="en-US" sz="2400" b="1" dirty="0" smtClean="0"/>
              <a:t>일지배부</a:t>
            </a:r>
            <a:r>
              <a:rPr lang="en-US" altLang="ko-KR" sz="2400" b="1" dirty="0" smtClean="0"/>
              <a:t>           7~8</a:t>
            </a:r>
            <a:r>
              <a:rPr lang="ko-KR" altLang="en-US" sz="2400" b="1" dirty="0" smtClean="0"/>
              <a:t>월          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과목 </a:t>
            </a:r>
            <a:endParaRPr lang="en-US" altLang="ko-KR" sz="2400" b="1" dirty="0" smtClean="0"/>
          </a:p>
          <a:p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                             </a:t>
            </a:r>
            <a:r>
              <a:rPr lang="ko-KR" altLang="en-US" sz="2400" b="1" dirty="0" smtClean="0"/>
              <a:t>모두신청         </a:t>
            </a:r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월 중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0155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사회복지사 자격증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이수과목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안내</a:t>
            </a:r>
            <a:endParaRPr lang="ko-KR" altLang="en-US" sz="4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36615" y="1340768"/>
            <a:ext cx="7924672" cy="4785395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급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자격기준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None/>
            </a:pP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 smtClean="0"/>
              <a:t> : </a:t>
            </a:r>
            <a:r>
              <a:rPr lang="ko-KR" altLang="en-US" sz="2400" b="1" dirty="0" smtClean="0"/>
              <a:t>보건복지부령이 </a:t>
            </a:r>
            <a:r>
              <a:rPr lang="ko-KR" altLang="en-US" sz="2400" b="1" dirty="0"/>
              <a:t>정하는 </a:t>
            </a:r>
            <a:endParaRPr lang="en-US" altLang="ko-KR" sz="2400" b="1" dirty="0" smtClean="0"/>
          </a:p>
          <a:p>
            <a:pPr>
              <a:buNone/>
            </a:pPr>
            <a:r>
              <a:rPr lang="ko-KR" altLang="en-US" sz="2400" b="1" dirty="0" smtClean="0"/>
              <a:t>「</a:t>
            </a:r>
            <a:r>
              <a:rPr lang="ko-KR" altLang="en-US" sz="2400" b="1" dirty="0"/>
              <a:t>사회복지학 </a:t>
            </a:r>
            <a:r>
              <a:rPr lang="ko-KR" altLang="en-US" sz="2400" b="1" dirty="0" smtClean="0"/>
              <a:t> 전공교과목과 사회복지관련 </a:t>
            </a:r>
            <a:r>
              <a:rPr lang="ko-KR" altLang="en-US" sz="2400" b="1" dirty="0"/>
              <a:t>교과목</a:t>
            </a:r>
            <a:r>
              <a:rPr lang="ko-KR" altLang="en-US" sz="2400" b="1" dirty="0" smtClean="0"/>
              <a:t>」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필수</a:t>
            </a:r>
            <a:r>
              <a:rPr lang="en-US" altLang="ko-KR" sz="2400" b="1" dirty="0"/>
              <a:t>10, </a:t>
            </a:r>
            <a:r>
              <a:rPr lang="ko-KR" altLang="en-US" sz="2400" b="1" dirty="0"/>
              <a:t>선택</a:t>
            </a:r>
            <a:r>
              <a:rPr lang="en-US" altLang="ko-KR" sz="2400" b="1" dirty="0"/>
              <a:t>4)</a:t>
            </a:r>
            <a:r>
              <a:rPr lang="ko-KR" altLang="en-US" sz="2400" b="1" dirty="0"/>
              <a:t>을 이수하고</a:t>
            </a:r>
            <a:r>
              <a:rPr lang="en-US" altLang="ko-KR" sz="2400" b="1" dirty="0" smtClean="0"/>
              <a:t>,</a:t>
            </a:r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u="sng" dirty="0" smtClean="0"/>
              <a:t>총 </a:t>
            </a:r>
            <a:r>
              <a:rPr lang="en-US" altLang="ko-KR" sz="2400" b="1" u="sng" dirty="0" smtClean="0"/>
              <a:t>42</a:t>
            </a:r>
            <a:r>
              <a:rPr lang="ko-KR" altLang="en-US" sz="2400" b="1" u="sng" dirty="0" smtClean="0"/>
              <a:t>학점</a:t>
            </a:r>
            <a:r>
              <a:rPr lang="en-US" altLang="ko-KR" sz="2400" b="1" dirty="0" smtClean="0"/>
              <a:t>!   </a:t>
            </a:r>
            <a:r>
              <a:rPr lang="ko-KR" altLang="en-US" sz="2400" b="1" dirty="0" smtClean="0"/>
              <a:t>학사학위를 </a:t>
            </a:r>
            <a:r>
              <a:rPr lang="ko-KR" altLang="en-US" sz="2400" b="1" dirty="0"/>
              <a:t>취득한 </a:t>
            </a:r>
            <a:r>
              <a:rPr lang="ko-KR" altLang="en-US" sz="2400" b="1" dirty="0" smtClean="0"/>
              <a:t>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졸업자</a:t>
            </a:r>
            <a:r>
              <a:rPr lang="en-US" altLang="ko-KR" sz="2400" b="1" dirty="0" smtClean="0"/>
              <a:t>!)</a:t>
            </a:r>
            <a:r>
              <a:rPr lang="ko-KR" altLang="en-US" sz="2400" b="1" dirty="0" smtClean="0"/>
              <a:t>로서  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사회복지사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급 국가시험에 </a:t>
            </a:r>
            <a:endParaRPr lang="en-US" altLang="ko-KR" sz="2400" b="1" dirty="0" smtClean="0"/>
          </a:p>
          <a:p>
            <a:pPr>
              <a:buNone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응시하여 </a:t>
            </a:r>
            <a:r>
              <a:rPr lang="ko-KR" altLang="en-US" sz="2400" b="1" dirty="0"/>
              <a:t>합격하면 </a:t>
            </a:r>
            <a:r>
              <a:rPr lang="ko-KR" altLang="en-US" sz="2400" b="1" dirty="0" smtClean="0"/>
              <a:t>   </a:t>
            </a:r>
            <a:r>
              <a:rPr lang="en-US" altLang="ko-KR" sz="2400" b="1" dirty="0" smtClean="0"/>
              <a:t>1</a:t>
            </a:r>
            <a:r>
              <a:rPr lang="ko-KR" altLang="en-US" sz="2400" b="1" dirty="0"/>
              <a:t>급 자격증이 주어집니다</a:t>
            </a:r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3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사회복지사 자격 발급을 위한 공통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이수교과목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급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,1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급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2639" y="1052736"/>
            <a:ext cx="7708648" cy="496855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ko-KR" altLang="en-US" sz="2800" u="sng" dirty="0" smtClean="0">
                <a:solidFill>
                  <a:srgbClr val="FF0000"/>
                </a:solidFill>
              </a:rPr>
              <a:t>선택과목 </a:t>
            </a:r>
            <a:r>
              <a:rPr lang="en-US" altLang="ko-KR" sz="2800" u="sng" dirty="0" smtClean="0">
                <a:solidFill>
                  <a:srgbClr val="FF0000"/>
                </a:solidFill>
              </a:rPr>
              <a:t>4</a:t>
            </a:r>
            <a:r>
              <a:rPr lang="ko-KR" altLang="en-US" sz="2800" u="sng" dirty="0" smtClean="0">
                <a:solidFill>
                  <a:srgbClr val="FF0000"/>
                </a:solidFill>
              </a:rPr>
              <a:t>과목이상 </a:t>
            </a:r>
            <a:r>
              <a:rPr lang="ko-KR" altLang="en-US" sz="2800" dirty="0" smtClean="0"/>
              <a:t>반드시 이수하여야 함</a:t>
            </a:r>
            <a:r>
              <a:rPr lang="en-US" altLang="ko-KR" sz="2800" dirty="0" smtClean="0"/>
              <a:t>.</a:t>
            </a:r>
            <a:endParaRPr lang="en-US" altLang="ko-KR" sz="1050" dirty="0" smtClean="0"/>
          </a:p>
          <a:p>
            <a:pPr marL="0" indent="0">
              <a:buNone/>
            </a:pPr>
            <a:endParaRPr lang="en-US" altLang="ko-KR" sz="10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※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사례관리론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중독과  사회복지실천은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 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사회복지사  자격증에 </a:t>
            </a:r>
            <a:r>
              <a:rPr lang="ko-KR" altLang="en-US" sz="2400" b="1" dirty="0">
                <a:solidFill>
                  <a:schemeClr val="tx1"/>
                </a:solidFill>
              </a:rPr>
              <a:t>해당하는 이수 선택과목이 아님</a:t>
            </a:r>
            <a:r>
              <a:rPr lang="en-US" altLang="ko-KR" sz="2400" b="1" dirty="0">
                <a:solidFill>
                  <a:schemeClr val="tx1"/>
                </a:solidFill>
              </a:rPr>
              <a:t>. 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03790"/>
              </p:ext>
            </p:extLst>
          </p:nvPr>
        </p:nvGraphicFramePr>
        <p:xfrm>
          <a:off x="4068663" y="1844824"/>
          <a:ext cx="756084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12168"/>
                <a:gridCol w="1944216"/>
                <a:gridCol w="2520280"/>
              </a:tblGrid>
              <a:tr h="5040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아동복지론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가족복지론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의료사회사업론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정신보건사회복지론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청소년복지론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산업복지론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정신건강론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사회복지윤리와 철학</a:t>
                      </a:r>
                      <a:endParaRPr lang="en-US" altLang="ko-KR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노인복지론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사회보장론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자원봉사론</a:t>
                      </a:r>
                      <a:endParaRPr lang="en-US" altLang="ko-KR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 자료분석론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여성복지론</a:t>
                      </a:r>
                      <a:endParaRPr lang="ko-KR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사회문제론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사회복지발달사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프로그램 개발과 평가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장애인복지론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교정복지론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학교사회사업론</a:t>
                      </a:r>
                      <a:endParaRPr lang="en-US" altLang="ko-KR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사회복지 </a:t>
                      </a:r>
                      <a:r>
                        <a:rPr lang="ko-KR" altLang="en-US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지도감독론</a:t>
                      </a:r>
                      <a:endParaRPr lang="ko-KR" altLang="en-US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1638" cy="4600575"/>
          </a:xfrm>
        </p:spPr>
        <p:txBody>
          <a:bodyPr>
            <a:normAutofit/>
          </a:bodyPr>
          <a:lstStyle/>
          <a:p>
            <a:r>
              <a:rPr lang="ko-KR" altLang="en-US" b="1" dirty="0"/>
              <a:t>사회복지사 자격 발급을 위한 공통 이수교과목</a:t>
            </a:r>
            <a:r>
              <a:rPr lang="en-US" altLang="ko-KR" b="1" dirty="0"/>
              <a:t>(2</a:t>
            </a:r>
            <a:r>
              <a:rPr lang="ko-KR" altLang="en-US" b="1" dirty="0"/>
              <a:t>급</a:t>
            </a:r>
            <a:r>
              <a:rPr lang="en-US" altLang="ko-KR" b="1" dirty="0"/>
              <a:t>,1</a:t>
            </a:r>
            <a:r>
              <a:rPr lang="ko-KR" altLang="en-US" b="1" dirty="0"/>
              <a:t>급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96" y="165442"/>
            <a:ext cx="5760639" cy="666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1" y="184758"/>
            <a:ext cx="5760640" cy="664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231" y="771525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89"/>
          <a:stretch/>
        </p:blipFill>
        <p:spPr bwMode="auto">
          <a:xfrm>
            <a:off x="4572719" y="5333682"/>
            <a:ext cx="2667000" cy="10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68" y="2543174"/>
            <a:ext cx="11305038" cy="304606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prstTxWarp prst="textArchUp">
              <a:avLst>
                <a:gd name="adj" fmla="val 10954977"/>
              </a:avLst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ko-KR" sz="8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 YOU!</a:t>
            </a:r>
            <a:endParaRPr lang="ko-KR" altLang="en-US" sz="88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65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19" y="381000"/>
            <a:ext cx="10547138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ko-KR" sz="4000" dirty="0">
              <a:solidFill>
                <a:schemeClr val="tx1">
                  <a:lumMod val="50000"/>
                  <a:lumOff val="50000"/>
                </a:schemeClr>
              </a:solidFill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29097" y="2928037"/>
            <a:ext cx="5836433" cy="0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8742" y="5127978"/>
            <a:ext cx="6822913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 latinLnBrk="1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임상사회복지실습은 사회복지현장실습의 심화과정</a:t>
            </a:r>
            <a:endParaRPr 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61286" y="5284486"/>
            <a:ext cx="608489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ko-KR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3828476" y="1548020"/>
            <a:ext cx="2738199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008" y="2493560"/>
              <a:ext cx="1954808" cy="12241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latinLnBrk="1">
                <a:lnSpc>
                  <a:spcPct val="80000"/>
                </a:lnSpc>
              </a:pPr>
              <a:r>
                <a:rPr lang="ko-KR" alt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사회복지</a:t>
              </a:r>
              <a:endParaRPr lang="en-US" altLang="ko-KR" sz="24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endParaRPr lang="en-US" altLang="ko-KR" sz="24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r>
                <a:rPr lang="ko-KR" alt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현장실습</a:t>
              </a:r>
              <a:endParaRPr lang="ko-KR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78024" y="206151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8620258" y="1620028"/>
            <a:ext cx="2738199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15308" y="2528047"/>
              <a:ext cx="1931160" cy="144016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 latinLnBrk="1">
                <a:lnSpc>
                  <a:spcPct val="80000"/>
                </a:lnSpc>
              </a:pPr>
              <a:r>
                <a:rPr lang="ko-KR" alt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임상사회</a:t>
              </a:r>
              <a:endParaRPr lang="en-US" altLang="ko-KR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endParaRPr lang="en-US" altLang="ko-KR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 latinLnBrk="1">
                <a:lnSpc>
                  <a:spcPct val="80000"/>
                </a:lnSpc>
              </a:pPr>
              <a:r>
                <a:rPr lang="ko-KR" altLang="en-US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복지실습</a:t>
              </a:r>
              <a:endParaRPr lang="ko-KR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59324" y="2023991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ko-KR"/>
                <a:t>       </a:t>
              </a:r>
            </a:p>
          </p:txBody>
        </p:sp>
      </p:grp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사회복지     현장실습의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</a:b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유형</a:t>
            </a:r>
            <a:r>
              <a:rPr lang="ko-KR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/>
            </a:r>
            <a:br>
              <a:rPr lang="ko-KR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</a:b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095" y="720586"/>
            <a:ext cx="10547138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ko-KR" altLang="en-US" sz="4000" dirty="0" smtClean="0">
                <a:solidFill>
                  <a:srgbClr val="00B050"/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사회복지현장실습 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vs </a:t>
            </a:r>
            <a:r>
              <a:rPr lang="ko-KR" altLang="en-US" sz="4000" dirty="0" smtClean="0">
                <a:solidFill>
                  <a:srgbClr val="0070C0"/>
                </a:solidFill>
                <a:latin typeface="휴먼모음T" pitchFamily="18" charset="-127"/>
                <a:ea typeface="휴먼모음T" pitchFamily="18" charset="-127"/>
                <a:cs typeface="Arial" pitchFamily="34" charset="0"/>
              </a:rPr>
              <a:t>임상사회복지현장실습</a:t>
            </a:r>
            <a:endParaRPr lang="ko-KR" sz="4000" dirty="0">
              <a:solidFill>
                <a:srgbClr val="0070C0"/>
              </a:solidFill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88419"/>
              </p:ext>
            </p:extLst>
          </p:nvPr>
        </p:nvGraphicFramePr>
        <p:xfrm>
          <a:off x="525117" y="1962691"/>
          <a:ext cx="11119542" cy="4274622"/>
        </p:xfrm>
        <a:graphic>
          <a:graphicData uri="http://schemas.openxmlformats.org/drawingml/2006/table">
            <a:tbl>
              <a:tblPr/>
              <a:tblGrid>
                <a:gridCol w="1594637"/>
                <a:gridCol w="4115147"/>
                <a:gridCol w="5409758"/>
              </a:tblGrid>
              <a:tr h="14248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학년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사회복지현장실습</a:t>
                      </a:r>
                      <a:endParaRPr lang="en-US" altLang="ko-KR" sz="2400" b="0" u="sng" kern="0" spc="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사회복지현장실습세미나</a:t>
                      </a:r>
                      <a:endParaRPr lang="en-US" altLang="ko-KR" sz="2400" b="0" u="sng" kern="0" spc="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u="sng" kern="0" spc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8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학년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임상사회복지현장실습</a:t>
                      </a:r>
                      <a:endParaRPr lang="en-US" altLang="ko-KR" sz="2400" b="0" kern="0" spc="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-2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임상사회복지현장실습세미나</a:t>
                      </a:r>
                      <a:endParaRPr lang="en-US" altLang="ko-KR" sz="2400" b="0" kern="0" spc="-20" dirty="0" smtClean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0" kern="0" spc="-2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en-US" altLang="ko-KR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학점</a:t>
                      </a:r>
                      <a:r>
                        <a:rPr lang="en-US" altLang="ko-KR" sz="2400" b="0" kern="0" spc="-2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874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임상사회복지현장실습 기관 </a:t>
                      </a:r>
                      <a:r>
                        <a:rPr lang="en-US" altLang="ko-KR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 smtClean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사회복귀시설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병원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정신건강증진센터 등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6203" marR="86203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39595" y="3393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0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52239" y="1123839"/>
            <a:ext cx="2942327" cy="4601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목적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invGray">
          <a:xfrm>
            <a:off x="4428703" y="1412776"/>
            <a:ext cx="4824536" cy="4495800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3623261" y="1989584"/>
            <a:ext cx="462186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D85E28">
                  <a:gamma/>
                  <a:shade val="46275"/>
                  <a:invGamma/>
                </a:srgbClr>
              </a:gs>
              <a:gs pos="50000">
                <a:srgbClr val="D85E28"/>
              </a:gs>
              <a:gs pos="100000">
                <a:srgbClr val="D85E28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3B76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굴림" charset="-127"/>
              </a:rPr>
              <a:t>사회복지서비스 기관 업무 이해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굴림" charset="-127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3623261" y="3132584"/>
            <a:ext cx="462186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>
                  <a:gamma/>
                  <a:shade val="46275"/>
                  <a:invGamma/>
                </a:srgbClr>
              </a:gs>
              <a:gs pos="5000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3B76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굴림" charset="-127"/>
              </a:rPr>
              <a:t>사회복지실천 지식 및 기술의 활용 경험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굴림" charset="-127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3623261" y="4275584"/>
            <a:ext cx="462186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5A2D7">
                  <a:gamma/>
                  <a:shade val="46275"/>
                  <a:invGamma/>
                </a:srgbClr>
              </a:gs>
              <a:gs pos="50000">
                <a:srgbClr val="55A2D7"/>
              </a:gs>
              <a:gs pos="100000">
                <a:srgbClr val="55A2D7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3B76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굴림" charset="-127"/>
              </a:rPr>
              <a:t>진로 선택 및 취업 준비</a:t>
            </a: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굴림" charset="-127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9420231" y="2209800"/>
            <a:ext cx="2223123" cy="3200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CCFFFF">
                  <a:gamma/>
                  <a:tint val="0"/>
                  <a:invGamma/>
                </a:srgbClr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ea typeface="굴림" charset="-127"/>
              </a:rPr>
              <a:t>예비사회복지사로서의 업무 수행 연습</a:t>
            </a:r>
            <a:endParaRPr lang="en-US" altLang="ko-KR" sz="2400" b="1" dirty="0" smtClean="0">
              <a:solidFill>
                <a:srgbClr val="000000"/>
              </a:solidFill>
              <a:ea typeface="굴림" charset="-127"/>
            </a:endParaRPr>
          </a:p>
          <a:p>
            <a:pPr algn="ctr"/>
            <a:r>
              <a:rPr lang="ko-KR" altLang="en-US" dirty="0" smtClean="0">
                <a:solidFill>
                  <a:srgbClr val="000000"/>
                </a:solidFill>
                <a:ea typeface="굴림" charset="-127"/>
              </a:rPr>
              <a:t>실제 사회복지사가 </a:t>
            </a:r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pPr algn="ctr"/>
            <a:r>
              <a:rPr lang="ko-KR" altLang="en-US" dirty="0" smtClean="0">
                <a:solidFill>
                  <a:srgbClr val="000000"/>
                </a:solidFill>
                <a:ea typeface="굴림" charset="-127"/>
              </a:rPr>
              <a:t>되었을 때 업무에 </a:t>
            </a:r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pPr algn="ctr"/>
            <a:r>
              <a:rPr lang="ko-KR" altLang="en-US" dirty="0" smtClean="0">
                <a:solidFill>
                  <a:srgbClr val="000000"/>
                </a:solidFill>
                <a:ea typeface="굴림" charset="-127"/>
              </a:rPr>
              <a:t>임하는  마음 가짐으로</a:t>
            </a:r>
            <a:endParaRPr lang="en-US" altLang="ko-KR" dirty="0">
              <a:solidFill>
                <a:srgbClr val="000000"/>
              </a:solidFill>
              <a:ea typeface="굴림" charset="-127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6615" y="2564904"/>
            <a:ext cx="7776864" cy="19700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사회복지현장실습을 위한  조건</a:t>
            </a:r>
            <a:endParaRPr lang="ko-KR" alt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35" y="2276872"/>
            <a:ext cx="12241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11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</a:rPr>
              <a:t>조건</a:t>
            </a:r>
            <a:endParaRPr lang="ko-KR" altLang="en-US" sz="3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068663" y="2204864"/>
            <a:ext cx="7200800" cy="295232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ko-KR" altLang="en-US" sz="3900" dirty="0" smtClean="0">
                <a:latin typeface="HY헤드라인M" pitchFamily="18" charset="-127"/>
                <a:ea typeface="HY헤드라인M" pitchFamily="18" charset="-127"/>
              </a:rPr>
              <a:t>실습시기 및 이수시간</a:t>
            </a:r>
            <a:endParaRPr lang="en-US" altLang="ko-KR" sz="3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ko-KR" sz="39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39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900" dirty="0" smtClean="0">
                <a:latin typeface="HY헤드라인M" pitchFamily="18" charset="-127"/>
                <a:ea typeface="HY헤드라인M" pitchFamily="18" charset="-127"/>
              </a:rPr>
              <a:t>실습기관 선정 시 고려사항</a:t>
            </a:r>
            <a:endParaRPr lang="en-US" altLang="ko-KR" sz="39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buNone/>
            </a:pP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4607" y="98072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atin typeface="바탕"/>
                <a:ea typeface="바탕"/>
              </a:rPr>
              <a:t>『</a:t>
            </a:r>
            <a:r>
              <a:rPr lang="ko-KR" altLang="en-US" sz="3200" b="1" dirty="0" smtClean="0">
                <a:latin typeface="바탕"/>
                <a:ea typeface="바탕"/>
              </a:rPr>
              <a:t>사회복지사업법 시행규칙</a:t>
            </a:r>
            <a:r>
              <a:rPr lang="en-US" altLang="ko-KR" sz="3200" b="1" dirty="0" smtClean="0">
                <a:latin typeface="바탕"/>
                <a:ea typeface="바탕"/>
              </a:rPr>
              <a:t>』</a:t>
            </a:r>
            <a:r>
              <a:rPr lang="ko-KR" altLang="en-US" sz="3200" b="1" dirty="0" smtClean="0">
                <a:latin typeface="바탕"/>
                <a:ea typeface="바탕"/>
              </a:rPr>
              <a:t>제</a:t>
            </a:r>
            <a:r>
              <a:rPr lang="en-US" altLang="ko-KR" sz="3200" b="1" dirty="0" smtClean="0">
                <a:latin typeface="바탕"/>
                <a:ea typeface="바탕"/>
              </a:rPr>
              <a:t>3</a:t>
            </a:r>
            <a:r>
              <a:rPr lang="ko-KR" altLang="en-US" sz="3200" b="1" dirty="0" smtClean="0">
                <a:latin typeface="바탕"/>
                <a:ea typeface="바탕"/>
              </a:rPr>
              <a:t>조 관련</a:t>
            </a:r>
            <a:endParaRPr lang="ko-KR" alt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실습시기 및 이수시간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ko-KR" sz="2400" b="1" u="sng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120</a:t>
            </a:r>
            <a:r>
              <a:rPr lang="ko-KR" altLang="en-US" sz="2400" b="1" u="sng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시간 이상이 원칙</a:t>
            </a:r>
            <a:endParaRPr lang="en-US" altLang="ko-KR" sz="2400" b="1" u="sng" dirty="0" smtClean="0">
              <a:solidFill>
                <a:srgbClr val="C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방학 중 실습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60000"/>
              </a:lnSpc>
            </a:pP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최소요건 주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40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X3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주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120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 이수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60000"/>
              </a:lnSpc>
            </a:pP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일반적으로  주 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40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시간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X4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주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160</a:t>
            </a:r>
            <a:r>
              <a:rPr lang="ko-KR" altLang="en-US" sz="2400" b="1" u="sng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시간 이수</a:t>
            </a:r>
            <a:endParaRPr lang="en-US" altLang="ko-KR" sz="2400" b="1" u="sng" dirty="0" smtClean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학기 중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실습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60000"/>
              </a:lnSpc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X15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주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총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120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시간 이상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-1006951" y="5445225"/>
            <a:ext cx="9583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실습기관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선정 기준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1.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1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급 자격증 소지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년 이상 또는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급 자격증 소지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년 이상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실무경험이 있는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수퍼바이저에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의해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실습지도가 가능한 기관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buNone/>
            </a:pP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굴림" pitchFamily="50" charset="-127"/>
                <a:ea typeface="굴림" pitchFamily="50" charset="-127"/>
              </a:rPr>
              <a:t>2.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/>
              </a:rPr>
              <a:t>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2"/>
              </a:rPr>
              <a:t>사회복지사업법 제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2"/>
              </a:rPr>
              <a:t>2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2"/>
              </a:rPr>
              <a:t>조제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2"/>
              </a:rPr>
              <a:t>1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2"/>
              </a:rPr>
              <a:t>호에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따른 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r>
              <a:rPr lang="en-US" altLang="ko-KR" sz="2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사회복지사업과 관련된 법인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·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시설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기관 및 단체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>
              <a:buNone/>
            </a:pP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상기 법에 포함되지 않는 실습기관에 대한 실습가능 여부 확인은  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3"/>
              </a:rPr>
              <a:t>“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  <a:hlinkClick r:id="rId3"/>
              </a:rPr>
              <a:t>한국사회복지사협회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3"/>
              </a:rPr>
              <a:t>”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>
                <a:latin typeface="굴림" pitchFamily="50" charset="-127"/>
                <a:ea typeface="굴림" pitchFamily="50" charset="-127"/>
              </a:rPr>
              <a:t>로 </a:t>
            </a:r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문의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한국사회복지사협회 홈페이지에서 등록기관 검색 가능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홈페이지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4"/>
              </a:rPr>
              <a:t>http</a:t>
            </a:r>
            <a:r>
              <a:rPr lang="en-US" altLang="ko-KR" sz="2000" b="1" dirty="0">
                <a:latin typeface="굴림" pitchFamily="50" charset="-127"/>
                <a:ea typeface="굴림" pitchFamily="50" charset="-127"/>
                <a:hlinkClick r:id="rId4"/>
              </a:rPr>
              <a:t>://</a:t>
            </a:r>
            <a:r>
              <a:rPr lang="en-US" altLang="ko-KR" sz="2000" b="1" dirty="0" smtClean="0">
                <a:latin typeface="굴림" pitchFamily="50" charset="-127"/>
                <a:ea typeface="굴림" pitchFamily="50" charset="-127"/>
                <a:hlinkClick r:id="rId4"/>
              </a:rPr>
              <a:t>lic.welfare.net/Index.action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단순깔끔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단순깔끔</Template>
  <TotalTime>1092</TotalTime>
  <Words>871</Words>
  <Application>Microsoft Office PowerPoint</Application>
  <PresentationFormat>사용자 지정</PresentationFormat>
  <Paragraphs>244</Paragraphs>
  <Slides>25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단순깔끔</vt:lpstr>
      <vt:lpstr>사회복지현장실습을 위한  오리엔테이션</vt:lpstr>
      <vt:lpstr>사회복지현장실습의  유형과 목적</vt:lpstr>
      <vt:lpstr>사회복지     현장실습의  유형 </vt:lpstr>
      <vt:lpstr>PowerPoint 프레젠테이션</vt:lpstr>
      <vt:lpstr>목적</vt:lpstr>
      <vt:lpstr>사회복지현장실습을 위한  조건</vt:lpstr>
      <vt:lpstr>조건</vt:lpstr>
      <vt:lpstr>실습시기 및 이수시간</vt:lpstr>
      <vt:lpstr>실습기관  선정 기준</vt:lpstr>
      <vt:lpstr>실습지도가 가능한 자격 (수퍼바이저의 자격)</vt:lpstr>
      <vt:lpstr>실습기관  선정 시  고려할 사항</vt:lpstr>
      <vt:lpstr>실습할 기관  검색이   가능한  사이트의 활용</vt:lpstr>
      <vt:lpstr>사회복지현장실습의  진행 절차</vt:lpstr>
      <vt:lpstr>사회복지현장실습의  진행절차</vt:lpstr>
      <vt:lpstr>현장실습  교육일정  안내</vt:lpstr>
      <vt:lpstr>PowerPoint 프레젠테이션</vt:lpstr>
      <vt:lpstr>현장실습  교육일정  안내</vt:lpstr>
      <vt:lpstr>사회복지현장실습  수강신청  안내</vt:lpstr>
      <vt:lpstr>실습확인서 발급 時  주의사항</vt:lpstr>
      <vt:lpstr>실습확인서 발급 時 주의 및 숙지사항</vt:lpstr>
      <vt:lpstr>사회복지현장실습의  전체일정 </vt:lpstr>
      <vt:lpstr>사회복지사 자격증  이수과목  안내</vt:lpstr>
      <vt:lpstr>사회복지사 자격 발급을 위한 공통  이수교과목 (2급,1급)</vt:lpstr>
      <vt:lpstr>사회복지사 자격 발급을 위한 공통 이수교과목(2급,1급)</vt:lpstr>
      <vt:lpstr>     THANK 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</dc:title>
  <dc:creator>user</dc:creator>
  <cp:lastModifiedBy>USER</cp:lastModifiedBy>
  <cp:revision>94</cp:revision>
  <cp:lastPrinted>2015-03-30T01:40:23Z</cp:lastPrinted>
  <dcterms:created xsi:type="dcterms:W3CDTF">2012-03-23T06:34:23Z</dcterms:created>
  <dcterms:modified xsi:type="dcterms:W3CDTF">2017-03-30T04:54:13Z</dcterms:modified>
</cp:coreProperties>
</file>