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9601200" cy="12801600" type="A3"/>
  <p:notesSz cx="6805613" cy="9939338"/>
  <p:defaultTextStyle>
    <a:defPPr>
      <a:defRPr lang="ko-KR"/>
    </a:defPPr>
    <a:lvl1pPr marL="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C3796"/>
    <a:srgbClr val="820082"/>
    <a:srgbClr val="DD47C8"/>
    <a:srgbClr val="200A10"/>
    <a:srgbClr val="590181"/>
    <a:srgbClr val="FFCC00"/>
    <a:srgbClr val="FAEE00"/>
    <a:srgbClr val="DE0000"/>
    <a:srgbClr val="CC0000"/>
    <a:srgbClr val="3C12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688" autoAdjust="0"/>
    <p:restoredTop sz="94660"/>
  </p:normalViewPr>
  <p:slideViewPr>
    <p:cSldViewPr>
      <p:cViewPr>
        <p:scale>
          <a:sx n="100" d="100"/>
          <a:sy n="100" d="100"/>
        </p:scale>
        <p:origin x="-492" y="3030"/>
      </p:cViewPr>
      <p:guideLst>
        <p:guide orient="horz" pos="4032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9575" cy="496888"/>
          </a:xfrm>
          <a:prstGeom prst="rect">
            <a:avLst/>
          </a:prstGeom>
        </p:spPr>
        <p:txBody>
          <a:bodyPr vert="horz" lIns="91399" tIns="45700" rIns="91399" bIns="4570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4450" y="1"/>
            <a:ext cx="2949575" cy="496888"/>
          </a:xfrm>
          <a:prstGeom prst="rect">
            <a:avLst/>
          </a:prstGeom>
        </p:spPr>
        <p:txBody>
          <a:bodyPr vert="horz" lIns="91399" tIns="45700" rIns="91399" bIns="45700" rtlCol="0"/>
          <a:lstStyle>
            <a:lvl1pPr algn="r">
              <a:defRPr sz="1200"/>
            </a:lvl1pPr>
          </a:lstStyle>
          <a:p>
            <a:fld id="{7D863893-6963-4BF0-A01C-61888719B269}" type="datetimeFigureOut">
              <a:rPr lang="ko-KR" altLang="en-US" smtClean="0"/>
              <a:t>2015-09-10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2" y="9440863"/>
            <a:ext cx="2949575" cy="496887"/>
          </a:xfrm>
          <a:prstGeom prst="rect">
            <a:avLst/>
          </a:prstGeom>
        </p:spPr>
        <p:txBody>
          <a:bodyPr vert="horz" lIns="91399" tIns="45700" rIns="91399" bIns="4570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399" tIns="45700" rIns="91399" bIns="45700" rtlCol="0" anchor="b"/>
          <a:lstStyle>
            <a:lvl1pPr algn="r">
              <a:defRPr sz="1200"/>
            </a:lvl1pPr>
          </a:lstStyle>
          <a:p>
            <a:fld id="{035B6503-C8FB-48D7-8150-2D28F4B4F4E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0526543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9575" cy="496888"/>
          </a:xfrm>
          <a:prstGeom prst="rect">
            <a:avLst/>
          </a:prstGeom>
        </p:spPr>
        <p:txBody>
          <a:bodyPr vert="horz" lIns="91399" tIns="45700" rIns="91399" bIns="4570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4450" y="1"/>
            <a:ext cx="2949575" cy="496888"/>
          </a:xfrm>
          <a:prstGeom prst="rect">
            <a:avLst/>
          </a:prstGeom>
        </p:spPr>
        <p:txBody>
          <a:bodyPr vert="horz" lIns="91399" tIns="45700" rIns="91399" bIns="45700" rtlCol="0"/>
          <a:lstStyle>
            <a:lvl1pPr algn="r">
              <a:defRPr sz="1200"/>
            </a:lvl1pPr>
          </a:lstStyle>
          <a:p>
            <a:fld id="{37651DD0-C6AD-489B-B675-39E9AD6C0020}" type="datetimeFigureOut">
              <a:rPr lang="ko-KR" altLang="en-US" smtClean="0"/>
              <a:t>2015-09-10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006600" y="746125"/>
            <a:ext cx="27940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99" tIns="45700" rIns="91399" bIns="4570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1041" y="4721228"/>
            <a:ext cx="5443537" cy="4471988"/>
          </a:xfrm>
          <a:prstGeom prst="rect">
            <a:avLst/>
          </a:prstGeom>
        </p:spPr>
        <p:txBody>
          <a:bodyPr vert="horz" lIns="91399" tIns="45700" rIns="91399" bIns="4570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2" y="9440863"/>
            <a:ext cx="2949575" cy="496887"/>
          </a:xfrm>
          <a:prstGeom prst="rect">
            <a:avLst/>
          </a:prstGeom>
        </p:spPr>
        <p:txBody>
          <a:bodyPr vert="horz" lIns="91399" tIns="45700" rIns="91399" bIns="4570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399" tIns="45700" rIns="91399" bIns="45700" rtlCol="0" anchor="b"/>
          <a:lstStyle>
            <a:lvl1pPr algn="r">
              <a:defRPr sz="1200"/>
            </a:lvl1pPr>
          </a:lstStyle>
          <a:p>
            <a:fld id="{BEB490AE-A44E-49DD-8D23-8B9922F81AF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94957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82297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20090" y="3976794"/>
            <a:ext cx="8161020" cy="274404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40180" y="7254240"/>
            <a:ext cx="672084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03A89-5ECF-4B19-BBAF-EDF74164001A}" type="datetimeFigureOut">
              <a:rPr lang="ko-KR" altLang="en-US" smtClean="0"/>
              <a:t>2015-09-10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2FC59-9365-4E6B-B41E-B3C716B06E75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84918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03A89-5ECF-4B19-BBAF-EDF74164001A}" type="datetimeFigureOut">
              <a:rPr lang="ko-KR" altLang="en-US" smtClean="0"/>
              <a:t>2015-09-10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2FC59-9365-4E6B-B41E-B3C716B06E75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34560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309248" y="957158"/>
            <a:ext cx="2268616" cy="20387733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03397" y="957158"/>
            <a:ext cx="6645831" cy="20387733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03A89-5ECF-4B19-BBAF-EDF74164001A}" type="datetimeFigureOut">
              <a:rPr lang="ko-KR" altLang="en-US" smtClean="0"/>
              <a:t>2015-09-10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2FC59-9365-4E6B-B41E-B3C716B06E75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94084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03A89-5ECF-4B19-BBAF-EDF74164001A}" type="datetimeFigureOut">
              <a:rPr lang="ko-KR" altLang="en-US" smtClean="0"/>
              <a:t>2015-09-10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2FC59-9365-4E6B-B41E-B3C716B06E75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30362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58429" y="8226214"/>
            <a:ext cx="8161020" cy="2542540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58429" y="5425865"/>
            <a:ext cx="816102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03A89-5ECF-4B19-BBAF-EDF74164001A}" type="datetimeFigureOut">
              <a:rPr lang="ko-KR" altLang="en-US" smtClean="0"/>
              <a:t>2015-09-10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2FC59-9365-4E6B-B41E-B3C716B06E75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7908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503397" y="5576993"/>
            <a:ext cx="4457224" cy="1576789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120640" y="5576993"/>
            <a:ext cx="4457224" cy="1576789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03A89-5ECF-4B19-BBAF-EDF74164001A}" type="datetimeFigureOut">
              <a:rPr lang="ko-KR" altLang="en-US" smtClean="0"/>
              <a:t>2015-09-10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2FC59-9365-4E6B-B41E-B3C716B06E75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69272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80060" y="512658"/>
            <a:ext cx="864108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80060" y="2865544"/>
            <a:ext cx="4242197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80060" y="4059766"/>
            <a:ext cx="4242197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877277" y="2865544"/>
            <a:ext cx="4243864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877277" y="4059766"/>
            <a:ext cx="4243864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03A89-5ECF-4B19-BBAF-EDF74164001A}" type="datetimeFigureOut">
              <a:rPr lang="ko-KR" altLang="en-US" smtClean="0"/>
              <a:t>2015-09-10</a:t>
            </a:fld>
            <a:endParaRPr lang="ko-KR" altLang="en-US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2FC59-9365-4E6B-B41E-B3C716B06E75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84203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03A89-5ECF-4B19-BBAF-EDF74164001A}" type="datetimeFigureOut">
              <a:rPr lang="ko-KR" altLang="en-US" smtClean="0"/>
              <a:t>2015-09-10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2FC59-9365-4E6B-B41E-B3C716B06E75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32323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03A89-5ECF-4B19-BBAF-EDF74164001A}" type="datetimeFigureOut">
              <a:rPr lang="ko-KR" altLang="en-US" smtClean="0"/>
              <a:t>2015-09-10</a:t>
            </a:fld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2FC59-9365-4E6B-B41E-B3C716B06E75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43625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80060" y="509693"/>
            <a:ext cx="3158729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753802" y="509694"/>
            <a:ext cx="5367338" cy="10925811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80060" y="2678854"/>
            <a:ext cx="3158729" cy="8756651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03A89-5ECF-4B19-BBAF-EDF74164001A}" type="datetimeFigureOut">
              <a:rPr lang="ko-KR" altLang="en-US" smtClean="0"/>
              <a:t>2015-09-10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2FC59-9365-4E6B-B41E-B3C716B06E75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97069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881902" y="8961120"/>
            <a:ext cx="576072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881902" y="1143847"/>
            <a:ext cx="5760720" cy="768096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881902" y="10019031"/>
            <a:ext cx="5760720" cy="1502409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03A89-5ECF-4B19-BBAF-EDF74164001A}" type="datetimeFigureOut">
              <a:rPr lang="ko-KR" altLang="en-US" smtClean="0"/>
              <a:t>2015-09-10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2FC59-9365-4E6B-B41E-B3C716B06E75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96379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80060" y="512658"/>
            <a:ext cx="8641080" cy="21336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80060" y="2987041"/>
            <a:ext cx="8641080" cy="8448464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80060" y="11865187"/>
            <a:ext cx="22402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03A89-5ECF-4B19-BBAF-EDF74164001A}" type="datetimeFigureOut">
              <a:rPr lang="ko-KR" altLang="en-US" smtClean="0"/>
              <a:t>2015-09-10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280410" y="11865187"/>
            <a:ext cx="30403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880860" y="11865187"/>
            <a:ext cx="22402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2FC59-9365-4E6B-B41E-B3C716B06E75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02733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1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1" hangingPunct="1">
        <a:spcBef>
          <a:spcPct val="20000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1" hangingPunct="1">
        <a:spcBef>
          <a:spcPct val="20000"/>
        </a:spcBef>
        <a:buFont typeface="Arial" panose="020B0604020202020204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1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1" hangingPunct="1">
        <a:spcBef>
          <a:spcPct val="20000"/>
        </a:spcBef>
        <a:buFont typeface="Arial" panose="020B0604020202020204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1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1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1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1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1.jpe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gif"/><Relationship Id="rId5" Type="http://schemas.openxmlformats.org/officeDocument/2006/relationships/hyperlink" Target="mailto:icee@daegu.ac.kr" TargetMode="Externa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92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astelsSmooth/>
                    </a14:imgEffect>
                    <a14:imgEffect>
                      <a14:sharpenSoften amount="6000"/>
                    </a14:imgEffect>
                    <a14:imgEffect>
                      <a14:colorTemperature colorTemp="47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직사각형 45"/>
          <p:cNvSpPr/>
          <p:nvPr/>
        </p:nvSpPr>
        <p:spPr>
          <a:xfrm>
            <a:off x="4320000" y="8856000"/>
            <a:ext cx="5020318" cy="15566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4" name="직사각형 43"/>
          <p:cNvSpPr/>
          <p:nvPr/>
        </p:nvSpPr>
        <p:spPr>
          <a:xfrm>
            <a:off x="503999" y="8820000"/>
            <a:ext cx="3515335" cy="2844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7032253"/>
              </p:ext>
            </p:extLst>
          </p:nvPr>
        </p:nvGraphicFramePr>
        <p:xfrm>
          <a:off x="4446911" y="10777133"/>
          <a:ext cx="4210177" cy="1458384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1154710"/>
                <a:gridCol w="1793725"/>
                <a:gridCol w="1261742"/>
              </a:tblGrid>
              <a:tr h="36459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1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최우수상 </a:t>
                      </a:r>
                      <a:r>
                        <a:rPr lang="en-US" altLang="ko-KR" sz="1050" b="1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(1</a:t>
                      </a:r>
                      <a:r>
                        <a:rPr lang="ko-KR" altLang="en-US" sz="1050" b="1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명</a:t>
                      </a:r>
                      <a:r>
                        <a:rPr lang="en-US" altLang="ko-KR" sz="1050" b="1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)</a:t>
                      </a:r>
                      <a:endParaRPr lang="ko-KR" altLang="en-US" sz="1050" b="1" dirty="0"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anchor="ctr">
                    <a:solidFill>
                      <a:srgbClr val="FBD8D6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1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대구대학교총장상</a:t>
                      </a:r>
                      <a:endParaRPr lang="ko-KR" altLang="en-US" sz="1050" b="1" dirty="0"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anchor="ctr">
                    <a:solidFill>
                      <a:srgbClr val="FEF0E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1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상금 </a:t>
                      </a:r>
                      <a:r>
                        <a:rPr lang="en-US" altLang="ko-KR" sz="1050" b="1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30</a:t>
                      </a:r>
                      <a:r>
                        <a:rPr lang="ko-KR" altLang="en-US" sz="1050" b="1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만원</a:t>
                      </a:r>
                      <a:endParaRPr lang="ko-KR" altLang="en-US" sz="1050" b="1" dirty="0"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anchor="ctr">
                    <a:solidFill>
                      <a:srgbClr val="F6F9DE"/>
                    </a:solidFill>
                  </a:tcPr>
                </a:tc>
              </a:tr>
              <a:tr h="36459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1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우수상 </a:t>
                      </a:r>
                      <a:r>
                        <a:rPr lang="en-US" altLang="ko-KR" sz="1050" b="1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(2</a:t>
                      </a:r>
                      <a:r>
                        <a:rPr lang="ko-KR" altLang="en-US" sz="1050" b="1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명</a:t>
                      </a:r>
                      <a:r>
                        <a:rPr lang="en-US" altLang="ko-KR" sz="1050" b="1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</a:t>
                      </a:r>
                      <a:endParaRPr lang="ko-KR" altLang="en-US" sz="1050" b="1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rgbClr val="FBD8D6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1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공학교육혁신센터장상</a:t>
                      </a:r>
                      <a:endParaRPr lang="ko-KR" altLang="en-US" sz="1050" b="1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rgbClr val="FEF0E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1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상금 </a:t>
                      </a:r>
                      <a:r>
                        <a:rPr lang="en-US" altLang="ko-KR" sz="1050" b="1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20</a:t>
                      </a:r>
                      <a:r>
                        <a:rPr lang="ko-KR" altLang="en-US" sz="1050" b="1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만원</a:t>
                      </a:r>
                      <a:endParaRPr lang="ko-KR" altLang="en-US" sz="1050" b="1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rgbClr val="F6F9DE"/>
                    </a:solidFill>
                  </a:tcPr>
                </a:tc>
              </a:tr>
              <a:tr h="36459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1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장려상 </a:t>
                      </a:r>
                      <a:r>
                        <a:rPr lang="en-US" altLang="ko-KR" sz="1050" b="1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(3</a:t>
                      </a:r>
                      <a:r>
                        <a:rPr lang="ko-KR" altLang="en-US" sz="1050" b="1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명</a:t>
                      </a:r>
                      <a:r>
                        <a:rPr lang="en-US" altLang="ko-KR" sz="1050" b="1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</a:t>
                      </a:r>
                      <a:endParaRPr lang="ko-KR" altLang="en-US" sz="1050" b="1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rgbClr val="FBD8D6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1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공학교육혁신센터장상</a:t>
                      </a:r>
                      <a:endParaRPr lang="ko-KR" altLang="en-US" sz="1050" b="1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rgbClr val="FEF0E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1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상금 </a:t>
                      </a:r>
                      <a:r>
                        <a:rPr lang="en-US" altLang="ko-KR" sz="1050" b="1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10</a:t>
                      </a:r>
                      <a:r>
                        <a:rPr lang="ko-KR" altLang="en-US" sz="1050" b="1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만원</a:t>
                      </a:r>
                      <a:endParaRPr lang="ko-KR" altLang="en-US" sz="1050" b="1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rgbClr val="F6F9DE"/>
                    </a:solidFill>
                  </a:tcPr>
                </a:tc>
              </a:tr>
              <a:tr h="36459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1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입선</a:t>
                      </a:r>
                      <a:endParaRPr lang="ko-KR" altLang="en-US" sz="1050" b="1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rgbClr val="FBD8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8016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b="1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공학교육혁신센터장상</a:t>
                      </a:r>
                    </a:p>
                  </a:txBody>
                  <a:tcPr anchor="ctr">
                    <a:solidFill>
                      <a:srgbClr val="FEF0E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1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상금 </a:t>
                      </a:r>
                      <a:r>
                        <a:rPr lang="en-US" altLang="ko-KR" sz="1050" b="1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5</a:t>
                      </a:r>
                      <a:r>
                        <a:rPr lang="ko-KR" altLang="en-US" sz="1050" b="1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만원</a:t>
                      </a:r>
                      <a:endParaRPr lang="ko-KR" altLang="en-US" sz="1050" b="1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solidFill>
                      <a:srgbClr val="F6F9DE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672808" y="5273369"/>
            <a:ext cx="29283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kern="0" spc="150" dirty="0" smtClean="0">
                <a:solidFill>
                  <a:srgbClr val="4C3796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2015</a:t>
            </a:r>
            <a:r>
              <a:rPr lang="ko-KR" altLang="en-US" sz="1400" b="1" kern="0" spc="150" dirty="0" smtClean="0">
                <a:solidFill>
                  <a:srgbClr val="4C3796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년 </a:t>
            </a:r>
            <a:r>
              <a:rPr lang="en-US" altLang="ko-KR" sz="1400" b="1" kern="0" spc="150" dirty="0" smtClean="0">
                <a:solidFill>
                  <a:srgbClr val="4C3796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9</a:t>
            </a:r>
            <a:r>
              <a:rPr lang="ko-KR" altLang="en-US" sz="1400" b="1" kern="0" spc="150" dirty="0" smtClean="0">
                <a:solidFill>
                  <a:srgbClr val="4C3796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월</a:t>
            </a:r>
            <a:r>
              <a:rPr lang="en-US" altLang="ko-KR" sz="1400" b="1" kern="0" spc="150" dirty="0" smtClean="0">
                <a:solidFill>
                  <a:srgbClr val="4C3796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24</a:t>
            </a:r>
            <a:r>
              <a:rPr lang="ko-KR" altLang="en-US" sz="1400" b="1" kern="0" spc="150" dirty="0" smtClean="0">
                <a:solidFill>
                  <a:srgbClr val="4C3796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일</a:t>
            </a:r>
            <a:r>
              <a:rPr lang="en-US" altLang="ko-KR" sz="1400" b="1" kern="0" spc="150" dirty="0" smtClean="0">
                <a:solidFill>
                  <a:srgbClr val="4C3796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lang="ko-KR" altLang="en-US" sz="1400" b="1" kern="0" spc="150" dirty="0">
                <a:solidFill>
                  <a:srgbClr val="4C3796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목</a:t>
            </a:r>
            <a:r>
              <a:rPr lang="en-US" altLang="ko-KR" sz="1400" b="1" kern="0" spc="150" dirty="0" smtClean="0">
                <a:solidFill>
                  <a:srgbClr val="4C3796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 13</a:t>
            </a:r>
            <a:r>
              <a:rPr lang="ko-KR" altLang="en-US" sz="1400" b="1" kern="0" spc="150" dirty="0" smtClean="0">
                <a:solidFill>
                  <a:srgbClr val="4C3796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시</a:t>
            </a:r>
            <a:r>
              <a:rPr lang="en-US" altLang="ko-KR" sz="1400" b="1" kern="0" spc="150" dirty="0" smtClean="0">
                <a:solidFill>
                  <a:srgbClr val="4C3796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endParaRPr lang="ko-KR" altLang="en-US" sz="1400" b="1" kern="0" spc="150" dirty="0">
              <a:solidFill>
                <a:srgbClr val="4C3796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672807" y="5659116"/>
            <a:ext cx="2525567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700" dirty="0" smtClean="0">
                <a:solidFill>
                  <a:srgbClr val="4C3796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공학 </a:t>
            </a:r>
            <a:r>
              <a:rPr lang="en-US" altLang="ko-KR" sz="1700" dirty="0" smtClean="0">
                <a:solidFill>
                  <a:srgbClr val="4C3796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5</a:t>
            </a:r>
            <a:r>
              <a:rPr lang="ko-KR" altLang="en-US" sz="1700" dirty="0" smtClean="0">
                <a:solidFill>
                  <a:srgbClr val="4C3796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호관 </a:t>
            </a:r>
            <a:r>
              <a:rPr lang="en-US" altLang="ko-KR" sz="1700" dirty="0" smtClean="0">
                <a:solidFill>
                  <a:srgbClr val="4C3796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5107</a:t>
            </a:r>
            <a:r>
              <a:rPr lang="ko-KR" altLang="en-US" sz="1700" dirty="0" smtClean="0">
                <a:solidFill>
                  <a:srgbClr val="4C3796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호</a:t>
            </a:r>
            <a:endParaRPr lang="ko-KR" altLang="en-US" sz="1700" dirty="0">
              <a:solidFill>
                <a:srgbClr val="4C3796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32243" y="9502335"/>
            <a:ext cx="2455634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350" b="1" kern="0" spc="40" dirty="0" smtClean="0">
                <a:solidFill>
                  <a:srgbClr val="FF00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2015.09.17(</a:t>
            </a:r>
            <a:r>
              <a:rPr lang="ko-KR" altLang="en-US" sz="1350" b="1" kern="0" spc="40" dirty="0">
                <a:solidFill>
                  <a:srgbClr val="FF00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목</a:t>
            </a:r>
            <a:r>
              <a:rPr lang="en-US" altLang="ko-KR" sz="1350" b="1" kern="0" spc="40" dirty="0" smtClean="0">
                <a:solidFill>
                  <a:srgbClr val="FF00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 </a:t>
            </a:r>
            <a:r>
              <a:rPr lang="ko-KR" altLang="en-US" sz="1350" b="1" kern="0" spc="4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까지</a:t>
            </a:r>
            <a:endParaRPr lang="ko-KR" altLang="en-US" sz="1350" b="1" kern="0" spc="40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89632" y="12247026"/>
            <a:ext cx="35473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i="1" dirty="0" smtClean="0">
                <a:latin typeface="나눔고딕 Light" panose="020D0904000000000000" pitchFamily="50" charset="-127"/>
                <a:ea typeface="나눔고딕 Light" panose="020D0904000000000000" pitchFamily="50" charset="-127"/>
              </a:rPr>
              <a:t>※ </a:t>
            </a:r>
            <a:r>
              <a:rPr lang="ko-KR" altLang="en-US" sz="800" i="1" dirty="0" smtClean="0">
                <a:latin typeface="나눔고딕 Light" panose="020D0904000000000000" pitchFamily="50" charset="-127"/>
                <a:ea typeface="나눔고딕 Light" panose="020D0904000000000000" pitchFamily="50" charset="-127"/>
              </a:rPr>
              <a:t>포상 내역은 참가자 수</a:t>
            </a:r>
            <a:r>
              <a:rPr lang="en-US" altLang="ko-KR" sz="800" i="1" dirty="0" smtClean="0">
                <a:latin typeface="나눔고딕 Light" panose="020D0904000000000000" pitchFamily="50" charset="-127"/>
                <a:ea typeface="나눔고딕 Light" panose="020D0904000000000000" pitchFamily="50" charset="-127"/>
              </a:rPr>
              <a:t>, </a:t>
            </a:r>
            <a:r>
              <a:rPr lang="ko-KR" altLang="en-US" sz="800" i="1" dirty="0" smtClean="0">
                <a:latin typeface="나눔고딕 Light" panose="020D0904000000000000" pitchFamily="50" charset="-127"/>
                <a:ea typeface="나눔고딕 Light" panose="020D0904000000000000" pitchFamily="50" charset="-127"/>
              </a:rPr>
              <a:t>발표내용</a:t>
            </a:r>
            <a:r>
              <a:rPr lang="en-US" altLang="ko-KR" sz="800" i="1" dirty="0">
                <a:latin typeface="나눔고딕 Light" panose="020D0904000000000000" pitchFamily="50" charset="-127"/>
                <a:ea typeface="나눔고딕 Light" panose="020D0904000000000000" pitchFamily="50" charset="-127"/>
              </a:rPr>
              <a:t> </a:t>
            </a:r>
            <a:r>
              <a:rPr lang="ko-KR" altLang="en-US" sz="800" i="1" dirty="0">
                <a:latin typeface="나눔고딕 Light" panose="020D0904000000000000" pitchFamily="50" charset="-127"/>
                <a:ea typeface="나눔고딕 Light" panose="020D0904000000000000" pitchFamily="50" charset="-127"/>
              </a:rPr>
              <a:t> </a:t>
            </a:r>
            <a:r>
              <a:rPr lang="ko-KR" altLang="en-US" sz="800" i="1" dirty="0" smtClean="0">
                <a:latin typeface="나눔고딕 Light" panose="020D0904000000000000" pitchFamily="50" charset="-127"/>
                <a:ea typeface="나눔고딕 Light" panose="020D0904000000000000" pitchFamily="50" charset="-127"/>
              </a:rPr>
              <a:t>수준 </a:t>
            </a:r>
            <a:r>
              <a:rPr lang="ko-KR" altLang="en-US" sz="800" i="1" dirty="0" smtClean="0">
                <a:latin typeface="나눔고딕 Light" panose="020D0904000000000000" pitchFamily="50" charset="-127"/>
                <a:ea typeface="나눔고딕 Light" panose="020D0904000000000000" pitchFamily="50" charset="-127"/>
              </a:rPr>
              <a:t>등에 따라 변경될 수 있음 </a:t>
            </a:r>
            <a:endParaRPr lang="ko-KR" altLang="en-US" sz="800" i="1" dirty="0">
              <a:latin typeface="나눔고딕 Light" panose="020D0904000000000000" pitchFamily="50" charset="-127"/>
              <a:ea typeface="나눔고딕 Light" panose="020D0904000000000000" pitchFamily="50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848305" y="9064712"/>
            <a:ext cx="3503383" cy="7463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50" kern="0" spc="4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2015.9.17(</a:t>
            </a:r>
            <a:r>
              <a:rPr lang="ko-KR" altLang="en-US" sz="1250" kern="0" spc="4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목</a:t>
            </a:r>
            <a:r>
              <a:rPr lang="en-US" altLang="ko-KR" sz="1250" kern="0" spc="4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</a:t>
            </a:r>
          </a:p>
          <a:p>
            <a:r>
              <a:rPr lang="en-US" altLang="ko-KR" sz="1000" kern="0" spc="4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- </a:t>
            </a:r>
            <a:r>
              <a:rPr lang="ko-KR" altLang="en-US" sz="1000" kern="0" spc="4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사전원고는 </a:t>
            </a:r>
            <a:r>
              <a:rPr lang="ko-KR" altLang="en-US" sz="1000" kern="0" spc="40" dirty="0" err="1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작품개요집에</a:t>
            </a:r>
            <a:r>
              <a:rPr lang="ko-KR" altLang="en-US" sz="1000" kern="0" spc="4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들어갈 내용이므로 요약해서 한글파일로 </a:t>
            </a:r>
            <a:r>
              <a:rPr lang="ko-KR" altLang="en-US" sz="1000" kern="0" spc="4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작성</a:t>
            </a:r>
            <a:endParaRPr lang="en-US" altLang="ko-KR" sz="1000" kern="0" spc="4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r>
              <a:rPr lang="en-US" altLang="ko-KR" sz="1000" kern="0" spc="4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- </a:t>
            </a:r>
            <a:r>
              <a:rPr lang="ko-KR" altLang="en-US" sz="1000" kern="0" spc="4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신청자가 </a:t>
            </a:r>
            <a:r>
              <a:rPr lang="en-US" altLang="ko-KR" sz="1000" kern="0" spc="4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20</a:t>
            </a:r>
            <a:r>
              <a:rPr lang="ko-KR" altLang="en-US" sz="1000" kern="0" spc="4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명이 초과할 경우 예선심사자료로 사용</a:t>
            </a:r>
            <a:endParaRPr lang="en-US" altLang="ko-KR" sz="1000" kern="0" spc="40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347677" y="10495379"/>
            <a:ext cx="267165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400"/>
              </a:lnSpc>
            </a:pPr>
            <a:r>
              <a:rPr lang="ko-KR" altLang="en-US" sz="1350" b="1" kern="0" spc="40" dirty="0" err="1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이메일</a:t>
            </a:r>
            <a:r>
              <a:rPr lang="ko-KR" altLang="en-US" sz="1350" b="1" kern="0" spc="4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접수</a:t>
            </a:r>
            <a:endParaRPr lang="en-US" altLang="ko-KR" sz="1350" b="1" kern="0" spc="4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>
              <a:lnSpc>
                <a:spcPts val="1400"/>
              </a:lnSpc>
            </a:pPr>
            <a:r>
              <a:rPr lang="en-US" altLang="ko-KR" sz="1050" kern="0" spc="40" dirty="0" smtClean="0">
                <a:latin typeface="나눔바른고딕" panose="020B0603020101020101" pitchFamily="50" charset="-127"/>
                <a:ea typeface="나눔바른고딕" panose="020B0603020101020101" pitchFamily="50" charset="-127"/>
                <a:hlinkClick r:id="rId5"/>
              </a:rPr>
              <a:t>icee@daegu.ac.kr</a:t>
            </a:r>
            <a:r>
              <a:rPr lang="en-US" altLang="ko-KR" sz="1050" kern="0" spc="40" dirty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</a:t>
            </a:r>
            <a:r>
              <a:rPr lang="ko-KR" altLang="en-US" sz="1050" kern="0" spc="40" dirty="0" smtClean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으로 참가신청서와 사전원고를 발송</a:t>
            </a:r>
            <a:endParaRPr lang="ko-KR" altLang="en-US" sz="1050" kern="0" spc="4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-47201" y="0"/>
            <a:ext cx="729075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altLang="ko-KR" sz="4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2015 </a:t>
            </a:r>
            <a:r>
              <a:rPr lang="en-US" altLang="ko-KR" sz="4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DU </a:t>
            </a:r>
            <a:r>
              <a:rPr lang="ko-KR" altLang="en-US" sz="4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스피치 경진대회</a:t>
            </a:r>
            <a:endParaRPr lang="en-US" altLang="ko-KR" sz="4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3829" y="384720"/>
            <a:ext cx="1664546" cy="489572"/>
          </a:xfrm>
          <a:prstGeom prst="rect">
            <a:avLst/>
          </a:prstGeom>
        </p:spPr>
      </p:pic>
      <p:grpSp>
        <p:nvGrpSpPr>
          <p:cNvPr id="13" name="그룹 12"/>
          <p:cNvGrpSpPr/>
          <p:nvPr/>
        </p:nvGrpSpPr>
        <p:grpSpPr>
          <a:xfrm>
            <a:off x="658886" y="1121251"/>
            <a:ext cx="7033107" cy="6324270"/>
            <a:chOff x="1286640" y="1356701"/>
            <a:chExt cx="7033107" cy="6324270"/>
          </a:xfrm>
        </p:grpSpPr>
        <p:sp>
          <p:nvSpPr>
            <p:cNvPr id="7" name="직사각형 6"/>
            <p:cNvSpPr/>
            <p:nvPr/>
          </p:nvSpPr>
          <p:spPr>
            <a:xfrm rot="20052476">
              <a:off x="1286640" y="1398001"/>
              <a:ext cx="3595352" cy="1569660"/>
            </a:xfrm>
            <a:prstGeom prst="rect">
              <a:avLst/>
            </a:prstGeom>
            <a:noFill/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square" lIns="91440" tIns="45720" rIns="91440" bIns="45720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altLang="ko-KR" sz="9600" b="1" dirty="0" smtClean="0">
                  <a:ln w="11430"/>
                  <a:solidFill>
                    <a:srgbClr val="FFFF00"/>
                  </a:solidFill>
                  <a:effectLst>
                    <a:outerShdw blurRad="80000" dist="40000" dir="5040000" algn="tl">
                      <a:srgbClr val="000000">
                        <a:alpha val="30000"/>
                      </a:srgbClr>
                    </a:outerShdw>
                  </a:effectLst>
                </a:rPr>
                <a:t>DU</a:t>
              </a:r>
              <a:endParaRPr lang="en-US" altLang="ko-KR" sz="96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endParaRPr>
            </a:p>
          </p:txBody>
        </p:sp>
        <p:sp>
          <p:nvSpPr>
            <p:cNvPr id="15" name="직사각형 14"/>
            <p:cNvSpPr/>
            <p:nvPr/>
          </p:nvSpPr>
          <p:spPr>
            <a:xfrm rot="3752256">
              <a:off x="1292882" y="3825453"/>
              <a:ext cx="6141376" cy="156966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altLang="ko-KR" sz="9600" b="1" dirty="0" smtClean="0">
                  <a:ln w="11430"/>
                  <a:solidFill>
                    <a:schemeClr val="accent6">
                      <a:lumMod val="60000"/>
                      <a:lumOff val="40000"/>
                    </a:schemeClr>
                  </a:solidFill>
                  <a:effectLst>
                    <a:outerShdw blurRad="80000" dist="40000" dir="5040000" algn="tl">
                      <a:srgbClr val="000000">
                        <a:alpha val="30000"/>
                      </a:srgbClr>
                    </a:outerShdw>
                  </a:effectLst>
                </a:rPr>
                <a:t>SPEECH</a:t>
              </a:r>
              <a:endParaRPr lang="en-US" altLang="ko-KR" sz="9600" b="1" dirty="0">
                <a:ln w="11430"/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endParaRPr>
            </a:p>
          </p:txBody>
        </p:sp>
        <p:sp>
          <p:nvSpPr>
            <p:cNvPr id="16" name="직사각형 15"/>
            <p:cNvSpPr/>
            <p:nvPr/>
          </p:nvSpPr>
          <p:spPr>
            <a:xfrm rot="20010052">
              <a:off x="3011166" y="1356701"/>
              <a:ext cx="5308581" cy="1200329"/>
            </a:xfrm>
            <a:prstGeom prst="rect">
              <a:avLst/>
            </a:prstGeom>
            <a:noFill/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ko-KR" altLang="en-US" sz="7200" b="1" dirty="0" smtClean="0">
                  <a:ln w="10541" cmpd="sng">
                    <a:solidFill>
                      <a:srgbClr val="7D7D7D">
                        <a:tint val="100000"/>
                        <a:shade val="100000"/>
                        <a:satMod val="110000"/>
                      </a:srgbClr>
                    </a:solidFill>
                    <a:prstDash val="solid"/>
                  </a:ln>
                  <a:gradFill>
                    <a:gsLst>
                      <a:gs pos="0">
                        <a:srgbClr val="FFFFFF">
                          <a:tint val="40000"/>
                          <a:satMod val="250000"/>
                        </a:srgbClr>
                      </a:gs>
                      <a:gs pos="9000">
                        <a:srgbClr val="FFFFFF">
                          <a:tint val="52000"/>
                          <a:satMod val="300000"/>
                        </a:srgbClr>
                      </a:gs>
                      <a:gs pos="50000">
                        <a:srgbClr val="FFFFFF">
                          <a:shade val="20000"/>
                          <a:satMod val="300000"/>
                        </a:srgbClr>
                      </a:gs>
                      <a:gs pos="79000">
                        <a:srgbClr val="FFFFFF">
                          <a:tint val="52000"/>
                          <a:satMod val="300000"/>
                        </a:srgbClr>
                      </a:gs>
                      <a:gs pos="100000">
                        <a:srgbClr val="FFFFFF">
                          <a:tint val="40000"/>
                          <a:satMod val="250000"/>
                        </a:srgbClr>
                      </a:gs>
                    </a:gsLst>
                    <a:lin ang="5400000"/>
                  </a:gradFill>
                </a:rPr>
                <a:t>경진대</a:t>
              </a:r>
              <a:r>
                <a:rPr lang="ko-KR" altLang="en-US" sz="7200" b="1" dirty="0">
                  <a:ln w="10541" cmpd="sng">
                    <a:solidFill>
                      <a:srgbClr val="7D7D7D">
                        <a:tint val="100000"/>
                        <a:shade val="100000"/>
                        <a:satMod val="110000"/>
                      </a:srgbClr>
                    </a:solidFill>
                    <a:prstDash val="solid"/>
                  </a:ln>
                  <a:gradFill>
                    <a:gsLst>
                      <a:gs pos="0">
                        <a:srgbClr val="FFFFFF">
                          <a:tint val="40000"/>
                          <a:satMod val="250000"/>
                        </a:srgbClr>
                      </a:gs>
                      <a:gs pos="9000">
                        <a:srgbClr val="FFFFFF">
                          <a:tint val="52000"/>
                          <a:satMod val="300000"/>
                        </a:srgbClr>
                      </a:gs>
                      <a:gs pos="50000">
                        <a:srgbClr val="FFFFFF">
                          <a:shade val="20000"/>
                          <a:satMod val="300000"/>
                        </a:srgbClr>
                      </a:gs>
                      <a:gs pos="79000">
                        <a:srgbClr val="FFFFFF">
                          <a:tint val="52000"/>
                          <a:satMod val="300000"/>
                        </a:srgbClr>
                      </a:gs>
                      <a:gs pos="100000">
                        <a:srgbClr val="FFFFFF">
                          <a:tint val="40000"/>
                          <a:satMod val="250000"/>
                        </a:srgbClr>
                      </a:gs>
                    </a:gsLst>
                    <a:lin ang="5400000"/>
                  </a:gradFill>
                </a:rPr>
                <a:t>회</a:t>
              </a:r>
              <a:endParaRPr lang="en-US" altLang="ko-KR" sz="72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endParaRPr>
            </a:p>
          </p:txBody>
        </p:sp>
        <p:sp>
          <p:nvSpPr>
            <p:cNvPr id="8" name="직사각형 7"/>
            <p:cNvSpPr/>
            <p:nvPr/>
          </p:nvSpPr>
          <p:spPr>
            <a:xfrm rot="3754220">
              <a:off x="-33999" y="4380895"/>
              <a:ext cx="4409003" cy="1015663"/>
            </a:xfrm>
            <a:prstGeom prst="rect">
              <a:avLst/>
            </a:prstGeom>
            <a:noFill/>
          </p:spPr>
          <p:txBody>
            <a:bodyPr wrap="square" lIns="91440" tIns="45720" rIns="91440" bIns="45720" spcCol="108000">
              <a:spAutoFit/>
              <a:scene3d>
                <a:camera prst="orthographicFront">
                  <a:rot lat="0" lon="0" rev="0"/>
                </a:camera>
                <a:lightRig rig="glow" dir="t">
                  <a:rot lat="0" lon="0" rev="3600000"/>
                </a:lightRig>
              </a:scene3d>
              <a:sp3d prstMaterial="softEdge">
                <a:bevelT w="29210" h="16510"/>
                <a:contourClr>
                  <a:schemeClr val="accent4">
                    <a:alpha val="95000"/>
                  </a:schemeClr>
                </a:contourClr>
              </a:sp3d>
            </a:bodyPr>
            <a:lstStyle/>
            <a:p>
              <a:pPr algn="ctr"/>
              <a:r>
                <a:rPr lang="en-US" altLang="ko-KR" sz="6000" b="1" cap="none" spc="50" dirty="0" smtClean="0">
                  <a:ln>
                    <a:prstDash val="solid"/>
                  </a:ln>
                  <a:gradFill rotWithShape="1">
                    <a:gsLst>
                      <a:gs pos="0">
                        <a:schemeClr val="accent4">
                          <a:tint val="70000"/>
                          <a:satMod val="200000"/>
                        </a:schemeClr>
                      </a:gs>
                      <a:gs pos="40000">
                        <a:schemeClr val="accent4">
                          <a:tint val="90000"/>
                          <a:satMod val="130000"/>
                        </a:schemeClr>
                      </a:gs>
                      <a:gs pos="50000">
                        <a:schemeClr val="accent4">
                          <a:tint val="90000"/>
                          <a:satMod val="130000"/>
                        </a:schemeClr>
                      </a:gs>
                      <a:gs pos="68000">
                        <a:schemeClr val="accent4">
                          <a:tint val="90000"/>
                          <a:satMod val="130000"/>
                        </a:schemeClr>
                      </a:gs>
                      <a:gs pos="100000">
                        <a:schemeClr val="accent4">
                          <a:tint val="70000"/>
                          <a:satMod val="200000"/>
                        </a:schemeClr>
                      </a:gs>
                    </a:gsLst>
                    <a:lin ang="5400000"/>
                  </a:gradFill>
                  <a:effectLst>
                    <a:outerShdw blurRad="88000" dist="50800" dir="5040000" algn="tl">
                      <a:schemeClr val="accent4">
                        <a:tint val="80000"/>
                        <a:satMod val="250000"/>
                        <a:alpha val="45000"/>
                      </a:schemeClr>
                    </a:outerShdw>
                  </a:effectLst>
                </a:rPr>
                <a:t>CHALLENG</a:t>
              </a:r>
              <a:endParaRPr lang="en-US" altLang="ko-KR" sz="6000" b="1" cap="none" spc="50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endParaRPr>
            </a:p>
          </p:txBody>
        </p:sp>
        <p:sp>
          <p:nvSpPr>
            <p:cNvPr id="17" name="직사각형 16"/>
            <p:cNvSpPr/>
            <p:nvPr/>
          </p:nvSpPr>
          <p:spPr>
            <a:xfrm rot="3754220">
              <a:off x="1647752" y="4546402"/>
              <a:ext cx="3204723" cy="76944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>
                  <a:rot lat="0" lon="0" rev="0"/>
                </a:camera>
                <a:lightRig rig="glow" dir="t">
                  <a:rot lat="0" lon="0" rev="3600000"/>
                </a:lightRig>
              </a:scene3d>
              <a:sp3d prstMaterial="softEdge">
                <a:bevelT w="29210" h="16510"/>
                <a:contourClr>
                  <a:schemeClr val="accent4">
                    <a:alpha val="95000"/>
                  </a:schemeClr>
                </a:contourClr>
              </a:sp3d>
            </a:bodyPr>
            <a:lstStyle/>
            <a:p>
              <a:pPr algn="ctr"/>
              <a:r>
                <a:rPr lang="ko-KR" altLang="en-US" sz="4400" b="1" dirty="0" smtClean="0">
                  <a:ln>
                    <a:prstDash val="solid"/>
                  </a:ln>
                  <a:solidFill>
                    <a:srgbClr val="0070C0"/>
                  </a:solidFill>
                  <a:effectLst>
                    <a:outerShdw blurRad="88000" dist="50800" dir="5040000" algn="tl">
                      <a:schemeClr val="accent4">
                        <a:tint val="80000"/>
                        <a:satMod val="250000"/>
                        <a:alpha val="45000"/>
                      </a:schemeClr>
                    </a:outerShdw>
                  </a:effectLst>
                </a:rPr>
                <a:t>나의 </a:t>
              </a:r>
              <a:r>
                <a:rPr lang="ko-KR" altLang="en-US" sz="4400" b="1" dirty="0" err="1" smtClean="0">
                  <a:ln>
                    <a:prstDash val="solid"/>
                  </a:ln>
                  <a:solidFill>
                    <a:srgbClr val="0070C0"/>
                  </a:solidFill>
                  <a:effectLst>
                    <a:outerShdw blurRad="88000" dist="50800" dir="5040000" algn="tl">
                      <a:schemeClr val="accent4">
                        <a:tint val="80000"/>
                        <a:satMod val="250000"/>
                        <a:alpha val="45000"/>
                      </a:schemeClr>
                    </a:outerShdw>
                  </a:effectLst>
                </a:rPr>
                <a:t>도전기</a:t>
              </a:r>
              <a:endParaRPr lang="en-US" altLang="ko-KR" sz="4400" b="1" cap="none" spc="0" dirty="0">
                <a:ln>
                  <a:prstDash val="solid"/>
                </a:ln>
                <a:solidFill>
                  <a:srgbClr val="0070C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endParaRPr>
            </a:p>
          </p:txBody>
        </p:sp>
        <p:sp>
          <p:nvSpPr>
            <p:cNvPr id="18" name="직사각형 17"/>
            <p:cNvSpPr/>
            <p:nvPr/>
          </p:nvSpPr>
          <p:spPr>
            <a:xfrm rot="19953448">
              <a:off x="2461507" y="6528757"/>
              <a:ext cx="2076210" cy="76944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>
                  <a:rot lat="0" lon="0" rev="0"/>
                </a:camera>
                <a:lightRig rig="glow" dir="t">
                  <a:rot lat="0" lon="0" rev="3600000"/>
                </a:lightRig>
              </a:scene3d>
              <a:sp3d prstMaterial="softEdge">
                <a:bevelT w="29210" h="16510"/>
                <a:contourClr>
                  <a:schemeClr val="accent4">
                    <a:alpha val="95000"/>
                  </a:schemeClr>
                </a:contourClr>
              </a:sp3d>
            </a:bodyPr>
            <a:lstStyle/>
            <a:p>
              <a:pPr algn="ctr"/>
              <a:r>
                <a:rPr lang="ko-KR" altLang="en-US" sz="4400" b="1" cap="none" spc="0" dirty="0" smtClean="0">
                  <a:ln>
                    <a:prstDash val="solid"/>
                  </a:ln>
                  <a:solidFill>
                    <a:srgbClr val="0070C0"/>
                  </a:solidFill>
                  <a:effectLst>
                    <a:outerShdw blurRad="88000" dist="50800" dir="5040000" algn="tl">
                      <a:schemeClr val="accent4">
                        <a:tint val="80000"/>
                        <a:satMod val="250000"/>
                        <a:alpha val="45000"/>
                      </a:schemeClr>
                    </a:outerShdw>
                  </a:effectLst>
                </a:rPr>
                <a:t>나의 꿈</a:t>
              </a:r>
              <a:endParaRPr lang="en-US" altLang="ko-KR" sz="4400" b="1" cap="none" spc="0" dirty="0">
                <a:ln>
                  <a:prstDash val="solid"/>
                </a:ln>
                <a:solidFill>
                  <a:srgbClr val="0070C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endParaRPr>
            </a:p>
          </p:txBody>
        </p:sp>
      </p:grpSp>
      <p:sp>
        <p:nvSpPr>
          <p:cNvPr id="19" name="직사각형 18"/>
          <p:cNvSpPr/>
          <p:nvPr/>
        </p:nvSpPr>
        <p:spPr>
          <a:xfrm rot="19915746">
            <a:off x="1247210" y="1203275"/>
            <a:ext cx="1069612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ko-KR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2015</a:t>
            </a:r>
            <a:endParaRPr lang="en-US" altLang="ko-KR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90738" b="100000" l="0" r="2559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9415" t="91464" r="83795" b="3387"/>
          <a:stretch/>
        </p:blipFill>
        <p:spPr bwMode="auto">
          <a:xfrm>
            <a:off x="641453" y="11803853"/>
            <a:ext cx="652127" cy="6586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172465" y="2728392"/>
            <a:ext cx="2948615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ko-KR" altLang="en-US" sz="2400" b="1" dirty="0" smtClean="0">
                <a:ln w="12700">
                  <a:solidFill>
                    <a:srgbClr val="820082"/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나의 꿈 </a:t>
            </a:r>
            <a:r>
              <a:rPr lang="ko-KR" altLang="en-US" sz="24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과</a:t>
            </a:r>
            <a:r>
              <a:rPr lang="ko-KR" altLang="en-U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ko-KR" altLang="en-US" sz="2400" b="1" dirty="0" err="1" smtClean="0">
                <a:ln w="12700">
                  <a:solidFill>
                    <a:srgbClr val="59018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도전기</a:t>
            </a:r>
            <a:r>
              <a:rPr lang="ko-KR" altLang="en-US" sz="2400" b="1" dirty="0" err="1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에</a:t>
            </a:r>
            <a:endParaRPr lang="en-US" altLang="ko-KR" sz="2400" b="1" dirty="0" smtClean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  <a:p>
            <a:r>
              <a:rPr lang="ko-KR" altLang="en-US" sz="24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생기를 불어넣은</a:t>
            </a:r>
            <a:endParaRPr lang="en-US" altLang="ko-KR" sz="2400" b="1" dirty="0" smtClean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  <a:p>
            <a:r>
              <a:rPr lang="ko-KR" altLang="en-US" sz="2400" b="1" dirty="0" err="1">
                <a:ln w="12700">
                  <a:solidFill>
                    <a:srgbClr val="820082"/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스</a:t>
            </a:r>
            <a:r>
              <a:rPr lang="ko-KR" altLang="en-US" sz="2400" b="1" dirty="0" err="1" smtClean="0">
                <a:ln w="12700">
                  <a:solidFill>
                    <a:srgbClr val="820082"/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토리텔링</a:t>
            </a:r>
            <a:r>
              <a:rPr lang="ko-KR" altLang="en-US" sz="2400" b="1" dirty="0" smtClean="0">
                <a:ln w="12700">
                  <a:solidFill>
                    <a:srgbClr val="820082"/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altLang="ko-KR" sz="2400" b="1" dirty="0" smtClean="0">
                <a:ln w="12700">
                  <a:solidFill>
                    <a:srgbClr val="820082"/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SPEECH</a:t>
            </a:r>
            <a:r>
              <a:rPr lang="ko-KR" altLang="en-US" sz="24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로 대구대인들의 가슴을 매료시켜라</a:t>
            </a:r>
            <a:r>
              <a:rPr lang="en-US" altLang="ko-KR" sz="24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!</a:t>
            </a:r>
            <a:endParaRPr lang="ko-KR" altLang="en-US" sz="24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20" name="모서리가 둥근 직사각형 19"/>
          <p:cNvSpPr/>
          <p:nvPr/>
        </p:nvSpPr>
        <p:spPr>
          <a:xfrm>
            <a:off x="5836935" y="5371081"/>
            <a:ext cx="705077" cy="216000"/>
          </a:xfrm>
          <a:prstGeom prst="roundRect">
            <a:avLst/>
          </a:prstGeom>
          <a:solidFill>
            <a:srgbClr val="00B0F0"/>
          </a:solidFill>
          <a:ln w="127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72000" rtlCol="0" anchor="ctr"/>
          <a:lstStyle/>
          <a:p>
            <a:pPr algn="ctr"/>
            <a:r>
              <a:rPr lang="ko-KR" altLang="en-US" sz="1200" dirty="0" smtClean="0">
                <a:solidFill>
                  <a:schemeClr val="bg1"/>
                </a:solidFill>
              </a:rPr>
              <a:t>일</a:t>
            </a:r>
            <a:r>
              <a:rPr lang="en-US" altLang="ko-KR" sz="1200" dirty="0">
                <a:solidFill>
                  <a:schemeClr val="bg1"/>
                </a:solidFill>
              </a:rPr>
              <a:t> </a:t>
            </a:r>
            <a:r>
              <a:rPr lang="en-US" altLang="ko-KR" sz="1200" dirty="0" smtClean="0">
                <a:solidFill>
                  <a:schemeClr val="bg1"/>
                </a:solidFill>
              </a:rPr>
              <a:t>   </a:t>
            </a:r>
            <a:r>
              <a:rPr lang="ko-KR" altLang="en-US" sz="1200" dirty="0" smtClean="0">
                <a:solidFill>
                  <a:schemeClr val="bg1"/>
                </a:solidFill>
              </a:rPr>
              <a:t>시</a:t>
            </a:r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22" name="모서리가 둥근 직사각형 21"/>
          <p:cNvSpPr/>
          <p:nvPr/>
        </p:nvSpPr>
        <p:spPr>
          <a:xfrm>
            <a:off x="5836935" y="5728087"/>
            <a:ext cx="705077" cy="216000"/>
          </a:xfrm>
          <a:prstGeom prst="roundRect">
            <a:avLst/>
          </a:prstGeom>
          <a:solidFill>
            <a:srgbClr val="00B0F0"/>
          </a:solidFill>
          <a:ln w="127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72000" rtlCol="0" anchor="ctr"/>
          <a:lstStyle/>
          <a:p>
            <a:pPr algn="ctr"/>
            <a:r>
              <a:rPr lang="ko-KR" altLang="en-US" sz="1200" dirty="0" smtClean="0">
                <a:solidFill>
                  <a:schemeClr val="bg1"/>
                </a:solidFill>
              </a:rPr>
              <a:t>장   소</a:t>
            </a:r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23" name="모서리가 둥근 직사각형 22"/>
          <p:cNvSpPr/>
          <p:nvPr/>
        </p:nvSpPr>
        <p:spPr>
          <a:xfrm>
            <a:off x="5794548" y="6079116"/>
            <a:ext cx="792000" cy="216000"/>
          </a:xfrm>
          <a:prstGeom prst="roundRect">
            <a:avLst/>
          </a:prstGeom>
          <a:solidFill>
            <a:srgbClr val="00B0F0"/>
          </a:solidFill>
          <a:ln w="127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72000" rtlCol="0" anchor="ctr"/>
          <a:lstStyle/>
          <a:p>
            <a:pPr algn="ctr"/>
            <a:r>
              <a:rPr lang="ko-KR" altLang="en-US" sz="1000" dirty="0" smtClean="0">
                <a:solidFill>
                  <a:schemeClr val="bg1"/>
                </a:solidFill>
              </a:rPr>
              <a:t>스피치</a:t>
            </a:r>
            <a:r>
              <a:rPr lang="ko-KR" altLang="en-US" sz="800" dirty="0" smtClean="0">
                <a:solidFill>
                  <a:schemeClr val="bg1"/>
                </a:solidFill>
              </a:rPr>
              <a:t> </a:t>
            </a:r>
            <a:r>
              <a:rPr lang="ko-KR" altLang="en-US" sz="1000" dirty="0" smtClean="0">
                <a:solidFill>
                  <a:schemeClr val="bg1"/>
                </a:solidFill>
              </a:rPr>
              <a:t>주제</a:t>
            </a:r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672807" y="5938483"/>
            <a:ext cx="25255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400" b="1" dirty="0" smtClean="0"/>
              <a:t>전공 및 진로 관련</a:t>
            </a:r>
            <a:endParaRPr lang="en-US" altLang="ko-KR" sz="1400" b="1" dirty="0" smtClean="0"/>
          </a:p>
          <a:p>
            <a:pPr>
              <a:lnSpc>
                <a:spcPct val="150000"/>
              </a:lnSpc>
            </a:pPr>
            <a:r>
              <a:rPr lang="ko-KR" altLang="en-US" sz="1400" b="1" dirty="0" smtClean="0"/>
              <a:t>①나의 </a:t>
            </a:r>
            <a:r>
              <a:rPr lang="ko-KR" altLang="en-US" sz="1400" b="1" dirty="0" err="1" smtClean="0"/>
              <a:t>도전기</a:t>
            </a:r>
            <a:r>
              <a:rPr lang="ko-KR" altLang="en-US" sz="1400" b="1" dirty="0" smtClean="0"/>
              <a:t>  ②나의 꿈</a:t>
            </a:r>
            <a:endParaRPr lang="ko-KR" altLang="en-US" sz="14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545226" y="9502335"/>
            <a:ext cx="9287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b="1" dirty="0" smtClean="0">
                <a:solidFill>
                  <a:srgbClr val="820082"/>
                </a:solidFill>
              </a:rPr>
              <a:t>신청기간</a:t>
            </a:r>
            <a:endParaRPr lang="ko-KR" altLang="en-US" sz="1200" b="1" dirty="0">
              <a:solidFill>
                <a:srgbClr val="820082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43742" y="9213795"/>
            <a:ext cx="9287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b="1" dirty="0" smtClean="0">
                <a:solidFill>
                  <a:srgbClr val="820082"/>
                </a:solidFill>
              </a:rPr>
              <a:t>신청대상</a:t>
            </a:r>
            <a:endParaRPr lang="ko-KR" altLang="en-US" sz="1200" b="1" dirty="0">
              <a:solidFill>
                <a:srgbClr val="820082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45226" y="9813704"/>
            <a:ext cx="9287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b="1" dirty="0" smtClean="0">
                <a:solidFill>
                  <a:srgbClr val="820082"/>
                </a:solidFill>
              </a:rPr>
              <a:t>제출서류</a:t>
            </a:r>
            <a:endParaRPr lang="ko-KR" altLang="en-US" sz="1200" b="1" dirty="0">
              <a:solidFill>
                <a:srgbClr val="820082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71900" y="10456021"/>
            <a:ext cx="9287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b="1" dirty="0" smtClean="0">
                <a:solidFill>
                  <a:srgbClr val="820082"/>
                </a:solidFill>
              </a:rPr>
              <a:t>접수방법</a:t>
            </a:r>
            <a:endParaRPr lang="ko-KR" altLang="en-US" sz="1200" b="1" dirty="0">
              <a:solidFill>
                <a:srgbClr val="820082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43741" y="11293224"/>
            <a:ext cx="9287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b="1" dirty="0" smtClean="0">
                <a:solidFill>
                  <a:srgbClr val="820082"/>
                </a:solidFill>
              </a:rPr>
              <a:t>선발인원</a:t>
            </a:r>
            <a:endParaRPr lang="ko-KR" altLang="en-US" sz="1200" b="1" dirty="0">
              <a:solidFill>
                <a:srgbClr val="820082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321782" y="9822650"/>
            <a:ext cx="22396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350" b="1" dirty="0" smtClean="0"/>
              <a:t>참가신청서</a:t>
            </a:r>
            <a:endParaRPr lang="en-US" altLang="ko-KR" sz="1350" b="1" dirty="0" smtClean="0"/>
          </a:p>
          <a:p>
            <a:r>
              <a:rPr lang="en-US" altLang="ko-KR" sz="1350" dirty="0" smtClean="0"/>
              <a:t>※</a:t>
            </a:r>
            <a:r>
              <a:rPr lang="ko-KR" altLang="en-US" sz="1350" dirty="0" smtClean="0"/>
              <a:t>학교 홈페이지 참</a:t>
            </a:r>
            <a:r>
              <a:rPr lang="ko-KR" altLang="en-US" sz="1350" dirty="0"/>
              <a:t>조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362943" y="11302233"/>
            <a:ext cx="1508915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350" b="1" kern="0" spc="4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20</a:t>
            </a:r>
            <a:r>
              <a:rPr lang="ko-KR" altLang="en-US" sz="1350" b="1" kern="0" spc="4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명 내외</a:t>
            </a:r>
            <a:endParaRPr lang="ko-KR" altLang="en-US" sz="1350" b="1" kern="0" spc="40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351731" y="9219647"/>
            <a:ext cx="2209661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350" b="1" kern="0" spc="4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대구대학교 재학생</a:t>
            </a:r>
            <a:endParaRPr lang="ko-KR" altLang="en-US" sz="1350" b="1" kern="0" spc="40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375000" y="9216535"/>
            <a:ext cx="16862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b="1" dirty="0" smtClean="0">
                <a:solidFill>
                  <a:srgbClr val="820082"/>
                </a:solidFill>
              </a:rPr>
              <a:t>사전 원고 제출기간</a:t>
            </a:r>
            <a:endParaRPr lang="ko-KR" altLang="en-US" sz="1200" b="1" dirty="0">
              <a:solidFill>
                <a:srgbClr val="820082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75927" y="7461434"/>
            <a:ext cx="8701887" cy="1246495"/>
          </a:xfrm>
          <a:prstGeom prst="rect">
            <a:avLst/>
          </a:prstGeom>
          <a:solidFill>
            <a:schemeClr val="bg1"/>
          </a:solidFill>
          <a:ln cap="rnd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300" dirty="0" smtClean="0"/>
              <a:t>우리 대구대 학생들에게 자신의 열정을 효과적으로 드러내며</a:t>
            </a:r>
            <a:r>
              <a:rPr lang="en-US" altLang="ko-KR" sz="1300" dirty="0" smtClean="0"/>
              <a:t>, </a:t>
            </a:r>
            <a:r>
              <a:rPr lang="ko-KR" altLang="en-US" sz="1600" b="1" dirty="0" err="1" smtClean="0">
                <a:ln w="19050">
                  <a:solidFill>
                    <a:schemeClr val="accent3"/>
                  </a:solidFill>
                </a:ln>
                <a:solidFill>
                  <a:schemeClr val="accent3"/>
                </a:solidFill>
              </a:rPr>
              <a:t>커뮤티케이션</a:t>
            </a:r>
            <a:r>
              <a:rPr lang="ko-KR" altLang="en-US" sz="1600" b="1" dirty="0" smtClean="0">
                <a:ln w="19050">
                  <a:solidFill>
                    <a:schemeClr val="accent3"/>
                  </a:solidFill>
                </a:ln>
                <a:solidFill>
                  <a:schemeClr val="accent3"/>
                </a:solidFill>
              </a:rPr>
              <a:t> </a:t>
            </a:r>
            <a:r>
              <a:rPr lang="ko-KR" altLang="en-US" sz="1600" b="1" dirty="0" err="1" smtClean="0">
                <a:ln w="19050">
                  <a:solidFill>
                    <a:schemeClr val="accent3"/>
                  </a:solidFill>
                </a:ln>
                <a:solidFill>
                  <a:schemeClr val="accent3"/>
                </a:solidFill>
              </a:rPr>
              <a:t>스킬</a:t>
            </a:r>
            <a:r>
              <a:rPr lang="ko-KR" altLang="en-US" sz="1300" dirty="0" err="1" smtClean="0"/>
              <a:t>을</a:t>
            </a:r>
            <a:r>
              <a:rPr lang="ko-KR" altLang="en-US" sz="1300" dirty="0" smtClean="0"/>
              <a:t> 향상시킬 수 있는 기회를 제공하고자 </a:t>
            </a:r>
            <a:r>
              <a:rPr lang="en-US" altLang="ko-KR" sz="1600" b="1" dirty="0" smtClean="0">
                <a:solidFill>
                  <a:srgbClr val="820082"/>
                </a:solidFill>
              </a:rPr>
              <a:t>2015 DU SPEECH </a:t>
            </a:r>
            <a:r>
              <a:rPr lang="ko-KR" altLang="en-US" sz="1600" b="1" dirty="0" smtClean="0">
                <a:solidFill>
                  <a:srgbClr val="820082"/>
                </a:solidFill>
              </a:rPr>
              <a:t>경진대회</a:t>
            </a:r>
            <a:r>
              <a:rPr lang="ko-KR" altLang="en-US" sz="1300" dirty="0" smtClean="0"/>
              <a:t>를 개최합니다</a:t>
            </a:r>
            <a:r>
              <a:rPr lang="en-US" altLang="ko-KR" sz="1300" dirty="0" smtClean="0"/>
              <a:t>.</a:t>
            </a:r>
          </a:p>
          <a:p>
            <a:endParaRPr lang="en-US" altLang="ko-KR" sz="1300" dirty="0"/>
          </a:p>
          <a:p>
            <a:r>
              <a:rPr lang="ko-KR" altLang="en-US" sz="1300" dirty="0" smtClean="0"/>
              <a:t>지금까지의 경험과 앞으로의 성과를 하나의 </a:t>
            </a:r>
            <a:r>
              <a:rPr lang="ko-KR" altLang="en-US" sz="1400" b="1" dirty="0" err="1" smtClean="0">
                <a:solidFill>
                  <a:schemeClr val="accent6">
                    <a:lumMod val="75000"/>
                  </a:schemeClr>
                </a:solidFill>
              </a:rPr>
              <a:t>스토리텔링</a:t>
            </a:r>
            <a:r>
              <a:rPr lang="ko-KR" altLang="en-US" sz="1300" dirty="0" err="1" smtClean="0"/>
              <a:t>으로</a:t>
            </a:r>
            <a:r>
              <a:rPr lang="ko-KR" altLang="en-US" sz="1300" dirty="0" smtClean="0"/>
              <a:t> 다듬으면서 </a:t>
            </a:r>
            <a:r>
              <a:rPr lang="ko-KR" altLang="en-US" sz="1400" b="1" dirty="0" smtClean="0">
                <a:solidFill>
                  <a:srgbClr val="0070C0"/>
                </a:solidFill>
              </a:rPr>
              <a:t>문학적 </a:t>
            </a:r>
            <a:r>
              <a:rPr lang="ko-KR" altLang="en-US" sz="1400" b="1" dirty="0" err="1" smtClean="0">
                <a:solidFill>
                  <a:srgbClr val="0070C0"/>
                </a:solidFill>
              </a:rPr>
              <a:t>스킬</a:t>
            </a:r>
            <a:r>
              <a:rPr lang="ko-KR" altLang="en-US" sz="1300" dirty="0" err="1" smtClean="0"/>
              <a:t>을</a:t>
            </a:r>
            <a:r>
              <a:rPr lang="ko-KR" altLang="en-US" sz="1300" dirty="0" smtClean="0"/>
              <a:t> 넓힐 수 있을 뿐만 아니라 수많은 </a:t>
            </a:r>
            <a:r>
              <a:rPr lang="ko-KR" altLang="en-US" sz="1600" b="1" dirty="0" smtClean="0">
                <a:solidFill>
                  <a:srgbClr val="00B0F0"/>
                </a:solidFill>
              </a:rPr>
              <a:t>면접</a:t>
            </a:r>
            <a:r>
              <a:rPr lang="ko-KR" altLang="en-US" sz="1300" dirty="0" smtClean="0"/>
              <a:t>과 </a:t>
            </a:r>
            <a:r>
              <a:rPr lang="ko-KR" altLang="en-US" sz="1600" b="1" dirty="0" smtClean="0">
                <a:solidFill>
                  <a:schemeClr val="accent6"/>
                </a:solidFill>
              </a:rPr>
              <a:t>프레젠테이션</a:t>
            </a:r>
            <a:r>
              <a:rPr lang="ko-KR" altLang="en-US" sz="1300" dirty="0" smtClean="0"/>
              <a:t>에 맞닥뜨릴 우리 학생들의 </a:t>
            </a:r>
            <a:r>
              <a:rPr lang="ko-KR" altLang="en-US" sz="1600" b="1" dirty="0" smtClean="0">
                <a:solidFill>
                  <a:srgbClr val="4C3796"/>
                </a:solidFill>
              </a:rPr>
              <a:t>자신감</a:t>
            </a:r>
            <a:r>
              <a:rPr lang="ko-KR" altLang="en-US" sz="1300" dirty="0" smtClean="0"/>
              <a:t>을 </a:t>
            </a:r>
            <a:r>
              <a:rPr lang="ko-KR" altLang="en-US" sz="1400" b="1" dirty="0" smtClean="0">
                <a:solidFill>
                  <a:schemeClr val="accent2">
                    <a:lumMod val="75000"/>
                  </a:schemeClr>
                </a:solidFill>
              </a:rPr>
              <a:t>고취</a:t>
            </a:r>
            <a:r>
              <a:rPr lang="ko-KR" altLang="en-US" sz="1300" dirty="0" smtClean="0"/>
              <a:t>할 수 있는 계기가 될 것 입니다</a:t>
            </a:r>
            <a:r>
              <a:rPr lang="en-US" altLang="ko-KR" sz="1300" dirty="0" smtClean="0"/>
              <a:t>.</a:t>
            </a:r>
            <a:endParaRPr lang="ko-KR" altLang="en-US" sz="1300" dirty="0"/>
          </a:p>
        </p:txBody>
      </p:sp>
      <p:sp>
        <p:nvSpPr>
          <p:cNvPr id="35" name="모서리가 둥근 직사각형 34"/>
          <p:cNvSpPr/>
          <p:nvPr/>
        </p:nvSpPr>
        <p:spPr>
          <a:xfrm>
            <a:off x="628170" y="8938712"/>
            <a:ext cx="1117693" cy="252000"/>
          </a:xfrm>
          <a:prstGeom prst="roundRect">
            <a:avLst/>
          </a:prstGeom>
          <a:solidFill>
            <a:srgbClr val="DD47C8"/>
          </a:solidFill>
          <a:ln w="127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72000" rtlCol="0" anchor="ctr"/>
          <a:lstStyle/>
          <a:p>
            <a:pPr algn="ctr"/>
            <a:r>
              <a:rPr lang="ko-KR" altLang="en-US" sz="1400" dirty="0" smtClean="0">
                <a:solidFill>
                  <a:schemeClr val="bg1"/>
                </a:solidFill>
              </a:rPr>
              <a:t>참가신</a:t>
            </a:r>
            <a:r>
              <a:rPr lang="ko-KR" altLang="en-US" sz="1400" dirty="0">
                <a:solidFill>
                  <a:schemeClr val="bg1"/>
                </a:solidFill>
              </a:rPr>
              <a:t>청</a:t>
            </a:r>
          </a:p>
        </p:txBody>
      </p:sp>
      <p:sp>
        <p:nvSpPr>
          <p:cNvPr id="36" name="모서리가 둥근 직사각형 35"/>
          <p:cNvSpPr/>
          <p:nvPr/>
        </p:nvSpPr>
        <p:spPr>
          <a:xfrm>
            <a:off x="4402848" y="8948189"/>
            <a:ext cx="1117693" cy="252000"/>
          </a:xfrm>
          <a:prstGeom prst="roundRect">
            <a:avLst/>
          </a:prstGeom>
          <a:solidFill>
            <a:srgbClr val="DD47C8"/>
          </a:solidFill>
          <a:ln w="127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72000" rtlCol="0" anchor="ctr"/>
          <a:lstStyle/>
          <a:p>
            <a:pPr algn="ctr"/>
            <a:r>
              <a:rPr lang="ko-KR" altLang="en-US" sz="1400" dirty="0" smtClean="0">
                <a:solidFill>
                  <a:schemeClr val="bg1"/>
                </a:solidFill>
              </a:rPr>
              <a:t>진행방식</a:t>
            </a:r>
            <a:endParaRPr lang="ko-KR" altLang="en-US" sz="1400" dirty="0">
              <a:solidFill>
                <a:schemeClr val="bg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370563" y="10080040"/>
            <a:ext cx="16862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b="1" dirty="0" smtClean="0">
                <a:solidFill>
                  <a:srgbClr val="820082"/>
                </a:solidFill>
              </a:rPr>
              <a:t>제    한    시    간</a:t>
            </a:r>
            <a:endParaRPr lang="ko-KR" altLang="en-US" sz="1200" b="1" dirty="0">
              <a:solidFill>
                <a:srgbClr val="820082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375000" y="9740848"/>
            <a:ext cx="16862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b="1" dirty="0" smtClean="0">
                <a:solidFill>
                  <a:srgbClr val="820082"/>
                </a:solidFill>
              </a:rPr>
              <a:t>발    표    방    식</a:t>
            </a:r>
            <a:endParaRPr lang="ko-KR" altLang="en-US" sz="1200" b="1" dirty="0">
              <a:solidFill>
                <a:srgbClr val="820082"/>
              </a:solidFill>
            </a:endParaRPr>
          </a:p>
        </p:txBody>
      </p:sp>
      <p:sp>
        <p:nvSpPr>
          <p:cNvPr id="39" name="모서리가 둥근 직사각형 38"/>
          <p:cNvSpPr/>
          <p:nvPr/>
        </p:nvSpPr>
        <p:spPr>
          <a:xfrm>
            <a:off x="4430508" y="10479665"/>
            <a:ext cx="1117693" cy="252000"/>
          </a:xfrm>
          <a:prstGeom prst="roundRect">
            <a:avLst/>
          </a:prstGeom>
          <a:solidFill>
            <a:srgbClr val="DD47C8"/>
          </a:solidFill>
          <a:ln w="127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72000" rtlCol="0" anchor="ctr"/>
          <a:lstStyle/>
          <a:p>
            <a:pPr algn="ctr"/>
            <a:r>
              <a:rPr lang="ko-KR" altLang="en-US" sz="1400" dirty="0" smtClean="0">
                <a:solidFill>
                  <a:schemeClr val="bg1"/>
                </a:solidFill>
              </a:rPr>
              <a:t>포상내역</a:t>
            </a:r>
            <a:endParaRPr lang="ko-KR" altLang="en-US" sz="1400" dirty="0">
              <a:solidFill>
                <a:schemeClr val="bg1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905727" y="9787652"/>
            <a:ext cx="36954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kern="0" spc="40" dirty="0" err="1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Prezi</a:t>
            </a:r>
            <a:r>
              <a:rPr lang="en-US" altLang="ko-KR" sz="1100" kern="0" spc="4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PPT, </a:t>
            </a:r>
            <a:r>
              <a:rPr lang="ko-KR" altLang="en-US" sz="1100" kern="0" spc="4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동영상</a:t>
            </a:r>
            <a:r>
              <a:rPr lang="en-US" altLang="ko-KR" sz="1100" kern="0" spc="4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</a:t>
            </a:r>
            <a:r>
              <a:rPr lang="ko-KR" altLang="en-US" sz="1100" kern="0" spc="4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사진 등 다양한 매체 사용가능</a:t>
            </a:r>
            <a:endParaRPr lang="en-US" altLang="ko-KR" sz="1100" kern="0" spc="4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r>
              <a:rPr lang="ko-KR" altLang="en-US" sz="1100" kern="0" spc="4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</a:t>
            </a:r>
            <a:endParaRPr lang="ko-KR" altLang="en-US" sz="1100" kern="0" spc="40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906211" y="10088631"/>
            <a:ext cx="1361638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50" kern="0" spc="4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5</a:t>
            </a:r>
            <a:r>
              <a:rPr lang="ko-KR" altLang="en-US" sz="1250" kern="0" spc="4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분</a:t>
            </a:r>
            <a:endParaRPr lang="ko-KR" altLang="en-US" sz="1250" kern="0" spc="40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293580" y="11832258"/>
            <a:ext cx="3076983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kern="0" spc="4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문의처</a:t>
            </a:r>
            <a:endParaRPr lang="en-US" altLang="ko-KR" sz="1200" kern="0" spc="4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endParaRPr lang="en-US" altLang="ko-KR" sz="400" kern="0" spc="40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r>
              <a:rPr lang="ko-KR" altLang="en-US" sz="1200" kern="0" spc="4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공학교육혁신센터</a:t>
            </a:r>
            <a:r>
              <a:rPr lang="en-US" altLang="ko-KR" sz="1200" kern="0" spc="4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lang="ko-KR" altLang="en-US" sz="1200" kern="0" spc="4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공과대학 공</a:t>
            </a:r>
            <a:r>
              <a:rPr lang="en-US" altLang="ko-KR" sz="1200" kern="0" spc="4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0315</a:t>
            </a:r>
            <a:r>
              <a:rPr lang="ko-KR" altLang="en-US" sz="1200" kern="0" spc="4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호</a:t>
            </a:r>
            <a:r>
              <a:rPr lang="en-US" altLang="ko-KR" sz="1200" kern="0" spc="4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</a:t>
            </a:r>
            <a:endParaRPr lang="en-US" altLang="ko-KR" sz="1250" kern="0" spc="4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r>
              <a:rPr lang="en-US" altLang="ko-KR" sz="1250" kern="0" spc="4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850~5966~68</a:t>
            </a:r>
            <a:endParaRPr lang="ko-KR" altLang="en-US" sz="1250" kern="0" spc="40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21839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1246</TotalTime>
  <Words>237</Words>
  <Application>Microsoft Office PowerPoint</Application>
  <PresentationFormat>A3 용지(297x420mm)</PresentationFormat>
  <Paragraphs>62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117</cp:revision>
  <cp:lastPrinted>2015-09-04T06:02:17Z</cp:lastPrinted>
  <dcterms:created xsi:type="dcterms:W3CDTF">2014-08-04T04:30:38Z</dcterms:created>
  <dcterms:modified xsi:type="dcterms:W3CDTF">2015-09-10T02:46:47Z</dcterms:modified>
</cp:coreProperties>
</file>