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5" r:id="rId3"/>
    <p:sldId id="266" r:id="rId4"/>
    <p:sldId id="263" r:id="rId5"/>
    <p:sldId id="267" r:id="rId6"/>
    <p:sldId id="271" r:id="rId7"/>
    <p:sldId id="269" r:id="rId8"/>
    <p:sldId id="270" r:id="rId9"/>
    <p:sldId id="268" r:id="rId10"/>
    <p:sldId id="262" r:id="rId11"/>
    <p:sldId id="260" r:id="rId12"/>
    <p:sldId id="272" r:id="rId13"/>
    <p:sldId id="257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800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2A7AA2-C83C-42D3-9E6A-B0DCD19E76A4}" type="doc">
      <dgm:prSet loTypeId="urn:microsoft.com/office/officeart/2005/8/layout/hProcess9" loCatId="process" qsTypeId="urn:microsoft.com/office/officeart/2005/8/quickstyle/3d1" qsCatId="3D" csTypeId="urn:microsoft.com/office/officeart/2005/8/colors/colorful5" csCatId="colorful" phldr="1"/>
      <dgm:spPr/>
    </dgm:pt>
    <dgm:pt modelId="{027E95E6-5C0A-448E-B52D-E090BAEBDDB9}">
      <dgm:prSet phldrT="[텍스트]"/>
      <dgm:spPr/>
      <dgm:t>
        <a:bodyPr/>
        <a:lstStyle/>
        <a:p>
          <a:pPr latinLnBrk="1"/>
          <a:r>
            <a:rPr lang="ko-KR" altLang="en-US" b="1" dirty="0" smtClean="0">
              <a:solidFill>
                <a:schemeClr val="tx1"/>
              </a:solidFill>
            </a:rPr>
            <a:t>실습기관 결정 및    실습 신청</a:t>
          </a:r>
          <a:endParaRPr lang="en-US" altLang="ko-KR" b="1" dirty="0" smtClean="0">
            <a:solidFill>
              <a:schemeClr val="tx1"/>
            </a:solidFill>
          </a:endParaRPr>
        </a:p>
      </dgm:t>
    </dgm:pt>
    <dgm:pt modelId="{21AF7BD1-6420-419B-A71E-FB33BA93D2F6}" type="parTrans" cxnId="{AC2C91A0-29D3-4D88-BB46-9A14DB51562D}">
      <dgm:prSet/>
      <dgm:spPr/>
      <dgm:t>
        <a:bodyPr/>
        <a:lstStyle/>
        <a:p>
          <a:pPr latinLnBrk="1"/>
          <a:endParaRPr lang="ko-KR" altLang="en-US"/>
        </a:p>
      </dgm:t>
    </dgm:pt>
    <dgm:pt modelId="{7B009F60-9252-431B-A131-3436270B02B6}" type="sibTrans" cxnId="{AC2C91A0-29D3-4D88-BB46-9A14DB51562D}">
      <dgm:prSet/>
      <dgm:spPr/>
      <dgm:t>
        <a:bodyPr/>
        <a:lstStyle/>
        <a:p>
          <a:pPr latinLnBrk="1"/>
          <a:endParaRPr lang="ko-KR" altLang="en-US"/>
        </a:p>
      </dgm:t>
    </dgm:pt>
    <dgm:pt modelId="{F7DF3EC2-672D-4387-9809-B4AC678B8C98}">
      <dgm:prSet phldrT="[텍스트]"/>
      <dgm:spPr/>
      <dgm:t>
        <a:bodyPr/>
        <a:lstStyle/>
        <a:p>
          <a:pPr latinLnBrk="1"/>
          <a:r>
            <a:rPr lang="ko-KR" altLang="en-US" b="1" dirty="0" smtClean="0">
              <a:solidFill>
                <a:schemeClr val="tx1"/>
              </a:solidFill>
            </a:rPr>
            <a:t>실습 안내 </a:t>
          </a:r>
          <a:r>
            <a:rPr lang="ko-KR" altLang="en-US" b="1" dirty="0" smtClean="0">
              <a:solidFill>
                <a:schemeClr val="tx1"/>
              </a:solidFill>
            </a:rPr>
            <a:t>및 </a:t>
          </a:r>
          <a:r>
            <a:rPr lang="ko-KR" altLang="en-US" b="1" dirty="0" smtClean="0">
              <a:solidFill>
                <a:schemeClr val="tx1"/>
              </a:solidFill>
            </a:rPr>
            <a:t>기초     교육 </a:t>
          </a:r>
          <a:endParaRPr lang="ko-KR" altLang="en-US" b="1" dirty="0">
            <a:solidFill>
              <a:schemeClr val="tx1"/>
            </a:solidFill>
          </a:endParaRPr>
        </a:p>
      </dgm:t>
    </dgm:pt>
    <dgm:pt modelId="{3F4DFB83-97B9-4D69-B00A-733B8C1C84E4}" type="parTrans" cxnId="{08760D2E-A031-47EB-9580-FF0F632628F8}">
      <dgm:prSet/>
      <dgm:spPr/>
      <dgm:t>
        <a:bodyPr/>
        <a:lstStyle/>
        <a:p>
          <a:pPr latinLnBrk="1"/>
          <a:endParaRPr lang="ko-KR" altLang="en-US"/>
        </a:p>
      </dgm:t>
    </dgm:pt>
    <dgm:pt modelId="{EEDC6E65-1F61-4BC4-9D63-B0404830435A}" type="sibTrans" cxnId="{08760D2E-A031-47EB-9580-FF0F632628F8}">
      <dgm:prSet/>
      <dgm:spPr/>
      <dgm:t>
        <a:bodyPr/>
        <a:lstStyle/>
        <a:p>
          <a:pPr latinLnBrk="1"/>
          <a:endParaRPr lang="ko-KR" altLang="en-US"/>
        </a:p>
      </dgm:t>
    </dgm:pt>
    <dgm:pt modelId="{F240093E-E70D-4C6C-81D8-8F75FCED6164}">
      <dgm:prSet phldrT="[텍스트]"/>
      <dgm:spPr/>
      <dgm:t>
        <a:bodyPr/>
        <a:lstStyle/>
        <a:p>
          <a:pPr latinLnBrk="1"/>
          <a:r>
            <a:rPr lang="ko-KR" altLang="en-US" b="1" dirty="0" smtClean="0">
              <a:solidFill>
                <a:schemeClr val="tx1"/>
              </a:solidFill>
            </a:rPr>
            <a:t>실습</a:t>
          </a:r>
          <a:endParaRPr lang="en-US" altLang="ko-KR" b="1" dirty="0" smtClean="0">
            <a:solidFill>
              <a:schemeClr val="tx1"/>
            </a:solidFill>
          </a:endParaRPr>
        </a:p>
        <a:p>
          <a:pPr latinLnBrk="1"/>
          <a:r>
            <a:rPr lang="ko-KR" altLang="en-US" b="1" dirty="0" smtClean="0">
              <a:solidFill>
                <a:schemeClr val="tx1"/>
              </a:solidFill>
            </a:rPr>
            <a:t>실행</a:t>
          </a:r>
          <a:endParaRPr lang="ko-KR" altLang="en-US" b="1" dirty="0">
            <a:solidFill>
              <a:schemeClr val="tx1"/>
            </a:solidFill>
          </a:endParaRPr>
        </a:p>
      </dgm:t>
    </dgm:pt>
    <dgm:pt modelId="{066AC1F3-D5F3-4FE0-A905-F9A5D977A88B}" type="parTrans" cxnId="{0981C331-3E2E-4667-8D13-7C353D51DA57}">
      <dgm:prSet/>
      <dgm:spPr/>
      <dgm:t>
        <a:bodyPr/>
        <a:lstStyle/>
        <a:p>
          <a:pPr latinLnBrk="1"/>
          <a:endParaRPr lang="ko-KR" altLang="en-US"/>
        </a:p>
      </dgm:t>
    </dgm:pt>
    <dgm:pt modelId="{1B0843F8-F77D-489A-A7A4-B1AD77E3E59B}" type="sibTrans" cxnId="{0981C331-3E2E-4667-8D13-7C353D51DA57}">
      <dgm:prSet/>
      <dgm:spPr/>
      <dgm:t>
        <a:bodyPr/>
        <a:lstStyle/>
        <a:p>
          <a:pPr latinLnBrk="1"/>
          <a:endParaRPr lang="ko-KR" altLang="en-US"/>
        </a:p>
      </dgm:t>
    </dgm:pt>
    <dgm:pt modelId="{128E9C2B-320E-4606-839A-FD2AB3C327CE}">
      <dgm:prSet phldrT="[텍스트]"/>
      <dgm:spPr/>
      <dgm:t>
        <a:bodyPr/>
        <a:lstStyle/>
        <a:p>
          <a:pPr latinLnBrk="1"/>
          <a:r>
            <a:rPr lang="ko-KR" altLang="en-US" b="1" dirty="0" smtClean="0">
              <a:solidFill>
                <a:schemeClr val="tx1"/>
              </a:solidFill>
            </a:rPr>
            <a:t>실습세미나</a:t>
          </a:r>
          <a:endParaRPr lang="en-US" altLang="ko-KR" b="1" dirty="0" smtClean="0">
            <a:solidFill>
              <a:schemeClr val="tx1"/>
            </a:solidFill>
          </a:endParaRPr>
        </a:p>
        <a:p>
          <a:pPr latinLnBrk="1"/>
          <a:r>
            <a:rPr lang="en-US" altLang="ko-KR" b="1" dirty="0" smtClean="0">
              <a:solidFill>
                <a:schemeClr val="tx1"/>
              </a:solidFill>
            </a:rPr>
            <a:t>(</a:t>
          </a:r>
          <a:r>
            <a:rPr lang="ko-KR" altLang="en-US" b="1" dirty="0" smtClean="0">
              <a:solidFill>
                <a:schemeClr val="tx1"/>
              </a:solidFill>
            </a:rPr>
            <a:t>슈퍼비전 평가</a:t>
          </a:r>
          <a:r>
            <a:rPr lang="en-US" altLang="ko-KR" b="1" dirty="0" smtClean="0">
              <a:solidFill>
                <a:schemeClr val="tx1"/>
              </a:solidFill>
            </a:rPr>
            <a:t>)</a:t>
          </a:r>
          <a:endParaRPr lang="ko-KR" altLang="en-US" b="1" dirty="0">
            <a:solidFill>
              <a:schemeClr val="tx1"/>
            </a:solidFill>
          </a:endParaRPr>
        </a:p>
      </dgm:t>
    </dgm:pt>
    <dgm:pt modelId="{732206BF-C041-47C6-B3C1-FAEB86F0A043}" type="parTrans" cxnId="{3F684F9B-B0A9-48B9-8FE3-1037E75B523E}">
      <dgm:prSet/>
      <dgm:spPr/>
      <dgm:t>
        <a:bodyPr/>
        <a:lstStyle/>
        <a:p>
          <a:pPr latinLnBrk="1"/>
          <a:endParaRPr lang="ko-KR" altLang="en-US"/>
        </a:p>
      </dgm:t>
    </dgm:pt>
    <dgm:pt modelId="{150E71C9-3C73-4412-BBD7-F7C66E964F5A}" type="sibTrans" cxnId="{3F684F9B-B0A9-48B9-8FE3-1037E75B523E}">
      <dgm:prSet/>
      <dgm:spPr/>
      <dgm:t>
        <a:bodyPr/>
        <a:lstStyle/>
        <a:p>
          <a:pPr latinLnBrk="1"/>
          <a:endParaRPr lang="ko-KR" altLang="en-US"/>
        </a:p>
      </dgm:t>
    </dgm:pt>
    <dgm:pt modelId="{BE622EEC-4FCF-4AE1-A2AA-CB11E10C2A1E}">
      <dgm:prSet phldrT="[텍스트]"/>
      <dgm:spPr/>
      <dgm:t>
        <a:bodyPr/>
        <a:lstStyle/>
        <a:p>
          <a:pPr latinLnBrk="1"/>
          <a:r>
            <a:rPr lang="ko-KR" altLang="en-US" b="1" dirty="0" smtClean="0">
              <a:solidFill>
                <a:schemeClr val="tx1"/>
              </a:solidFill>
            </a:rPr>
            <a:t>실습      </a:t>
          </a:r>
          <a:endParaRPr lang="en-US" altLang="ko-KR" b="1" dirty="0" smtClean="0">
            <a:solidFill>
              <a:schemeClr val="tx1"/>
            </a:solidFill>
          </a:endParaRPr>
        </a:p>
        <a:p>
          <a:pPr latinLnBrk="1"/>
          <a:r>
            <a:rPr lang="ko-KR" altLang="en-US" b="1" dirty="0" smtClean="0">
              <a:solidFill>
                <a:schemeClr val="tx1"/>
              </a:solidFill>
            </a:rPr>
            <a:t>보고회</a:t>
          </a:r>
          <a:endParaRPr lang="ko-KR" altLang="en-US" b="1" dirty="0">
            <a:solidFill>
              <a:schemeClr val="tx1"/>
            </a:solidFill>
          </a:endParaRPr>
        </a:p>
      </dgm:t>
    </dgm:pt>
    <dgm:pt modelId="{DED6DA72-7C8D-43B4-92C8-9E11B14E7D1E}" type="parTrans" cxnId="{3AA97381-5DCD-42C8-BAB3-4098BA48A0D3}">
      <dgm:prSet/>
      <dgm:spPr/>
      <dgm:t>
        <a:bodyPr/>
        <a:lstStyle/>
        <a:p>
          <a:pPr latinLnBrk="1"/>
          <a:endParaRPr lang="ko-KR" altLang="en-US"/>
        </a:p>
      </dgm:t>
    </dgm:pt>
    <dgm:pt modelId="{2D646CFF-B1BA-4ED0-AC33-18C97A7725E2}" type="sibTrans" cxnId="{3AA97381-5DCD-42C8-BAB3-4098BA48A0D3}">
      <dgm:prSet/>
      <dgm:spPr/>
      <dgm:t>
        <a:bodyPr/>
        <a:lstStyle/>
        <a:p>
          <a:pPr latinLnBrk="1"/>
          <a:endParaRPr lang="ko-KR" altLang="en-US"/>
        </a:p>
      </dgm:t>
    </dgm:pt>
    <dgm:pt modelId="{7FDAF847-DAC0-45CA-BF0E-7431783AF1E9}" type="pres">
      <dgm:prSet presAssocID="{A12A7AA2-C83C-42D3-9E6A-B0DCD19E76A4}" presName="CompostProcess" presStyleCnt="0">
        <dgm:presLayoutVars>
          <dgm:dir/>
          <dgm:resizeHandles val="exact"/>
        </dgm:presLayoutVars>
      </dgm:prSet>
      <dgm:spPr/>
    </dgm:pt>
    <dgm:pt modelId="{49DD7922-2118-4B87-9AD9-6F1F60882BBE}" type="pres">
      <dgm:prSet presAssocID="{A12A7AA2-C83C-42D3-9E6A-B0DCD19E76A4}" presName="arrow" presStyleLbl="bgShp" presStyleIdx="0" presStyleCnt="1"/>
      <dgm:spPr>
        <a:solidFill>
          <a:schemeClr val="accent4">
            <a:lumMod val="75000"/>
          </a:schemeClr>
        </a:solidFill>
      </dgm:spPr>
    </dgm:pt>
    <dgm:pt modelId="{28510FC9-ACEA-4C26-A116-B949C43BB1A3}" type="pres">
      <dgm:prSet presAssocID="{A12A7AA2-C83C-42D3-9E6A-B0DCD19E76A4}" presName="linearProcess" presStyleCnt="0"/>
      <dgm:spPr/>
    </dgm:pt>
    <dgm:pt modelId="{345A3B13-FB2F-4AB8-A1C1-1535959C82A8}" type="pres">
      <dgm:prSet presAssocID="{027E95E6-5C0A-448E-B52D-E090BAEBDDB9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C32E1DB-648B-46E8-8342-BA8D2E59869B}" type="pres">
      <dgm:prSet presAssocID="{7B009F60-9252-431B-A131-3436270B02B6}" presName="sibTrans" presStyleCnt="0"/>
      <dgm:spPr/>
    </dgm:pt>
    <dgm:pt modelId="{E794745D-9EFE-476D-BB07-724FC6B46F4E}" type="pres">
      <dgm:prSet presAssocID="{F7DF3EC2-672D-4387-9809-B4AC678B8C98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400825D-7068-41E7-90AA-F0036ABFCA25}" type="pres">
      <dgm:prSet presAssocID="{EEDC6E65-1F61-4BC4-9D63-B0404830435A}" presName="sibTrans" presStyleCnt="0"/>
      <dgm:spPr/>
    </dgm:pt>
    <dgm:pt modelId="{E400429B-8AD0-4E16-A79A-49228F9BD53F}" type="pres">
      <dgm:prSet presAssocID="{F240093E-E70D-4C6C-81D8-8F75FCED6164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7AA8FB3-1ABD-4656-959C-00EACEB5E8E9}" type="pres">
      <dgm:prSet presAssocID="{1B0843F8-F77D-489A-A7A4-B1AD77E3E59B}" presName="sibTrans" presStyleCnt="0"/>
      <dgm:spPr/>
    </dgm:pt>
    <dgm:pt modelId="{631AE8F0-CF36-44F8-87D0-BCA6F45E56F8}" type="pres">
      <dgm:prSet presAssocID="{128E9C2B-320E-4606-839A-FD2AB3C327CE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63E9D7-02E3-426B-B22F-55EFEAA7FFC6}" type="pres">
      <dgm:prSet presAssocID="{150E71C9-3C73-4412-BBD7-F7C66E964F5A}" presName="sibTrans" presStyleCnt="0"/>
      <dgm:spPr/>
    </dgm:pt>
    <dgm:pt modelId="{9A176B83-D603-4F58-9E55-72977D56E521}" type="pres">
      <dgm:prSet presAssocID="{BE622EEC-4FCF-4AE1-A2AA-CB11E10C2A1E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1A9ABF9-2BD6-4885-86F8-5DCFE92009AB}" type="presOf" srcId="{128E9C2B-320E-4606-839A-FD2AB3C327CE}" destId="{631AE8F0-CF36-44F8-87D0-BCA6F45E56F8}" srcOrd="0" destOrd="0" presId="urn:microsoft.com/office/officeart/2005/8/layout/hProcess9"/>
    <dgm:cxn modelId="{AC2C91A0-29D3-4D88-BB46-9A14DB51562D}" srcId="{A12A7AA2-C83C-42D3-9E6A-B0DCD19E76A4}" destId="{027E95E6-5C0A-448E-B52D-E090BAEBDDB9}" srcOrd="0" destOrd="0" parTransId="{21AF7BD1-6420-419B-A71E-FB33BA93D2F6}" sibTransId="{7B009F60-9252-431B-A131-3436270B02B6}"/>
    <dgm:cxn modelId="{BF013411-6C89-4781-B48E-8391BD2EBF7F}" type="presOf" srcId="{A12A7AA2-C83C-42D3-9E6A-B0DCD19E76A4}" destId="{7FDAF847-DAC0-45CA-BF0E-7431783AF1E9}" srcOrd="0" destOrd="0" presId="urn:microsoft.com/office/officeart/2005/8/layout/hProcess9"/>
    <dgm:cxn modelId="{08760D2E-A031-47EB-9580-FF0F632628F8}" srcId="{A12A7AA2-C83C-42D3-9E6A-B0DCD19E76A4}" destId="{F7DF3EC2-672D-4387-9809-B4AC678B8C98}" srcOrd="1" destOrd="0" parTransId="{3F4DFB83-97B9-4D69-B00A-733B8C1C84E4}" sibTransId="{EEDC6E65-1F61-4BC4-9D63-B0404830435A}"/>
    <dgm:cxn modelId="{B9CF6167-6396-492F-BDD0-933C5C01894D}" type="presOf" srcId="{BE622EEC-4FCF-4AE1-A2AA-CB11E10C2A1E}" destId="{9A176B83-D603-4F58-9E55-72977D56E521}" srcOrd="0" destOrd="0" presId="urn:microsoft.com/office/officeart/2005/8/layout/hProcess9"/>
    <dgm:cxn modelId="{0981C331-3E2E-4667-8D13-7C353D51DA57}" srcId="{A12A7AA2-C83C-42D3-9E6A-B0DCD19E76A4}" destId="{F240093E-E70D-4C6C-81D8-8F75FCED6164}" srcOrd="2" destOrd="0" parTransId="{066AC1F3-D5F3-4FE0-A905-F9A5D977A88B}" sibTransId="{1B0843F8-F77D-489A-A7A4-B1AD77E3E59B}"/>
    <dgm:cxn modelId="{D2637CD5-0D9F-4383-81D6-1E00F65BD9E6}" type="presOf" srcId="{F7DF3EC2-672D-4387-9809-B4AC678B8C98}" destId="{E794745D-9EFE-476D-BB07-724FC6B46F4E}" srcOrd="0" destOrd="0" presId="urn:microsoft.com/office/officeart/2005/8/layout/hProcess9"/>
    <dgm:cxn modelId="{3F684F9B-B0A9-48B9-8FE3-1037E75B523E}" srcId="{A12A7AA2-C83C-42D3-9E6A-B0DCD19E76A4}" destId="{128E9C2B-320E-4606-839A-FD2AB3C327CE}" srcOrd="3" destOrd="0" parTransId="{732206BF-C041-47C6-B3C1-FAEB86F0A043}" sibTransId="{150E71C9-3C73-4412-BBD7-F7C66E964F5A}"/>
    <dgm:cxn modelId="{E031031D-E694-4E16-B2AA-1E5DA0E39130}" type="presOf" srcId="{F240093E-E70D-4C6C-81D8-8F75FCED6164}" destId="{E400429B-8AD0-4E16-A79A-49228F9BD53F}" srcOrd="0" destOrd="0" presId="urn:microsoft.com/office/officeart/2005/8/layout/hProcess9"/>
    <dgm:cxn modelId="{A811FCD1-64BB-44EB-B2B5-AA425A4879C2}" type="presOf" srcId="{027E95E6-5C0A-448E-B52D-E090BAEBDDB9}" destId="{345A3B13-FB2F-4AB8-A1C1-1535959C82A8}" srcOrd="0" destOrd="0" presId="urn:microsoft.com/office/officeart/2005/8/layout/hProcess9"/>
    <dgm:cxn modelId="{3AA97381-5DCD-42C8-BAB3-4098BA48A0D3}" srcId="{A12A7AA2-C83C-42D3-9E6A-B0DCD19E76A4}" destId="{BE622EEC-4FCF-4AE1-A2AA-CB11E10C2A1E}" srcOrd="4" destOrd="0" parTransId="{DED6DA72-7C8D-43B4-92C8-9E11B14E7D1E}" sibTransId="{2D646CFF-B1BA-4ED0-AC33-18C97A7725E2}"/>
    <dgm:cxn modelId="{6B4C6E66-144D-470A-AC42-A970D10CDD9E}" type="presParOf" srcId="{7FDAF847-DAC0-45CA-BF0E-7431783AF1E9}" destId="{49DD7922-2118-4B87-9AD9-6F1F60882BBE}" srcOrd="0" destOrd="0" presId="urn:microsoft.com/office/officeart/2005/8/layout/hProcess9"/>
    <dgm:cxn modelId="{8461DA05-14A3-4B95-ABD0-6C5B9F2C0FA1}" type="presParOf" srcId="{7FDAF847-DAC0-45CA-BF0E-7431783AF1E9}" destId="{28510FC9-ACEA-4C26-A116-B949C43BB1A3}" srcOrd="1" destOrd="0" presId="urn:microsoft.com/office/officeart/2005/8/layout/hProcess9"/>
    <dgm:cxn modelId="{09074090-97BD-482C-A1B5-0B6341B7E6C7}" type="presParOf" srcId="{28510FC9-ACEA-4C26-A116-B949C43BB1A3}" destId="{345A3B13-FB2F-4AB8-A1C1-1535959C82A8}" srcOrd="0" destOrd="0" presId="urn:microsoft.com/office/officeart/2005/8/layout/hProcess9"/>
    <dgm:cxn modelId="{780E9F7A-E8DF-4A4D-834C-C44AC6FC1A16}" type="presParOf" srcId="{28510FC9-ACEA-4C26-A116-B949C43BB1A3}" destId="{EC32E1DB-648B-46E8-8342-BA8D2E59869B}" srcOrd="1" destOrd="0" presId="urn:microsoft.com/office/officeart/2005/8/layout/hProcess9"/>
    <dgm:cxn modelId="{E187B532-1C5B-49EE-B59C-7E117F8C3326}" type="presParOf" srcId="{28510FC9-ACEA-4C26-A116-B949C43BB1A3}" destId="{E794745D-9EFE-476D-BB07-724FC6B46F4E}" srcOrd="2" destOrd="0" presId="urn:microsoft.com/office/officeart/2005/8/layout/hProcess9"/>
    <dgm:cxn modelId="{69907E3F-BAD5-4831-AFCE-84824A4AA44E}" type="presParOf" srcId="{28510FC9-ACEA-4C26-A116-B949C43BB1A3}" destId="{7400825D-7068-41E7-90AA-F0036ABFCA25}" srcOrd="3" destOrd="0" presId="urn:microsoft.com/office/officeart/2005/8/layout/hProcess9"/>
    <dgm:cxn modelId="{D20496C0-ABE2-4B41-8AC8-8AAD41A284FE}" type="presParOf" srcId="{28510FC9-ACEA-4C26-A116-B949C43BB1A3}" destId="{E400429B-8AD0-4E16-A79A-49228F9BD53F}" srcOrd="4" destOrd="0" presId="urn:microsoft.com/office/officeart/2005/8/layout/hProcess9"/>
    <dgm:cxn modelId="{D6D69BE8-30EF-4F70-AA41-9B5B0FC2D4B7}" type="presParOf" srcId="{28510FC9-ACEA-4C26-A116-B949C43BB1A3}" destId="{17AA8FB3-1ABD-4656-959C-00EACEB5E8E9}" srcOrd="5" destOrd="0" presId="urn:microsoft.com/office/officeart/2005/8/layout/hProcess9"/>
    <dgm:cxn modelId="{236E9430-6C91-4FAA-9396-36167604341A}" type="presParOf" srcId="{28510FC9-ACEA-4C26-A116-B949C43BB1A3}" destId="{631AE8F0-CF36-44F8-87D0-BCA6F45E56F8}" srcOrd="6" destOrd="0" presId="urn:microsoft.com/office/officeart/2005/8/layout/hProcess9"/>
    <dgm:cxn modelId="{C16CCCE8-0FCC-4E77-BA75-18F74F06AEE5}" type="presParOf" srcId="{28510FC9-ACEA-4C26-A116-B949C43BB1A3}" destId="{A163E9D7-02E3-426B-B22F-55EFEAA7FFC6}" srcOrd="7" destOrd="0" presId="urn:microsoft.com/office/officeart/2005/8/layout/hProcess9"/>
    <dgm:cxn modelId="{EF43CE0D-7D3A-4741-9866-9262EDDD8A6F}" type="presParOf" srcId="{28510FC9-ACEA-4C26-A116-B949C43BB1A3}" destId="{9A176B83-D603-4F58-9E55-72977D56E521}" srcOrd="8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DD7922-2118-4B87-9AD9-6F1F60882BBE}">
      <dsp:nvSpPr>
        <dsp:cNvPr id="0" name=""/>
        <dsp:cNvSpPr/>
      </dsp:nvSpPr>
      <dsp:spPr>
        <a:xfrm>
          <a:off x="616444" y="0"/>
          <a:ext cx="6986367" cy="4824536"/>
        </a:xfrm>
        <a:prstGeom prst="rightArrow">
          <a:avLst/>
        </a:prstGeom>
        <a:solidFill>
          <a:schemeClr val="accent4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45A3B13-FB2F-4AB8-A1C1-1535959C82A8}">
      <dsp:nvSpPr>
        <dsp:cNvPr id="0" name=""/>
        <dsp:cNvSpPr/>
      </dsp:nvSpPr>
      <dsp:spPr>
        <a:xfrm>
          <a:off x="3611" y="1447360"/>
          <a:ext cx="1579236" cy="192981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solidFill>
                <a:schemeClr val="tx1"/>
              </a:solidFill>
            </a:rPr>
            <a:t>실습기관 결정 및    실습 신청</a:t>
          </a:r>
          <a:endParaRPr lang="en-US" altLang="ko-KR" sz="2000" b="1" kern="1200" dirty="0" smtClean="0">
            <a:solidFill>
              <a:schemeClr val="tx1"/>
            </a:solidFill>
          </a:endParaRPr>
        </a:p>
      </dsp:txBody>
      <dsp:txXfrm>
        <a:off x="3611" y="1447360"/>
        <a:ext cx="1579236" cy="1929814"/>
      </dsp:txXfrm>
    </dsp:sp>
    <dsp:sp modelId="{E794745D-9EFE-476D-BB07-724FC6B46F4E}">
      <dsp:nvSpPr>
        <dsp:cNvPr id="0" name=""/>
        <dsp:cNvSpPr/>
      </dsp:nvSpPr>
      <dsp:spPr>
        <a:xfrm>
          <a:off x="1661810" y="1447360"/>
          <a:ext cx="1579236" cy="1929814"/>
        </a:xfrm>
        <a:prstGeom prst="round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shade val="51000"/>
                <a:satMod val="130000"/>
              </a:schemeClr>
            </a:gs>
            <a:gs pos="80000">
              <a:schemeClr val="accent5">
                <a:hueOff val="-2483469"/>
                <a:satOff val="9953"/>
                <a:lumOff val="2157"/>
                <a:alphaOff val="0"/>
                <a:shade val="93000"/>
                <a:satMod val="13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solidFill>
                <a:schemeClr val="tx1"/>
              </a:solidFill>
            </a:rPr>
            <a:t>실습 안내 </a:t>
          </a:r>
          <a:r>
            <a:rPr lang="ko-KR" altLang="en-US" sz="2000" b="1" kern="1200" dirty="0" smtClean="0">
              <a:solidFill>
                <a:schemeClr val="tx1"/>
              </a:solidFill>
            </a:rPr>
            <a:t>및 </a:t>
          </a:r>
          <a:r>
            <a:rPr lang="ko-KR" altLang="en-US" sz="2000" b="1" kern="1200" dirty="0" smtClean="0">
              <a:solidFill>
                <a:schemeClr val="tx1"/>
              </a:solidFill>
            </a:rPr>
            <a:t>기초     교육 </a:t>
          </a:r>
          <a:endParaRPr lang="ko-KR" altLang="en-US" sz="2000" b="1" kern="1200" dirty="0">
            <a:solidFill>
              <a:schemeClr val="tx1"/>
            </a:solidFill>
          </a:endParaRPr>
        </a:p>
      </dsp:txBody>
      <dsp:txXfrm>
        <a:off x="1661810" y="1447360"/>
        <a:ext cx="1579236" cy="1929814"/>
      </dsp:txXfrm>
    </dsp:sp>
    <dsp:sp modelId="{E400429B-8AD0-4E16-A79A-49228F9BD53F}">
      <dsp:nvSpPr>
        <dsp:cNvPr id="0" name=""/>
        <dsp:cNvSpPr/>
      </dsp:nvSpPr>
      <dsp:spPr>
        <a:xfrm>
          <a:off x="3320009" y="1447360"/>
          <a:ext cx="1579236" cy="1929814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solidFill>
                <a:schemeClr val="tx1"/>
              </a:solidFill>
            </a:rPr>
            <a:t>실습</a:t>
          </a:r>
          <a:endParaRPr lang="en-US" altLang="ko-KR" sz="2000" b="1" kern="1200" dirty="0" smtClean="0">
            <a:solidFill>
              <a:schemeClr val="tx1"/>
            </a:solidFill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solidFill>
                <a:schemeClr val="tx1"/>
              </a:solidFill>
            </a:rPr>
            <a:t>실행</a:t>
          </a:r>
          <a:endParaRPr lang="ko-KR" altLang="en-US" sz="2000" b="1" kern="1200" dirty="0">
            <a:solidFill>
              <a:schemeClr val="tx1"/>
            </a:solidFill>
          </a:endParaRPr>
        </a:p>
      </dsp:txBody>
      <dsp:txXfrm>
        <a:off x="3320009" y="1447360"/>
        <a:ext cx="1579236" cy="1929814"/>
      </dsp:txXfrm>
    </dsp:sp>
    <dsp:sp modelId="{631AE8F0-CF36-44F8-87D0-BCA6F45E56F8}">
      <dsp:nvSpPr>
        <dsp:cNvPr id="0" name=""/>
        <dsp:cNvSpPr/>
      </dsp:nvSpPr>
      <dsp:spPr>
        <a:xfrm>
          <a:off x="4978208" y="1447360"/>
          <a:ext cx="1579236" cy="1929814"/>
        </a:xfrm>
        <a:prstGeom prst="round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shade val="51000"/>
                <a:satMod val="130000"/>
              </a:schemeClr>
            </a:gs>
            <a:gs pos="80000">
              <a:schemeClr val="accent5">
                <a:hueOff val="-7450407"/>
                <a:satOff val="29858"/>
                <a:lumOff val="6471"/>
                <a:alphaOff val="0"/>
                <a:shade val="93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solidFill>
                <a:schemeClr val="tx1"/>
              </a:solidFill>
            </a:rPr>
            <a:t>실습세미나</a:t>
          </a:r>
          <a:endParaRPr lang="en-US" altLang="ko-KR" sz="2000" b="1" kern="1200" dirty="0" smtClean="0">
            <a:solidFill>
              <a:schemeClr val="tx1"/>
            </a:solidFill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b="1" kern="1200" dirty="0" smtClean="0">
              <a:solidFill>
                <a:schemeClr val="tx1"/>
              </a:solidFill>
            </a:rPr>
            <a:t>(</a:t>
          </a:r>
          <a:r>
            <a:rPr lang="ko-KR" altLang="en-US" sz="2000" b="1" kern="1200" dirty="0" smtClean="0">
              <a:solidFill>
                <a:schemeClr val="tx1"/>
              </a:solidFill>
            </a:rPr>
            <a:t>슈퍼비전 평가</a:t>
          </a:r>
          <a:r>
            <a:rPr lang="en-US" altLang="ko-KR" sz="2000" b="1" kern="1200" dirty="0" smtClean="0">
              <a:solidFill>
                <a:schemeClr val="tx1"/>
              </a:solidFill>
            </a:rPr>
            <a:t>)</a:t>
          </a:r>
          <a:endParaRPr lang="ko-KR" altLang="en-US" sz="2000" b="1" kern="1200" dirty="0">
            <a:solidFill>
              <a:schemeClr val="tx1"/>
            </a:solidFill>
          </a:endParaRPr>
        </a:p>
      </dsp:txBody>
      <dsp:txXfrm>
        <a:off x="4978208" y="1447360"/>
        <a:ext cx="1579236" cy="1929814"/>
      </dsp:txXfrm>
    </dsp:sp>
    <dsp:sp modelId="{9A176B83-D603-4F58-9E55-72977D56E521}">
      <dsp:nvSpPr>
        <dsp:cNvPr id="0" name=""/>
        <dsp:cNvSpPr/>
      </dsp:nvSpPr>
      <dsp:spPr>
        <a:xfrm>
          <a:off x="6636407" y="1447360"/>
          <a:ext cx="1579236" cy="1929814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solidFill>
                <a:schemeClr val="tx1"/>
              </a:solidFill>
            </a:rPr>
            <a:t>실습      </a:t>
          </a:r>
          <a:endParaRPr lang="en-US" altLang="ko-KR" sz="2000" b="1" kern="1200" dirty="0" smtClean="0">
            <a:solidFill>
              <a:schemeClr val="tx1"/>
            </a:solidFill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solidFill>
                <a:schemeClr val="tx1"/>
              </a:solidFill>
            </a:rPr>
            <a:t>보고회</a:t>
          </a:r>
          <a:endParaRPr lang="ko-KR" altLang="en-US" sz="2000" b="1" kern="1200" dirty="0">
            <a:solidFill>
              <a:schemeClr val="tx1"/>
            </a:solidFill>
          </a:endParaRPr>
        </a:p>
      </dsp:txBody>
      <dsp:txXfrm>
        <a:off x="6636407" y="1447360"/>
        <a:ext cx="1579236" cy="19298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3F467-F9D1-4B28-B8B6-7710A18C064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DAA06-86E0-470E-9CBE-640DC4C6B0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74216-18D3-4FBE-9CFD-12F7F2547B47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C40F4-29D5-499D-A470-0484ACD6EE8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59694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altLang="ko-KR" smtClean="0"/>
              <a:pPr/>
              <a:t>2</a:t>
            </a:fld>
            <a:endParaRPr lang="ko-K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C40F4-29D5-499D-A470-0484ACD6EE8A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48" y="20547"/>
            <a:ext cx="3498527" cy="28253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3486" y="20548"/>
            <a:ext cx="5624418" cy="28254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923" y="2818500"/>
            <a:ext cx="7668994" cy="22962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62119" y="2819400"/>
            <a:ext cx="1461333" cy="22938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548" y="5089818"/>
            <a:ext cx="9098280" cy="173736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8755230" y="2469776"/>
            <a:ext cx="3048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kumimoji="0" lang="ko-KR">
              <a:solidFill>
                <a:srgbClr val="F47F28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581400" y="1295400"/>
            <a:ext cx="5105400" cy="1416269"/>
          </a:xfrm>
        </p:spPr>
        <p:txBody>
          <a:bodyPr anchor="b">
            <a:normAutofit/>
          </a:bodyPr>
          <a:lstStyle>
            <a:lvl1pPr algn="r" eaLnBrk="1" latinLnBrk="0" hangingPunct="1">
              <a:buNone/>
              <a:defRPr kumimoji="0" lang="ko-KR"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 latinLnBrk="1"/>
            <a:r>
              <a:rPr kumimoji="0" lang="ko-KR"/>
              <a:t>마스터 부제목 스타일 편집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4" y="4114800"/>
            <a:ext cx="7315200" cy="914400"/>
          </a:xfrm>
        </p:spPr>
        <p:txBody>
          <a:bodyPr anchor="b" anchorCtr="0">
            <a:normAutofit/>
          </a:bodyPr>
          <a:lstStyle>
            <a:lvl1pPr marL="0" indent="0" eaLnBrk="1" latinLnBrk="0" hangingPunct="1">
              <a:defRPr kumimoji="0" lang="ko-KR" sz="3600" b="1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342900" lvl="0" indent="-342900" algn="l" defTabSz="914400" eaLnBrk="1" latinLnBrk="0" hangingPunct="1"/>
            <a:r>
              <a:rPr lang="ko-KR" altLang="en-US" smtClean="0"/>
              <a:t>마스터 제목 스타일 편집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build="p">
        <p:tmplLst>
          <p:tmpl lvl="1">
            <p:tnLst>
              <p:par>
                <p:cTn presetID="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미디어(캡션 포함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595263" y="4800600"/>
            <a:ext cx="4873752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kumimoji="0" lang="ko-KR" b="1">
              <a:latin typeface="Georgia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6552" y="4800600"/>
            <a:ext cx="4809244" cy="566738"/>
          </a:xfrm>
        </p:spPr>
        <p:txBody>
          <a:bodyPr anchor="b">
            <a:normAutofit/>
          </a:bodyPr>
          <a:lstStyle>
            <a:lvl1pPr algn="ctr" eaLnBrk="1" latinLnBrk="0" hangingPunct="1">
              <a:defRPr kumimoji="0" lang="ko-KR" sz="1800" b="0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pPr eaLnBrk="1" latinLnBrk="0" hangingPunct="1"/>
            <a:r>
              <a:rPr lang="ko-KR" altLang="en-US" smtClean="0"/>
              <a:t>마스터 제목 스타일 편집</a:t>
            </a:r>
            <a:endParaRPr/>
          </a:p>
        </p:txBody>
      </p:sp>
      <p:sp>
        <p:nvSpPr>
          <p:cNvPr id="9" name="Media Placeholder 8"/>
          <p:cNvSpPr>
            <a:spLocks noGrp="1"/>
          </p:cNvSpPr>
          <p:nvPr>
            <p:ph type="media" sz="quarter" idx="13"/>
          </p:nvPr>
        </p:nvSpPr>
        <p:spPr>
          <a:xfrm>
            <a:off x="587022" y="838200"/>
            <a:ext cx="4873752" cy="3812822"/>
          </a:xfrm>
        </p:spPr>
        <p:txBody>
          <a:bodyPr/>
          <a:lstStyle>
            <a:lvl1pPr eaLnBrk="1" latinLnBrk="0" hangingPunct="1">
              <a:buNone/>
              <a:defRPr kumimoji="0" lang="ko-KR"/>
            </a:lvl1pPr>
          </a:lstStyle>
          <a:p>
            <a:pPr eaLnBrk="1" latinLnBrk="0" hangingPunct="1"/>
            <a:r>
              <a:rPr lang="ko-KR" altLang="en-US" smtClean="0"/>
              <a:t>미디어를 추가하려면 아이콘을 클릭하십시오</a:t>
            </a:r>
            <a:endParaRPr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76863" y="838200"/>
            <a:ext cx="2819400" cy="4636911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ko-KR" sz="2400">
                <a:solidFill>
                  <a:schemeClr val="bg1"/>
                </a:solidFill>
              </a:defRPr>
            </a:lvl1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그림(캡션 포함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92800" y="4800600"/>
            <a:ext cx="5500800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kumimoji="0" lang="ko-KR" b="1">
              <a:latin typeface="Georg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 eaLnBrk="1" latinLnBrk="0" hangingPunct="1">
              <a:defRPr kumimoji="0" lang="ko-KR" sz="1800" b="0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pPr eaLnBrk="1" latinLnBrk="0" hangingPunct="1"/>
            <a:r>
              <a:rPr lang="ko-KR" altLang="en-US" smtClean="0"/>
              <a:t>마스터 제목 스타일 편집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ko-KR" sz="3200"/>
            </a:lvl1pPr>
            <a:lvl2pPr marL="457200" indent="0" eaLnBrk="1" latinLnBrk="0" hangingPunct="1">
              <a:buNone/>
              <a:defRPr kumimoji="0" lang="ko-KR" sz="2800"/>
            </a:lvl2pPr>
            <a:lvl3pPr marL="914400" indent="0" eaLnBrk="1" latinLnBrk="0" hangingPunct="1">
              <a:buNone/>
              <a:defRPr kumimoji="0" lang="ko-KR" sz="2400"/>
            </a:lvl3pPr>
            <a:lvl4pPr marL="1371600" indent="0" eaLnBrk="1" latinLnBrk="0" hangingPunct="1">
              <a:buNone/>
              <a:defRPr kumimoji="0" lang="ko-KR" sz="2000"/>
            </a:lvl4pPr>
            <a:lvl5pPr marL="1828800" indent="0" eaLnBrk="1" latinLnBrk="0" hangingPunct="1">
              <a:buNone/>
              <a:defRPr kumimoji="0" lang="ko-KR" sz="2000"/>
            </a:lvl5pPr>
            <a:lvl6pPr marL="2286000" indent="0" eaLnBrk="1" latinLnBrk="0" hangingPunct="1">
              <a:buNone/>
              <a:defRPr kumimoji="0" lang="ko-KR" sz="2000"/>
            </a:lvl6pPr>
            <a:lvl7pPr marL="2743200" indent="0" eaLnBrk="1" latinLnBrk="0" hangingPunct="1">
              <a:buNone/>
              <a:defRPr kumimoji="0" lang="ko-KR" sz="2000"/>
            </a:lvl7pPr>
            <a:lvl8pPr marL="3200400" indent="0" eaLnBrk="1" latinLnBrk="0" hangingPunct="1">
              <a:buNone/>
              <a:defRPr kumimoji="0" lang="ko-KR" sz="2000"/>
            </a:lvl8pPr>
            <a:lvl9pPr marL="3657600" indent="0" eaLnBrk="1" latinLnBrk="0" hangingPunct="1">
              <a:buNone/>
              <a:defRPr kumimoji="0" lang="ko-KR" sz="2000"/>
            </a:lvl9pPr>
          </a:lstStyle>
          <a:p>
            <a:pPr eaLnBrk="1" latinLnBrk="0" hangingPunct="1"/>
            <a:r>
              <a:rPr lang="ko-KR" altLang="en-US" smtClean="0"/>
              <a:t>그림을 추가하려면 아이콘을 클릭하십시오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62600"/>
            <a:ext cx="5486400" cy="609600"/>
          </a:xfrm>
        </p:spPr>
        <p:txBody>
          <a:bodyPr/>
          <a:lstStyle>
            <a:lvl1pPr marL="0" indent="0" algn="ctr" eaLnBrk="1" latinLnBrk="0" hangingPunct="1">
              <a:buNone/>
              <a:defRPr kumimoji="0" lang="ko-KR" sz="1400"/>
            </a:lvl1pPr>
            <a:lvl2pPr marL="457200" indent="0" eaLnBrk="1" latinLnBrk="0" hangingPunct="1">
              <a:buNone/>
              <a:defRPr kumimoji="0" lang="ko-KR" sz="1200"/>
            </a:lvl2pPr>
            <a:lvl3pPr marL="914400" indent="0" eaLnBrk="1" latinLnBrk="0" hangingPunct="1">
              <a:buNone/>
              <a:defRPr kumimoji="0" lang="ko-KR" sz="1000"/>
            </a:lvl3pPr>
            <a:lvl4pPr marL="1371600" indent="0" eaLnBrk="1" latinLnBrk="0" hangingPunct="1">
              <a:buNone/>
              <a:defRPr kumimoji="0" lang="ko-KR" sz="900"/>
            </a:lvl4pPr>
            <a:lvl5pPr marL="1828800" indent="0" eaLnBrk="1" latinLnBrk="0" hangingPunct="1">
              <a:buNone/>
              <a:defRPr kumimoji="0" lang="ko-KR" sz="900"/>
            </a:lvl5pPr>
            <a:lvl6pPr marL="2286000" indent="0" eaLnBrk="1" latinLnBrk="0" hangingPunct="1">
              <a:buNone/>
              <a:defRPr kumimoji="0" lang="ko-KR" sz="900"/>
            </a:lvl6pPr>
            <a:lvl7pPr marL="2743200" indent="0" eaLnBrk="1" latinLnBrk="0" hangingPunct="1">
              <a:buNone/>
              <a:defRPr kumimoji="0" lang="ko-KR" sz="900"/>
            </a:lvl7pPr>
            <a:lvl8pPr marL="3200400" indent="0" eaLnBrk="1" latinLnBrk="0" hangingPunct="1">
              <a:buNone/>
              <a:defRPr kumimoji="0" lang="ko-KR" sz="900"/>
            </a:lvl8pPr>
            <a:lvl9pPr marL="3657600" indent="0" eaLnBrk="1" latinLnBrk="0" hangingPunct="1">
              <a:buNone/>
              <a:defRPr kumimoji="0" lang="ko-KR"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제목 및 세로 텍스트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0" y="414867"/>
            <a:ext cx="5029200" cy="457200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>
            <a:lvl1pPr algn="l" eaLnBrk="1" latinLnBrk="0" hangingPunct="1">
              <a:defRPr kumimoji="0" lang="ko-KR" sz="28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ko-KR"/>
              <a:t>    마스터 제목 스타일 편집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150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ko-KR" altLang="en-US" smtClean="0"/>
              <a:t>마스터 제목 스타일 편집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054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빈 화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992354"/>
            <a:ext cx="5867400" cy="1970046"/>
          </a:xfrm>
        </p:spPr>
        <p:txBody>
          <a:bodyPr anchor="ctr">
            <a:normAutofit/>
          </a:bodyPr>
          <a:lstStyle>
            <a:lvl1pPr algn="l" eaLnBrk="1" latinLnBrk="0" hangingPunct="1">
              <a:defRPr kumimoji="0" lang="ko-KR" sz="3000" b="1" cap="all"/>
            </a:lvl1pPr>
          </a:lstStyle>
          <a:p>
            <a:pPr eaLnBrk="1" latinLnBrk="0" hangingPunct="1"/>
            <a:r>
              <a:rPr lang="ko-KR" altLang="en-US" smtClean="0"/>
              <a:t>마스터 제목 스타일 편집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105400"/>
            <a:ext cx="8229601" cy="375787"/>
          </a:xfrm>
        </p:spPr>
        <p:txBody>
          <a:bodyPr anchor="b">
            <a:normAutofit/>
          </a:bodyPr>
          <a:lstStyle>
            <a:lvl1pPr marL="0" indent="0" algn="r" eaLnBrk="1" latinLnBrk="0" hangingPunct="1">
              <a:buNone/>
              <a:defRPr kumimoji="0" lang="ko-KR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ko-K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ko-K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ko-K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ko-K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ko-K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ko-K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ko-K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ko-K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r>
              <a:rPr kumimoji="0" lang="ko-KR"/>
              <a:t>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8686800" y="526537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r>
              <a:rPr kumimoji="0" lang="ko-KR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9" name="Oval 8"/>
          <p:cNvSpPr/>
          <p:nvPr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r>
              <a:rPr kumimoji="0" lang="ko-KR"/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76200"/>
            <a:ext cx="8403020" cy="685800"/>
          </a:xfrm>
        </p:spPr>
        <p:txBody>
          <a:bodyPr anchor="ctr" anchorCtr="0">
            <a:normAutofit/>
          </a:bodyPr>
          <a:lstStyle>
            <a:lvl1pPr algn="l" eaLnBrk="1" latinLnBrk="0" hangingPunct="1">
              <a:defRPr kumimoji="0" lang="ko-KR" sz="3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eaLnBrk="1" latinLnBrk="0" hangingPunct="1"/>
            <a:r>
              <a:rPr lang="ko-KR" altLang="en-US" smtClean="0"/>
              <a:t>마스터 제목 스타일 편집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내용: 강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ko-KR" altLang="en-US" smtClean="0"/>
              <a:t>마스터 제목 스타일 편집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ko-KR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내용 2개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1"/>
            <a:ext cx="7068015" cy="83820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ko-KR" sz="2800">
                <a:solidFill>
                  <a:schemeClr val="bg1"/>
                </a:solidFill>
              </a:defRPr>
            </a:lvl1pPr>
          </a:lstStyle>
          <a:p>
            <a:pPr eaLnBrk="1" latinLnBrk="0" hangingPunct="1"/>
            <a:r>
              <a:rPr lang="ko-KR" altLang="en-US" smtClean="0"/>
              <a:t>마스터 제목 스타일 편집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2"/>
            <a:ext cx="4038600" cy="3971455"/>
          </a:xfrm>
        </p:spPr>
        <p:txBody>
          <a:bodyPr/>
          <a:lstStyle>
            <a:lvl1pPr eaLnBrk="1" latinLnBrk="0" hangingPunct="1">
              <a:defRPr kumimoji="0" lang="ko-KR"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ko-KR"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ko-KR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ko-KR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ko-KR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eaLnBrk="1" latinLnBrk="0" hangingPunct="1">
              <a:defRPr kumimoji="0" lang="ko-KR" sz="1800"/>
            </a:lvl6pPr>
            <a:lvl7pPr eaLnBrk="1" latinLnBrk="0" hangingPunct="1">
              <a:defRPr kumimoji="0" lang="ko-KR" sz="1800"/>
            </a:lvl7pPr>
            <a:lvl8pPr eaLnBrk="1" latinLnBrk="0" hangingPunct="1">
              <a:defRPr kumimoji="0" lang="ko-KR" sz="1800"/>
            </a:lvl8pPr>
            <a:lvl9pPr eaLnBrk="1" latinLnBrk="0" hangingPunct="1">
              <a:defRPr kumimoji="0" lang="ko-KR"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3971454"/>
          </a:xfrm>
        </p:spPr>
        <p:txBody>
          <a:bodyPr/>
          <a:lstStyle>
            <a:lvl1pPr eaLnBrk="1" latinLnBrk="0" hangingPunct="1">
              <a:defRPr kumimoji="0" lang="ko-KR"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ko-KR"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ko-KR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ko-KR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ko-KR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eaLnBrk="1" latinLnBrk="0" hangingPunct="1">
              <a:defRPr kumimoji="0" lang="ko-KR" sz="1800"/>
            </a:lvl6pPr>
            <a:lvl7pPr eaLnBrk="1" latinLnBrk="0" hangingPunct="1">
              <a:defRPr kumimoji="0" lang="ko-KR" sz="1800"/>
            </a:lvl7pPr>
            <a:lvl8pPr eaLnBrk="1" latinLnBrk="0" hangingPunct="1">
              <a:defRPr kumimoji="0" lang="ko-KR" sz="1800"/>
            </a:lvl8pPr>
            <a:lvl9pPr eaLnBrk="1" latinLnBrk="0" hangingPunct="1">
              <a:defRPr kumimoji="0" lang="ko-KR"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762000"/>
            <a:ext cx="2445488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400" y="2077200"/>
            <a:ext cx="7010400" cy="1143000"/>
          </a:xfrm>
        </p:spPr>
        <p:txBody>
          <a:bodyPr/>
          <a:lstStyle>
            <a:lvl1pPr algn="l" eaLnBrk="1" latinLnBrk="0" hangingPunct="1">
              <a:defRPr kumimoji="0" lang="ko-KR"/>
            </a:lvl1pPr>
          </a:lstStyle>
          <a:p>
            <a:pPr eaLnBrk="1" latinLnBrk="0" hangingPunct="1"/>
            <a:r>
              <a:rPr lang="ko-KR" altLang="en-US" smtClean="0"/>
              <a:t>마스터 제목 스타일 편집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제목만: 강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90400" y="3081000"/>
            <a:ext cx="8686800" cy="1095600"/>
          </a:xfrm>
        </p:spPr>
        <p:txBody>
          <a:bodyPr>
            <a:normAutofit/>
          </a:bodyPr>
          <a:lstStyle>
            <a:lvl1pPr algn="ctr" eaLnBrk="1" latinLnBrk="0" hangingPunct="1">
              <a:defRPr kumimoji="0" lang="ko-KR" sz="4600" b="1" kern="1200" spc="-150" baseline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>
                  <a:outerShdw blurRad="38100" algn="ctr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ko-KR"/>
              <a:t>마스터 텍스트 스타일 편집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83952" y="2424752"/>
            <a:ext cx="8694000" cy="639762"/>
          </a:xfrm>
        </p:spPr>
        <p:txBody>
          <a:bodyPr anchor="b">
            <a:normAutofit/>
          </a:bodyPr>
          <a:lstStyle>
            <a:lvl1pPr marL="0" indent="0" algn="ctr" eaLnBrk="1" latinLnBrk="0" hangingPunct="1">
              <a:buNone/>
              <a:defRPr kumimoji="0" lang="ko-KR" sz="2800" kern="1200">
                <a:solidFill>
                  <a:srgbClr val="2E507A">
                    <a:alpha val="81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 eaLnBrk="1" latinLnBrk="0" hangingPunct="1">
              <a:buNone/>
              <a:defRPr kumimoji="0" lang="ko-KR" sz="2000" b="1"/>
            </a:lvl2pPr>
            <a:lvl3pPr marL="914400" indent="0" eaLnBrk="1" latinLnBrk="0" hangingPunct="1">
              <a:buNone/>
              <a:defRPr kumimoji="0" lang="ko-KR" sz="1800" b="1"/>
            </a:lvl3pPr>
            <a:lvl4pPr marL="1371600" indent="0" eaLnBrk="1" latinLnBrk="0" hangingPunct="1">
              <a:buNone/>
              <a:defRPr kumimoji="0" lang="ko-KR" sz="1600" b="1"/>
            </a:lvl4pPr>
            <a:lvl5pPr marL="1828800" indent="0" eaLnBrk="1" latinLnBrk="0" hangingPunct="1">
              <a:buNone/>
              <a:defRPr kumimoji="0" lang="ko-KR" sz="1600" b="1"/>
            </a:lvl5pPr>
            <a:lvl6pPr marL="2286000" indent="0" eaLnBrk="1" latinLnBrk="0" hangingPunct="1">
              <a:buNone/>
              <a:defRPr kumimoji="0" lang="ko-KR" sz="1600" b="1"/>
            </a:lvl6pPr>
            <a:lvl7pPr marL="2743200" indent="0" eaLnBrk="1" latinLnBrk="0" hangingPunct="1">
              <a:buNone/>
              <a:defRPr kumimoji="0" lang="ko-KR" sz="1600" b="1"/>
            </a:lvl7pPr>
            <a:lvl8pPr marL="3200400" indent="0" eaLnBrk="1" latinLnBrk="0" hangingPunct="1">
              <a:buNone/>
              <a:defRPr kumimoji="0" lang="ko-KR" sz="1600" b="1"/>
            </a:lvl8pPr>
            <a:lvl9pPr marL="3657600" indent="0" eaLnBrk="1" latinLnBrk="0" hangingPunct="1">
              <a:buNone/>
              <a:defRPr kumimoji="0" lang="ko-KR" sz="1600" b="1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제목(텍스트 포함) 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0" y="2895600"/>
            <a:ext cx="7543800" cy="2133600"/>
          </a:xfrm>
          <a:prstGeom prst="rect">
            <a:avLst/>
          </a:prstGeom>
          <a:gradFill flip="none" rotWithShape="1">
            <a:gsLst>
              <a:gs pos="63000">
                <a:schemeClr val="tx1">
                  <a:lumMod val="85000"/>
                  <a:lumOff val="15000"/>
                  <a:alpha val="49000"/>
                </a:schemeClr>
              </a:gs>
              <a:gs pos="100000">
                <a:schemeClr val="tx1">
                  <a:lumMod val="95000"/>
                  <a:lumOff val="5000"/>
                  <a:alpha val="5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kumimoji="0" lang="ko-KR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4867" y="3200400"/>
            <a:ext cx="7010400" cy="1676400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defRPr kumimoji="0" lang="ko-KR"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eaLnBrk="1" latinLnBrk="0" hangingPunct="1"/>
            <a:r>
              <a:rPr lang="ko-KR" altLang="en-US" smtClean="0"/>
              <a:t>마스터 제목 스타일 편집</a:t>
            </a:r>
            <a:endParaRPr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664780"/>
            <a:ext cx="4191000" cy="381000"/>
          </a:xfrm>
        </p:spPr>
        <p:txBody>
          <a:bodyPr>
            <a:normAutofit/>
          </a:bodyPr>
          <a:lstStyle>
            <a:lvl1pPr algn="r" eaLnBrk="1" latinLnBrk="0" hangingPunct="1">
              <a:buNone/>
              <a:defRPr kumimoji="0" lang="ko-KR" sz="18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 latinLnBrk="1"/>
            <a:r>
              <a:rPr kumimoji="0" lang="ko-KR"/>
              <a:t>마스터 부제목 스타일 편집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utoUpdateAnimBg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내용(캡션 포함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3008313" cy="825500"/>
          </a:xfrm>
        </p:spPr>
        <p:txBody>
          <a:bodyPr anchor="b"/>
          <a:lstStyle>
            <a:lvl1pPr algn="l" eaLnBrk="1" latinLnBrk="0" hangingPunct="1">
              <a:defRPr kumimoji="0" lang="ko-KR" sz="2000" b="1"/>
            </a:lvl1pPr>
          </a:lstStyle>
          <a:p>
            <a:pPr eaLnBrk="1" latinLnBrk="0" hangingPunct="1"/>
            <a:r>
              <a:rPr lang="ko-KR" altLang="en-US" smtClean="0"/>
              <a:t>마스터 제목 스타일 편집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609600"/>
            <a:ext cx="5111750" cy="5334000"/>
          </a:xfrm>
        </p:spPr>
        <p:txBody>
          <a:bodyPr/>
          <a:lstStyle>
            <a:lvl1pPr eaLnBrk="1" latinLnBrk="0" hangingPunct="1">
              <a:defRPr kumimoji="0" lang="ko-KR" sz="2800">
                <a:solidFill>
                  <a:schemeClr val="bg1"/>
                </a:solidFill>
              </a:defRPr>
            </a:lvl1pPr>
            <a:lvl2pPr eaLnBrk="1" latinLnBrk="0" hangingPunct="1">
              <a:defRPr kumimoji="0" lang="ko-KR" sz="2800">
                <a:solidFill>
                  <a:schemeClr val="bg1"/>
                </a:solidFill>
              </a:defRPr>
            </a:lvl2pPr>
            <a:lvl3pPr eaLnBrk="1" latinLnBrk="0" hangingPunct="1">
              <a:defRPr kumimoji="0" lang="ko-KR" sz="2400">
                <a:solidFill>
                  <a:schemeClr val="bg1"/>
                </a:solidFill>
              </a:defRPr>
            </a:lvl3pPr>
            <a:lvl4pPr eaLnBrk="1" latinLnBrk="0" hangingPunct="1">
              <a:defRPr kumimoji="0" lang="ko-KR" sz="2000">
                <a:solidFill>
                  <a:schemeClr val="bg1"/>
                </a:solidFill>
              </a:defRPr>
            </a:lvl4pPr>
            <a:lvl5pPr eaLnBrk="1" latinLnBrk="0" hangingPunct="1">
              <a:defRPr kumimoji="0" lang="ko-KR" sz="2000">
                <a:solidFill>
                  <a:schemeClr val="bg1"/>
                </a:solidFill>
              </a:defRPr>
            </a:lvl5pPr>
            <a:lvl6pPr eaLnBrk="1" latinLnBrk="0" hangingPunct="1">
              <a:defRPr kumimoji="0" lang="ko-KR" sz="2000"/>
            </a:lvl6pPr>
            <a:lvl7pPr eaLnBrk="1" latinLnBrk="0" hangingPunct="1">
              <a:defRPr kumimoji="0" lang="ko-KR" sz="2000"/>
            </a:lvl7pPr>
            <a:lvl8pPr eaLnBrk="1" latinLnBrk="0" hangingPunct="1">
              <a:defRPr kumimoji="0" lang="ko-KR" sz="2000"/>
            </a:lvl8pPr>
            <a:lvl9pPr eaLnBrk="1" latinLnBrk="0" hangingPunct="1">
              <a:defRPr kumimoji="0" lang="ko-KR"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1"/>
            <a:ext cx="3008313" cy="3822699"/>
          </a:xfrm>
        </p:spPr>
        <p:txBody>
          <a:bodyPr/>
          <a:lstStyle>
            <a:lvl1pPr marL="0" indent="0" eaLnBrk="1" latinLnBrk="0" hangingPunct="1">
              <a:buNone/>
              <a:defRPr kumimoji="0" lang="ko-KR"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ko-KR" sz="1200"/>
            </a:lvl2pPr>
            <a:lvl3pPr marL="914400" indent="0" eaLnBrk="1" latinLnBrk="0" hangingPunct="1">
              <a:buNone/>
              <a:defRPr kumimoji="0" lang="ko-KR" sz="1000"/>
            </a:lvl3pPr>
            <a:lvl4pPr marL="1371600" indent="0" eaLnBrk="1" latinLnBrk="0" hangingPunct="1">
              <a:buNone/>
              <a:defRPr kumimoji="0" lang="ko-KR" sz="900"/>
            </a:lvl4pPr>
            <a:lvl5pPr marL="1828800" indent="0" eaLnBrk="1" latinLnBrk="0" hangingPunct="1">
              <a:buNone/>
              <a:defRPr kumimoji="0" lang="ko-KR" sz="900"/>
            </a:lvl5pPr>
            <a:lvl6pPr marL="2286000" indent="0" eaLnBrk="1" latinLnBrk="0" hangingPunct="1">
              <a:buNone/>
              <a:defRPr kumimoji="0" lang="ko-KR" sz="900"/>
            </a:lvl6pPr>
            <a:lvl7pPr marL="2743200" indent="0" eaLnBrk="1" latinLnBrk="0" hangingPunct="1">
              <a:buNone/>
              <a:defRPr kumimoji="0" lang="ko-KR" sz="900"/>
            </a:lvl7pPr>
            <a:lvl8pPr marL="3200400" indent="0" eaLnBrk="1" latinLnBrk="0" hangingPunct="1">
              <a:buNone/>
              <a:defRPr kumimoji="0" lang="ko-KR" sz="900"/>
            </a:lvl8pPr>
            <a:lvl9pPr marL="3657600" indent="0" eaLnBrk="1" latinLnBrk="0" hangingPunct="1">
              <a:buNone/>
              <a:defRPr kumimoji="0" lang="ko-KR"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ko-KR">
                <a:solidFill>
                  <a:schemeClr val="bg1"/>
                </a:solidFill>
              </a:defRPr>
            </a:lvl1pPr>
          </a:lstStyle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ko-KR" altLang="en-US" smtClean="0"/>
              <a:t>마스터 제목 스타일 편집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ko-K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F940D-AFED-4C98-9E04-8CD1178125A5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ko-K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ko-K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C7B-9543-464D-BF58-BDA1EC3212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kumimoji="0" lang="ko-KR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kumimoji="0" lang="ko-KR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kumimoji="0" lang="ko-KR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kumimoji="0" lang="ko-KR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kumimoji="0" lang="ko-KR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kumimoji="0" lang="ko-KR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kumimoji="0" lang="ko-K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kumimoji="0" lang="ko-K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kumimoji="0" lang="ko-K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kumimoji="0" lang="ko-K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ko-KR"/>
      </a:defPPr>
      <a:lvl1pPr marL="0" algn="l" defTabSz="914400" rtl="0" eaLnBrk="1" latinLnBrk="1" hangingPunct="1">
        <a:defRPr kumimoji="0" lang="ko-K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kumimoji="0" lang="ko-K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kumimoji="0" lang="ko-K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kumimoji="0" lang="ko-K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kumimoji="0" lang="ko-K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kumimoji="0" lang="ko-K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kumimoji="0" lang="ko-K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kumimoji="0" lang="ko-K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kumimoji="0" lang="ko-K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in.or.kr/" TargetMode="External"/><Relationship Id="rId2" Type="http://schemas.openxmlformats.org/officeDocument/2006/relationships/hyperlink" Target="http://kncsw.bokji.net/kncc/s04/s04_01.jsp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lic.welfare.net/lic/ViewPracticalNotice.action" TargetMode="External"/><Relationship Id="rId4" Type="http://schemas.openxmlformats.org/officeDocument/2006/relationships/hyperlink" Target="http://www.gbcsw.or.kr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lfare.net/" TargetMode="External"/><Relationship Id="rId2" Type="http://schemas.openxmlformats.org/officeDocument/2006/relationships/hyperlink" Target="http://www.moleg.go.kr/main.html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ko-KR" altLang="en-US" dirty="0" smtClean="0"/>
              <a:t>실습 신청방법과  유의 사항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3501008"/>
            <a:ext cx="7315200" cy="914400"/>
          </a:xfrm>
        </p:spPr>
        <p:txBody>
          <a:bodyPr>
            <a:normAutofit/>
          </a:bodyPr>
          <a:lstStyle/>
          <a:p>
            <a:r>
              <a:rPr lang="ko-KR" altLang="en-US" sz="4800" dirty="0" smtClean="0"/>
              <a:t>사회복지현장실습</a:t>
            </a:r>
            <a:endParaRPr lang="ko-KR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실습기관 선정 시 고려할 사항</a:t>
            </a:r>
            <a:endParaRPr lang="ko-KR" altLang="en-US" sz="2800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27584" y="1600201"/>
            <a:ext cx="7344816" cy="406104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latin typeface="굴림" pitchFamily="50" charset="-127"/>
                <a:ea typeface="굴림" pitchFamily="50" charset="-127"/>
              </a:rPr>
              <a:t>실습지도 시스템</a:t>
            </a:r>
            <a:endParaRPr lang="en-US" altLang="ko-KR" sz="2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latin typeface="굴림" pitchFamily="50" charset="-127"/>
                <a:ea typeface="굴림" pitchFamily="50" charset="-127"/>
              </a:rPr>
              <a:t>취업과의 연계</a:t>
            </a:r>
            <a:endParaRPr lang="en-US" altLang="ko-KR" sz="2800" dirty="0" smtClean="0">
              <a:latin typeface="굴림" pitchFamily="50" charset="-127"/>
              <a:ea typeface="굴림" pitchFamily="50" charset="-127"/>
            </a:endParaRPr>
          </a:p>
          <a:p>
            <a:pPr lvl="1">
              <a:lnSpc>
                <a:spcPct val="150000"/>
              </a:lnSpc>
            </a:pP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취업하고자 하는 기관 또는 분야에서 임용기준에서 기관 실습을 전제로 하는지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lvl="1">
              <a:lnSpc>
                <a:spcPct val="150000"/>
              </a:lnSpc>
            </a:pP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취업하고자 하는 분야에서 전통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우수 기관 들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latin typeface="굴림" pitchFamily="50" charset="-127"/>
                <a:ea typeface="굴림" pitchFamily="50" charset="-127"/>
              </a:rPr>
              <a:t>실습하고자 하는 기관의 실습생 또는 대학생 대상으로 진행하는 프로그램 참여</a:t>
            </a:r>
            <a:endParaRPr lang="en-US" altLang="ko-KR" sz="2800" dirty="0" smtClean="0">
              <a:latin typeface="굴림" pitchFamily="50" charset="-127"/>
              <a:ea typeface="굴림" pitchFamily="50" charset="-127"/>
            </a:endParaRPr>
          </a:p>
          <a:p>
            <a:pPr lvl="1">
              <a:lnSpc>
                <a:spcPct val="150000"/>
              </a:lnSpc>
              <a:buNone/>
            </a:pP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 </a:t>
            </a: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실습기관 리스트 보유 사이트</a:t>
            </a:r>
            <a:endParaRPr lang="ko-KR" altLang="en-US" sz="2800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43608" y="1340768"/>
            <a:ext cx="5915000" cy="4277072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  <a:hlinkClick r:id="rId2"/>
              </a:rPr>
              <a:t>한국사회복지사협의회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2800" dirty="0" smtClean="0">
              <a:latin typeface="휴먼모음T" pitchFamily="18" charset="-127"/>
              <a:ea typeface="휴먼모음T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http://kncsw.bokji.net</a:t>
            </a:r>
          </a:p>
          <a:p>
            <a:endParaRPr lang="ko-KR" altLang="en-US" sz="2800" dirty="0" smtClean="0">
              <a:latin typeface="휴먼모음T" pitchFamily="18" charset="-127"/>
              <a:ea typeface="휴먼모음T" pitchFamily="18" charset="-127"/>
            </a:endParaRPr>
          </a:p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  <a:hlinkClick r:id="rId3"/>
              </a:rPr>
              <a:t>대구광역시사회복지협의회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          </a:t>
            </a:r>
            <a:endParaRPr lang="en-US" altLang="ko-KR" sz="2800" dirty="0" smtClean="0">
              <a:latin typeface="휴먼모음T" pitchFamily="18" charset="-127"/>
              <a:ea typeface="휴먼모음T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http://www.twin.or.kr   </a:t>
            </a:r>
            <a:endParaRPr lang="en-US" altLang="ko-KR" sz="2800" dirty="0" smtClean="0">
              <a:latin typeface="휴먼모음T" pitchFamily="18" charset="-127"/>
              <a:ea typeface="휴먼모음T" pitchFamily="18" charset="-127"/>
              <a:hlinkClick r:id="rId3"/>
            </a:endParaRPr>
          </a:p>
          <a:p>
            <a:endParaRPr lang="en-US" altLang="ko-KR" sz="2800" dirty="0" smtClean="0">
              <a:latin typeface="휴먼모음T" pitchFamily="18" charset="-127"/>
              <a:ea typeface="휴먼모음T" pitchFamily="18" charset="-127"/>
              <a:hlinkClick r:id="rId3"/>
            </a:endParaRPr>
          </a:p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  <a:hlinkClick r:id="rId4"/>
              </a:rPr>
              <a:t>경북사회복지협의회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            </a:t>
            </a:r>
            <a:endParaRPr lang="en-US" altLang="ko-KR" sz="2800" dirty="0" smtClean="0">
              <a:latin typeface="휴먼모음T" pitchFamily="18" charset="-127"/>
              <a:ea typeface="휴먼모음T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http://www.gbcsw.or.kr</a:t>
            </a:r>
          </a:p>
          <a:p>
            <a:endParaRPr lang="en-US" altLang="ko-KR" sz="2800" dirty="0" smtClean="0">
              <a:latin typeface="휴먼모음T" pitchFamily="18" charset="-127"/>
              <a:ea typeface="휴먼모음T" pitchFamily="18" charset="-127"/>
            </a:endParaRPr>
          </a:p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  <a:hlinkClick r:id="rId5"/>
              </a:rPr>
              <a:t>한국사회복지사협회</a:t>
            </a:r>
            <a:endParaRPr lang="en-US" altLang="ko-KR" sz="2800" dirty="0" smtClean="0">
              <a:latin typeface="휴먼모음T" pitchFamily="18" charset="-127"/>
              <a:ea typeface="휴먼모음T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http://lic.welfare.net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현장실습 교육일정 안내</a:t>
            </a:r>
            <a:endParaRPr lang="ko-KR" altLang="en-US" dirty="0">
              <a:latin typeface="휴먼모음ㅅ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>
                <a:latin typeface="+mj-ea"/>
                <a:ea typeface="+mj-ea"/>
              </a:rPr>
              <a:t>실습기관의 결정 및 실습 신청</a:t>
            </a:r>
            <a:endParaRPr lang="en-US" altLang="ko-KR" b="1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실습지 선정 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: 4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∼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5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월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실습신청 공문 발송 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: 4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∼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6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월 중순까지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   </a:t>
            </a:r>
            <a:r>
              <a:rPr lang="en-US" altLang="ko-KR" sz="2400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(*</a:t>
            </a:r>
            <a:r>
              <a:rPr lang="ko-KR" altLang="en-US" sz="2400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단 기관 별 실습생 모집 기간이 상이할 수 있음</a:t>
            </a:r>
            <a:r>
              <a:rPr lang="en-US" altLang="ko-KR" sz="2400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.)</a:t>
            </a:r>
          </a:p>
          <a:p>
            <a:pPr>
              <a:buNone/>
            </a:pPr>
            <a:endParaRPr lang="en-US" altLang="ko-KR" sz="2400" b="1" dirty="0" smtClean="0">
              <a:solidFill>
                <a:srgbClr val="FF0000"/>
              </a:solidFill>
              <a:latin typeface="굴림" pitchFamily="50" charset="-127"/>
              <a:ea typeface="굴림" pitchFamily="50" charset="-127"/>
            </a:endParaRPr>
          </a:p>
          <a:p>
            <a:r>
              <a:rPr lang="ko-KR" altLang="en-US" b="1" dirty="0" smtClean="0">
                <a:latin typeface="+mj-ea"/>
                <a:ea typeface="+mj-ea"/>
              </a:rPr>
              <a:t>실습 오리엔테이션 및 기본 교과교육</a:t>
            </a:r>
            <a:endParaRPr lang="en-US" altLang="ko-KR" b="1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일정 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: 6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월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기말고사 이후 하루 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(3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시간 교육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)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주요활동 내용 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실습과정에 필요한 지식 검토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사회복지실습신청서</a:t>
            </a:r>
            <a:endParaRPr lang="ko-KR" altLang="en-US" sz="3200" dirty="0">
              <a:latin typeface="휴먼모음T" pitchFamily="18" charset="-127"/>
              <a:ea typeface="휴먼모음T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1115616" y="1124744"/>
          <a:ext cx="6768752" cy="4968552"/>
        </p:xfrm>
        <a:graphic>
          <a:graphicData uri="http://schemas.openxmlformats.org/drawingml/2006/table">
            <a:tbl>
              <a:tblPr/>
              <a:tblGrid>
                <a:gridCol w="6768752"/>
              </a:tblGrid>
              <a:tr h="49685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u="sng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삃력옓"/>
                        </a:rPr>
                        <a:t>사회복지실습 신청서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삃력옓"/>
                      </a:endParaRPr>
                    </a:p>
                    <a:p>
                      <a:pPr marL="360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dirty="0">
                          <a:solidFill>
                            <a:srgbClr val="000000"/>
                          </a:solidFill>
                          <a:latin typeface="삃력옓"/>
                        </a:rPr>
                        <a:t>성명</a:t>
                      </a:r>
                      <a:r>
                        <a:rPr lang="en-US" altLang="ko-KR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:           </a:t>
                      </a:r>
                      <a:r>
                        <a:rPr lang="ko-KR" altLang="en-US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학과</a:t>
                      </a:r>
                      <a:r>
                        <a:rPr lang="en-US" altLang="ko-KR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:              </a:t>
                      </a:r>
                      <a:r>
                        <a:rPr lang="ko-KR" altLang="en-US" sz="2000" dirty="0">
                          <a:solidFill>
                            <a:srgbClr val="000000"/>
                          </a:solidFill>
                          <a:latin typeface="삃력옓"/>
                        </a:rPr>
                        <a:t>학년</a:t>
                      </a:r>
                      <a:r>
                        <a:rPr lang="en-US" altLang="ko-KR" sz="2000" dirty="0">
                          <a:solidFill>
                            <a:srgbClr val="000000"/>
                          </a:solidFill>
                          <a:latin typeface="삃력옓"/>
                        </a:rPr>
                        <a:t>: </a:t>
                      </a:r>
                      <a:r>
                        <a:rPr lang="en-US" altLang="ko-KR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     </a:t>
                      </a:r>
                      <a:r>
                        <a:rPr lang="ko-KR" altLang="en-US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학번</a:t>
                      </a:r>
                      <a:r>
                        <a:rPr lang="en-US" altLang="ko-KR" sz="2000" dirty="0">
                          <a:solidFill>
                            <a:srgbClr val="000000"/>
                          </a:solidFill>
                          <a:latin typeface="삃력옓"/>
                        </a:rPr>
                        <a:t>: 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삃력옓"/>
                      </a:endParaRPr>
                    </a:p>
                    <a:p>
                      <a:pPr marL="360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dirty="0">
                          <a:solidFill>
                            <a:srgbClr val="000000"/>
                          </a:solidFill>
                          <a:latin typeface="삃력옓"/>
                        </a:rPr>
                        <a:t>본인주소</a:t>
                      </a:r>
                      <a:r>
                        <a:rPr lang="en-US" altLang="ko-KR" sz="2000" dirty="0">
                          <a:solidFill>
                            <a:srgbClr val="000000"/>
                          </a:solidFill>
                          <a:latin typeface="삃력옓"/>
                        </a:rPr>
                        <a:t>: 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삃력옓"/>
                      </a:endParaRPr>
                    </a:p>
                    <a:p>
                      <a:pPr marL="360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dirty="0">
                          <a:solidFill>
                            <a:srgbClr val="000000"/>
                          </a:solidFill>
                          <a:latin typeface="삃력옓"/>
                        </a:rPr>
                        <a:t>본인 연락처</a:t>
                      </a:r>
                      <a:r>
                        <a:rPr lang="en-US" altLang="ko-KR" sz="2000" dirty="0">
                          <a:solidFill>
                            <a:srgbClr val="000000"/>
                          </a:solidFill>
                          <a:latin typeface="삃력옓"/>
                        </a:rPr>
                        <a:t>: 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삃력옓"/>
                      </a:endParaRPr>
                    </a:p>
                    <a:p>
                      <a:pPr marL="360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dirty="0">
                          <a:solidFill>
                            <a:srgbClr val="000000"/>
                          </a:solidFill>
                          <a:latin typeface="삃력옓"/>
                        </a:rPr>
                        <a:t>본인 </a:t>
                      </a:r>
                      <a:r>
                        <a:rPr lang="en-US" altLang="ko-KR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E-mail</a:t>
                      </a:r>
                      <a:r>
                        <a:rPr lang="en-US" altLang="ko-KR" sz="2000" baseline="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 :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삃력옓"/>
                      </a:endParaRPr>
                    </a:p>
                    <a:p>
                      <a:pPr marL="360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dirty="0">
                          <a:solidFill>
                            <a:srgbClr val="000000"/>
                          </a:solidFill>
                          <a:latin typeface="삃력옓"/>
                        </a:rPr>
                        <a:t>실습기관</a:t>
                      </a:r>
                      <a:r>
                        <a:rPr lang="en-US" altLang="ko-KR" sz="2000" dirty="0">
                          <a:solidFill>
                            <a:srgbClr val="000000"/>
                          </a:solidFill>
                          <a:latin typeface="삃력옓"/>
                        </a:rPr>
                        <a:t>: 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삃력옓"/>
                      </a:endParaRPr>
                    </a:p>
                    <a:p>
                      <a:pPr marL="360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dirty="0">
                          <a:solidFill>
                            <a:srgbClr val="000000"/>
                          </a:solidFill>
                          <a:latin typeface="삃력옓"/>
                        </a:rPr>
                        <a:t>기관주소</a:t>
                      </a:r>
                      <a:r>
                        <a:rPr lang="en-US" altLang="ko-KR" sz="2000" dirty="0">
                          <a:solidFill>
                            <a:srgbClr val="000000"/>
                          </a:solidFill>
                          <a:latin typeface="삃력옓"/>
                        </a:rPr>
                        <a:t>: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삃력옓"/>
                      </a:endParaRPr>
                    </a:p>
                    <a:p>
                      <a:pPr marL="360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dirty="0">
                          <a:solidFill>
                            <a:srgbClr val="000000"/>
                          </a:solidFill>
                          <a:latin typeface="삃력옓"/>
                        </a:rPr>
                        <a:t>기관연락처</a:t>
                      </a:r>
                      <a:r>
                        <a:rPr lang="en-US" altLang="ko-KR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:                          </a:t>
                      </a:r>
                      <a:r>
                        <a:rPr lang="en-US" altLang="ko-KR" sz="2000" dirty="0">
                          <a:solidFill>
                            <a:srgbClr val="000000"/>
                          </a:solidFill>
                          <a:latin typeface="삃력옓"/>
                        </a:rPr>
                        <a:t>FAX: 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삃력옓"/>
                      </a:endParaRPr>
                    </a:p>
                    <a:p>
                      <a:pPr marL="360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dirty="0">
                          <a:solidFill>
                            <a:srgbClr val="000000"/>
                          </a:solidFill>
                          <a:latin typeface="삃력옓"/>
                        </a:rPr>
                        <a:t>실습기간</a:t>
                      </a:r>
                      <a:r>
                        <a:rPr lang="en-US" altLang="ko-KR" sz="2000" dirty="0">
                          <a:solidFill>
                            <a:srgbClr val="000000"/>
                          </a:solidFill>
                          <a:latin typeface="삃력옓"/>
                        </a:rPr>
                        <a:t>: </a:t>
                      </a:r>
                      <a:r>
                        <a:rPr lang="en-US" altLang="ko-KR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20</a:t>
                      </a:r>
                      <a:r>
                        <a:rPr lang="en-US" altLang="ko-KR" sz="2000" baseline="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 </a:t>
                      </a:r>
                      <a:r>
                        <a:rPr lang="en-US" altLang="ko-KR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 </a:t>
                      </a:r>
                      <a:r>
                        <a:rPr lang="ko-KR" altLang="en-US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년  월  </a:t>
                      </a:r>
                      <a:r>
                        <a:rPr lang="ko-KR" altLang="en-US" sz="2000" dirty="0">
                          <a:solidFill>
                            <a:srgbClr val="000000"/>
                          </a:solidFill>
                          <a:latin typeface="삃력옓"/>
                        </a:rPr>
                        <a:t>일부터 ～ </a:t>
                      </a:r>
                      <a:r>
                        <a:rPr lang="en-US" altLang="ko-KR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20  </a:t>
                      </a:r>
                      <a:r>
                        <a:rPr lang="ko-KR" altLang="en-US" sz="2000" dirty="0" smtClean="0">
                          <a:solidFill>
                            <a:srgbClr val="000000"/>
                          </a:solidFill>
                          <a:latin typeface="삃력옓"/>
                        </a:rPr>
                        <a:t>년  월  </a:t>
                      </a:r>
                      <a:r>
                        <a:rPr lang="ko-KR" altLang="en-US" sz="2000" dirty="0">
                          <a:solidFill>
                            <a:srgbClr val="000000"/>
                          </a:solidFill>
                          <a:latin typeface="삃력옓"/>
                        </a:rPr>
                        <a:t>일까지 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삃력옓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 smtClean="0"/>
              <a:t>실습 실시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실습활동 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: 7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∼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8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월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주요활동 내용 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실습생들의 실습활동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기관 및 학교의 </a:t>
            </a:r>
            <a:r>
              <a:rPr lang="ko-KR" altLang="en-US" sz="2400" dirty="0" err="1" smtClean="0">
                <a:latin typeface="굴림" pitchFamily="50" charset="-127"/>
                <a:ea typeface="굴림" pitchFamily="50" charset="-127"/>
              </a:rPr>
              <a:t>수퍼비전ㆍ실시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실습상황 검토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b="1" dirty="0" smtClean="0"/>
              <a:t>현</a:t>
            </a:r>
            <a:r>
              <a:rPr lang="ko-KR" altLang="en-US" b="1" dirty="0" smtClean="0"/>
              <a:t>장</a:t>
            </a:r>
            <a:r>
              <a:rPr lang="ko-KR" altLang="en-US" b="1" dirty="0" smtClean="0"/>
              <a:t>실습 세미나 및 보고회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일정 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: 9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∼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11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월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실습보고회 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: 11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월 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(1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회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/ 4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시간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)</a:t>
            </a:r>
          </a:p>
          <a:p>
            <a:pPr>
              <a:buNone/>
            </a:pPr>
            <a:endParaRPr lang="ko-KR" altLang="en-US" dirty="0"/>
          </a:p>
        </p:txBody>
      </p:sp>
      <p:sp>
        <p:nvSpPr>
          <p:cNvPr id="6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현장실습 교육일정 안내</a:t>
            </a:r>
            <a:endParaRPr lang="ko-KR" altLang="en-US" dirty="0">
              <a:latin typeface="휴먼모음ㅅ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사회복지현장실습 수강신청 안내</a:t>
            </a:r>
            <a:endParaRPr lang="ko-KR" altLang="en-US" sz="2800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/>
              <a:t>2</a:t>
            </a:r>
            <a:r>
              <a:rPr lang="ko-KR" altLang="en-US" sz="2800" dirty="0" smtClean="0"/>
              <a:t>학기에 개설되는 두 과목 모두 신청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   (</a:t>
            </a:r>
            <a:r>
              <a:rPr lang="ko-KR" altLang="en-US" sz="2800" dirty="0" smtClean="0"/>
              <a:t>동일한 교수님으로 신청해야 함</a:t>
            </a:r>
            <a:r>
              <a:rPr lang="en-US" altLang="ko-KR" sz="2800" dirty="0" smtClean="0"/>
              <a:t>)</a:t>
            </a:r>
          </a:p>
          <a:p>
            <a:endParaRPr lang="en-US" altLang="ko-KR" sz="2800" dirty="0" smtClean="0"/>
          </a:p>
          <a:p>
            <a:r>
              <a:rPr lang="ko-KR" altLang="en-US" sz="2800" b="1" u="sng" dirty="0" smtClean="0">
                <a:solidFill>
                  <a:srgbClr val="FF0000"/>
                </a:solidFill>
              </a:rPr>
              <a:t>사회복지현장실습</a:t>
            </a:r>
            <a:endParaRPr lang="en-US" altLang="ko-KR" sz="28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sz="2800" dirty="0" smtClean="0">
                <a:solidFill>
                  <a:schemeClr val="tx1"/>
                </a:solidFill>
              </a:rPr>
              <a:t>    : </a:t>
            </a:r>
            <a:r>
              <a:rPr lang="ko-KR" altLang="en-US" sz="2800" dirty="0" smtClean="0"/>
              <a:t>방학 중 실습 활동을 학점으로 인정받음</a:t>
            </a:r>
            <a:endParaRPr lang="en-US" altLang="ko-KR" sz="2800" dirty="0" smtClean="0"/>
          </a:p>
          <a:p>
            <a:r>
              <a:rPr lang="ko-KR" altLang="en-US" sz="2800" b="1" u="sng" dirty="0" smtClean="0">
                <a:solidFill>
                  <a:srgbClr val="FF0000"/>
                </a:solidFill>
              </a:rPr>
              <a:t> 사회복지현장실습세미나</a:t>
            </a:r>
            <a:endParaRPr lang="en-US" altLang="ko-KR" sz="2800" dirty="0" smtClean="0"/>
          </a:p>
          <a:p>
            <a:pPr>
              <a:buNone/>
            </a:pPr>
            <a:r>
              <a:rPr lang="ko-KR" altLang="en-US" sz="2800" dirty="0" smtClean="0"/>
              <a:t>   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실습내용을 토대로 </a:t>
            </a:r>
            <a:r>
              <a:rPr lang="ko-KR" altLang="en-US" sz="2800" dirty="0" err="1" smtClean="0"/>
              <a:t>수퍼비전</a:t>
            </a:r>
            <a:r>
              <a:rPr lang="ko-KR" altLang="en-US" sz="2800" dirty="0" smtClean="0"/>
              <a:t> 및 평가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실제 수업</a:t>
            </a:r>
            <a:r>
              <a:rPr lang="en-US" altLang="ko-KR" sz="2800" dirty="0" smtClean="0"/>
              <a:t>)</a:t>
            </a:r>
            <a:endParaRPr lang="ko-KR" altLang="en-US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실습확인서 발급 시 주의사항</a:t>
            </a:r>
            <a:endParaRPr lang="ko-KR" altLang="en-US" sz="2800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실습확인서발급 시 실습지도교수란은 비워두고 발급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실습 시 방문한 교수님이 아니라 </a:t>
            </a:r>
            <a:r>
              <a:rPr lang="en-US" altLang="ko-KR" dirty="0" smtClean="0"/>
              <a:t>2</a:t>
            </a:r>
            <a:r>
              <a:rPr lang="ko-KR" altLang="en-US" dirty="0" smtClean="0"/>
              <a:t>학기 현장실습 과목 수업 수강하는 교수님</a:t>
            </a:r>
            <a:endParaRPr lang="en-US" altLang="ko-KR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980728"/>
            <a:ext cx="8424936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ko-KR" sz="3000" dirty="0" smtClean="0">
                <a:latin typeface="+mn-ea"/>
              </a:rPr>
              <a:t>1. </a:t>
            </a:r>
            <a:r>
              <a:rPr lang="ko-KR" altLang="en-US" sz="3000" b="1" dirty="0" smtClean="0">
                <a:solidFill>
                  <a:schemeClr val="accent4">
                    <a:lumMod val="75000"/>
                  </a:schemeClr>
                </a:solidFill>
                <a:latin typeface="+mn-ea"/>
              </a:rPr>
              <a:t>실습기관 선정</a:t>
            </a:r>
            <a:r>
              <a:rPr lang="en-US" altLang="ko-KR" sz="3000" dirty="0" smtClean="0">
                <a:latin typeface="+mn-ea"/>
              </a:rPr>
              <a:t> </a:t>
            </a:r>
            <a:r>
              <a:rPr lang="ko-KR" altLang="en-US" sz="3000" dirty="0" smtClean="0">
                <a:latin typeface="+mn-ea"/>
              </a:rPr>
              <a:t> 원하는 기관에 연락 후 신청</a:t>
            </a:r>
            <a:endParaRPr lang="en-US" altLang="ko-KR" sz="3000" dirty="0" smtClean="0"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3000" dirty="0" smtClean="0">
                <a:latin typeface="+mn-ea"/>
              </a:rPr>
              <a:t>2. </a:t>
            </a:r>
            <a:r>
              <a:rPr lang="ko-KR" altLang="en-US" sz="3000" b="1" dirty="0" smtClean="0">
                <a:solidFill>
                  <a:schemeClr val="accent4">
                    <a:lumMod val="75000"/>
                  </a:schemeClr>
                </a:solidFill>
                <a:latin typeface="+mn-ea"/>
              </a:rPr>
              <a:t>실습공문발송</a:t>
            </a:r>
            <a:r>
              <a:rPr lang="en-US" altLang="ko-KR" sz="3000" dirty="0" smtClean="0">
                <a:latin typeface="+mn-ea"/>
              </a:rPr>
              <a:t> </a:t>
            </a:r>
            <a:r>
              <a:rPr lang="ko-KR" altLang="en-US" sz="3000" dirty="0" smtClean="0">
                <a:latin typeface="+mn-ea"/>
              </a:rPr>
              <a:t>실습신청서 학과사무실 제출</a:t>
            </a:r>
            <a:endParaRPr lang="en-US" altLang="ko-KR" sz="3000" dirty="0" smtClean="0"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3000" dirty="0" smtClean="0">
                <a:latin typeface="+mn-ea"/>
              </a:rPr>
              <a:t>3. </a:t>
            </a:r>
            <a:r>
              <a:rPr lang="ko-KR" altLang="en-US" sz="3000" b="1" dirty="0" smtClean="0">
                <a:solidFill>
                  <a:schemeClr val="accent4">
                    <a:lumMod val="75000"/>
                  </a:schemeClr>
                </a:solidFill>
                <a:latin typeface="+mn-ea"/>
              </a:rPr>
              <a:t>현장실습 기초교육</a:t>
            </a:r>
            <a:r>
              <a:rPr lang="en-US" altLang="ko-KR" sz="3000" dirty="0" smtClean="0">
                <a:latin typeface="+mn-ea"/>
              </a:rPr>
              <a:t> 6</a:t>
            </a:r>
            <a:r>
              <a:rPr lang="ko-KR" altLang="en-US" sz="3000" dirty="0" smtClean="0">
                <a:latin typeface="+mn-ea"/>
              </a:rPr>
              <a:t>월 기말고사 후</a:t>
            </a:r>
            <a:r>
              <a:rPr lang="en-US" altLang="ko-KR" sz="3000" dirty="0" smtClean="0">
                <a:latin typeface="+mn-ea"/>
              </a:rPr>
              <a:t>(</a:t>
            </a:r>
            <a:r>
              <a:rPr lang="ko-KR" altLang="en-US" sz="3000" dirty="0" err="1" smtClean="0">
                <a:latin typeface="+mn-ea"/>
              </a:rPr>
              <a:t>필참</a:t>
            </a:r>
            <a:r>
              <a:rPr lang="en-US" altLang="ko-KR" sz="3000" dirty="0" smtClean="0">
                <a:latin typeface="+mn-ea"/>
              </a:rPr>
              <a:t>)</a:t>
            </a:r>
            <a:endParaRPr lang="ko-KR" altLang="en-US" sz="3000" dirty="0" smtClean="0"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3000" dirty="0" smtClean="0">
                <a:latin typeface="+mn-ea"/>
              </a:rPr>
              <a:t>4. </a:t>
            </a:r>
            <a:r>
              <a:rPr lang="en-US" altLang="ko-KR" sz="3000" b="1" dirty="0" smtClean="0">
                <a:solidFill>
                  <a:schemeClr val="accent4">
                    <a:lumMod val="75000"/>
                  </a:schemeClr>
                </a:solidFill>
                <a:latin typeface="+mn-ea"/>
              </a:rPr>
              <a:t>2</a:t>
            </a:r>
            <a:r>
              <a:rPr lang="ko-KR" altLang="en-US" sz="3000" b="1" dirty="0" smtClean="0">
                <a:solidFill>
                  <a:schemeClr val="accent4">
                    <a:lumMod val="75000"/>
                  </a:schemeClr>
                </a:solidFill>
                <a:latin typeface="+mn-ea"/>
              </a:rPr>
              <a:t>학기 </a:t>
            </a:r>
            <a:r>
              <a:rPr lang="ko-KR" altLang="en-US" sz="3000" b="1" dirty="0" smtClean="0">
                <a:solidFill>
                  <a:schemeClr val="accent4">
                    <a:lumMod val="75000"/>
                  </a:schemeClr>
                </a:solidFill>
                <a:latin typeface="+mn-ea"/>
              </a:rPr>
              <a:t>수강과목</a:t>
            </a:r>
            <a:r>
              <a:rPr lang="en-US" altLang="ko-KR" sz="3000" dirty="0" smtClean="0">
                <a:latin typeface="+mn-ea"/>
              </a:rPr>
              <a:t> </a:t>
            </a:r>
            <a:r>
              <a:rPr lang="en-US" altLang="ko-KR" sz="3000" dirty="0" smtClean="0">
                <a:latin typeface="+mn-ea"/>
              </a:rPr>
              <a:t>2</a:t>
            </a:r>
            <a:r>
              <a:rPr lang="ko-KR" altLang="en-US" sz="3000" dirty="0" smtClean="0">
                <a:latin typeface="+mn-ea"/>
              </a:rPr>
              <a:t>과목 같은 교수님 신청</a:t>
            </a:r>
            <a:endParaRPr lang="en-US" altLang="ko-KR" sz="3000" dirty="0" smtClean="0"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3000" dirty="0" smtClean="0">
                <a:latin typeface="+mn-ea"/>
              </a:rPr>
              <a:t>5</a:t>
            </a:r>
            <a:r>
              <a:rPr lang="en-US" altLang="ko-KR" sz="3000" dirty="0" smtClean="0">
                <a:latin typeface="+mn-ea"/>
              </a:rPr>
              <a:t>. </a:t>
            </a:r>
            <a:r>
              <a:rPr lang="ko-KR" altLang="en-US" sz="3000" b="1" dirty="0" smtClean="0">
                <a:solidFill>
                  <a:schemeClr val="accent4">
                    <a:lumMod val="75000"/>
                  </a:schemeClr>
                </a:solidFill>
                <a:latin typeface="+mn-ea"/>
              </a:rPr>
              <a:t>실습관련 서식자료</a:t>
            </a:r>
            <a:r>
              <a:rPr lang="en-US" altLang="ko-KR" sz="3000" dirty="0" smtClean="0">
                <a:latin typeface="+mn-ea"/>
              </a:rPr>
              <a:t> </a:t>
            </a:r>
            <a:r>
              <a:rPr lang="ko-KR" altLang="en-US" sz="3000" dirty="0" smtClean="0">
                <a:latin typeface="+mn-ea"/>
              </a:rPr>
              <a:t>학과홈페이지 게시</a:t>
            </a:r>
            <a:endParaRPr lang="en-US" altLang="ko-KR" sz="3000" dirty="0" smtClean="0">
              <a:latin typeface="+mn-ea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altLang="ko-KR" sz="2400" dirty="0" smtClean="0">
                <a:latin typeface="+mn-ea"/>
              </a:rPr>
              <a:t>-</a:t>
            </a:r>
            <a:r>
              <a:rPr lang="ko-KR" altLang="en-US" sz="2400" dirty="0" smtClean="0">
                <a:latin typeface="+mn-ea"/>
              </a:rPr>
              <a:t>평가서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확인서 등은 기초교육시간에 안내</a:t>
            </a:r>
            <a:r>
              <a:rPr lang="en-US" altLang="ko-KR" sz="2400" dirty="0" smtClean="0">
                <a:latin typeface="+mn-ea"/>
              </a:rPr>
              <a:t>-</a:t>
            </a:r>
            <a:endParaRPr lang="en-US" altLang="ko-KR" sz="2400" dirty="0" smtClean="0">
              <a:latin typeface="+mn-ea"/>
            </a:endParaRPr>
          </a:p>
          <a:p>
            <a:pPr>
              <a:buNone/>
            </a:pPr>
            <a:endParaRPr lang="en-US" altLang="ko-KR" sz="30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문의사항 </a:t>
            </a:r>
            <a:r>
              <a:rPr lang="en-US" altLang="ko-KR" dirty="0" smtClean="0"/>
              <a:t>053)850-6310 </a:t>
            </a:r>
            <a:r>
              <a:rPr lang="ko-KR" altLang="en-US" dirty="0" smtClean="0"/>
              <a:t>학과사무실</a:t>
            </a:r>
            <a:endParaRPr lang="ko-KR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7924800" cy="70788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ko-KR" altLang="en-US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휴먼모음T" pitchFamily="18" charset="-127"/>
                <a:ea typeface="휴먼모음T" pitchFamily="18" charset="-127"/>
                <a:cs typeface="Arial" pitchFamily="34" charset="0"/>
              </a:rPr>
              <a:t>사회복지현장실습의 유형</a:t>
            </a:r>
            <a:endParaRPr lang="ko-KR" sz="4000" dirty="0">
              <a:solidFill>
                <a:schemeClr val="tx1">
                  <a:lumMod val="50000"/>
                  <a:lumOff val="50000"/>
                </a:schemeClr>
              </a:solidFill>
              <a:latin typeface="휴먼모음T" pitchFamily="18" charset="-127"/>
              <a:ea typeface="휴먼모음T" pitchFamily="18" charset="-127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345160" y="2936809"/>
            <a:ext cx="5257800" cy="1588"/>
          </a:xfrm>
          <a:prstGeom prst="line">
            <a:avLst/>
          </a:prstGeom>
          <a:ln w="47625">
            <a:solidFill>
              <a:srgbClr val="E4E4E4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50711" y="5127978"/>
            <a:ext cx="7973935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r" latinLnBrk="1"/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임상사회복지실습은 사회복지현장실습의 심화과정</a:t>
            </a:r>
            <a:endParaRPr lang="ko-KR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86800" y="528448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r>
              <a:rPr lang="ko-KR">
                <a:solidFill>
                  <a:srgbClr val="FF6600"/>
                </a:solidFill>
              </a:rPr>
              <a:t>           </a:t>
            </a:r>
          </a:p>
        </p:txBody>
      </p:sp>
      <p:grpSp>
        <p:nvGrpSpPr>
          <p:cNvPr id="3" name="Group 25"/>
          <p:cNvGrpSpPr/>
          <p:nvPr/>
        </p:nvGrpSpPr>
        <p:grpSpPr>
          <a:xfrm>
            <a:off x="1691680" y="1556792"/>
            <a:ext cx="2057400" cy="2708434"/>
            <a:chOff x="762000" y="1557456"/>
            <a:chExt cx="2057400" cy="2708434"/>
          </a:xfrm>
        </p:grpSpPr>
        <p:sp>
          <p:nvSpPr>
            <p:cNvPr id="6" name="Oval 5"/>
            <p:cNvSpPr/>
            <p:nvPr/>
          </p:nvSpPr>
          <p:spPr>
            <a:xfrm>
              <a:off x="762000" y="1946209"/>
              <a:ext cx="2057400" cy="2057400"/>
            </a:xfrm>
            <a:prstGeom prst="ellipse">
              <a:avLst/>
            </a:prstGeom>
            <a:gradFill flip="none" rotWithShape="1">
              <a:gsLst>
                <a:gs pos="0">
                  <a:srgbClr val="F39C29"/>
                </a:gs>
                <a:gs pos="50000">
                  <a:srgbClr val="F7931D"/>
                </a:gs>
                <a:gs pos="100000">
                  <a:srgbClr val="FF6600"/>
                </a:gs>
              </a:gsLst>
              <a:path path="circle">
                <a:fillToRect l="50000" t="50000" r="50000" b="50000"/>
              </a:path>
              <a:tileRect/>
            </a:gradFill>
            <a:ln w="82550">
              <a:noFill/>
            </a:ln>
            <a:effectLst>
              <a:outerShdw blurRad="152400" dist="165100" dir="5400000" sx="90000" sy="-19000" rotWithShape="0">
                <a:prstClr val="black">
                  <a:alpha val="1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1"/>
              <a:r>
                <a:rPr lang="ko-KR"/>
                <a:t>            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21392" y="1557456"/>
              <a:ext cx="1219200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sz="17000" b="1" dirty="0">
                  <a:solidFill>
                    <a:srgbClr val="F26200">
                      <a:alpha val="40000"/>
                    </a:srgbClr>
                  </a:solidFill>
                  <a:latin typeface="+mj-lt"/>
                  <a:cs typeface="Arial" pitchFamily="34" charset="0"/>
                </a:rPr>
                <a:t>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34008" y="2493560"/>
              <a:ext cx="1954808" cy="1224136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 latinLnBrk="1">
                <a:lnSpc>
                  <a:spcPct val="80000"/>
                </a:lnSpc>
              </a:pPr>
              <a:r>
                <a:rPr lang="ko-KR" altLang="en-US" sz="2400" b="1" spc="60" dirty="0" smtClean="0">
                  <a:solidFill>
                    <a:schemeClr val="bg1"/>
                  </a:solidFill>
                  <a:effectLst>
                    <a:outerShdw blurRad="50800" dist="25400" dir="5400000" algn="t" rotWithShape="0">
                      <a:prstClr val="black">
                        <a:alpha val="15000"/>
                      </a:prstClr>
                    </a:outerShdw>
                  </a:effectLst>
                </a:rPr>
                <a:t>사회복지</a:t>
              </a:r>
              <a:endParaRPr lang="en-US" altLang="ko-KR" sz="2400" b="1" spc="60" dirty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15000"/>
                    </a:prstClr>
                  </a:outerShdw>
                </a:effectLst>
              </a:endParaRPr>
            </a:p>
            <a:p>
              <a:pPr algn="ctr" latinLnBrk="1">
                <a:lnSpc>
                  <a:spcPct val="80000"/>
                </a:lnSpc>
              </a:pPr>
              <a:endParaRPr lang="en-US" altLang="ko-KR" sz="2400" b="1" spc="60" dirty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15000"/>
                    </a:prstClr>
                  </a:outerShdw>
                </a:effectLst>
              </a:endParaRPr>
            </a:p>
            <a:p>
              <a:pPr algn="ctr" latinLnBrk="1">
                <a:lnSpc>
                  <a:spcPct val="80000"/>
                </a:lnSpc>
              </a:pPr>
              <a:r>
                <a:rPr lang="ko-KR" altLang="en-US" sz="2400" b="1" spc="60" dirty="0" smtClean="0">
                  <a:solidFill>
                    <a:schemeClr val="bg1"/>
                  </a:solidFill>
                  <a:effectLst>
                    <a:outerShdw blurRad="50800" dist="25400" dir="5400000" algn="t" rotWithShape="0">
                      <a:prstClr val="black">
                        <a:alpha val="15000"/>
                      </a:prstClr>
                    </a:outerShdw>
                  </a:effectLst>
                </a:rPr>
                <a:t>현장실습</a:t>
              </a:r>
              <a:endParaRPr lang="ko-KR" sz="2400" b="1" dirty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15000"/>
                    </a:prstClr>
                  </a:outerShdw>
                </a:effectLst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978024" y="2061512"/>
              <a:ext cx="1583472" cy="1295400"/>
            </a:xfrm>
            <a:prstGeom prst="ellipse">
              <a:avLst/>
            </a:prstGeom>
            <a:gradFill flip="none" rotWithShape="1">
              <a:gsLst>
                <a:gs pos="63000">
                  <a:schemeClr val="bg1">
                    <a:alpha val="7000"/>
                  </a:schemeClr>
                </a:gs>
                <a:gs pos="72000">
                  <a:schemeClr val="bg1">
                    <a:alpha val="15000"/>
                  </a:schemeClr>
                </a:gs>
                <a:gs pos="91000">
                  <a:schemeClr val="bg1">
                    <a:alpha val="28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1"/>
              <a:r>
                <a:rPr lang="ko-KR"/>
                <a:t>       </a:t>
              </a:r>
            </a:p>
          </p:txBody>
        </p:sp>
      </p:grpSp>
      <p:grpSp>
        <p:nvGrpSpPr>
          <p:cNvPr id="5" name="Group 22"/>
          <p:cNvGrpSpPr/>
          <p:nvPr/>
        </p:nvGrpSpPr>
        <p:grpSpPr>
          <a:xfrm>
            <a:off x="5292080" y="1628800"/>
            <a:ext cx="2057400" cy="2708434"/>
            <a:chOff x="3543300" y="1591943"/>
            <a:chExt cx="2057400" cy="2708434"/>
          </a:xfrm>
        </p:grpSpPr>
        <p:sp>
          <p:nvSpPr>
            <p:cNvPr id="4" name="Oval 3"/>
            <p:cNvSpPr/>
            <p:nvPr/>
          </p:nvSpPr>
          <p:spPr>
            <a:xfrm>
              <a:off x="3543300" y="1946209"/>
              <a:ext cx="2057400" cy="2057400"/>
            </a:xfrm>
            <a:prstGeom prst="ellipse">
              <a:avLst/>
            </a:prstGeom>
            <a:gradFill>
              <a:gsLst>
                <a:gs pos="0">
                  <a:srgbClr val="00B0F0"/>
                </a:gs>
                <a:gs pos="50000">
                  <a:srgbClr val="399ECB"/>
                </a:gs>
                <a:gs pos="100000">
                  <a:srgbClr val="0077D0"/>
                </a:gs>
              </a:gsLst>
              <a:path path="circle">
                <a:fillToRect l="50000" t="50000" r="50000" b="50000"/>
              </a:path>
            </a:gradFill>
            <a:ln w="82550">
              <a:noFill/>
            </a:ln>
            <a:effectLst>
              <a:outerShdw blurRad="127000" dist="165100" dir="5400000" sx="90000" sy="-19000" rotWithShape="0">
                <a:prstClr val="black">
                  <a:alpha val="1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1"/>
              <a:r>
                <a:rPr lang="ko-KR"/>
                <a:t>            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33968" y="1591943"/>
              <a:ext cx="1219200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sz="17000" b="1" dirty="0">
                  <a:solidFill>
                    <a:srgbClr val="2A7A9E">
                      <a:alpha val="40000"/>
                    </a:srgbClr>
                  </a:solidFill>
                  <a:latin typeface="+mj-lt"/>
                  <a:cs typeface="Arial" pitchFamily="34" charset="0"/>
                </a:rPr>
                <a:t>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615308" y="2528047"/>
              <a:ext cx="1931160" cy="144016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 latinLnBrk="1">
                <a:lnSpc>
                  <a:spcPct val="80000"/>
                </a:lnSpc>
              </a:pPr>
              <a:r>
                <a:rPr lang="ko-KR" altLang="en-US" sz="2300" b="1" spc="60" dirty="0" smtClean="0">
                  <a:solidFill>
                    <a:schemeClr val="bg1"/>
                  </a:solidFill>
                  <a:effectLst>
                    <a:outerShdw blurRad="50800" dist="25400" dir="5400000" algn="t" rotWithShape="0">
                      <a:prstClr val="black">
                        <a:alpha val="15000"/>
                      </a:prstClr>
                    </a:outerShdw>
                  </a:effectLst>
                </a:rPr>
                <a:t>임상사회</a:t>
              </a:r>
              <a:endParaRPr lang="en-US" altLang="ko-KR" sz="2300" b="1" spc="60" dirty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15000"/>
                    </a:prstClr>
                  </a:outerShdw>
                </a:effectLst>
              </a:endParaRPr>
            </a:p>
            <a:p>
              <a:pPr algn="ctr" latinLnBrk="1">
                <a:lnSpc>
                  <a:spcPct val="80000"/>
                </a:lnSpc>
              </a:pPr>
              <a:endParaRPr lang="en-US" altLang="ko-KR" sz="2300" b="1" spc="60" dirty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15000"/>
                    </a:prstClr>
                  </a:outerShdw>
                </a:effectLst>
              </a:endParaRPr>
            </a:p>
            <a:p>
              <a:pPr algn="ctr" latinLnBrk="1">
                <a:lnSpc>
                  <a:spcPct val="80000"/>
                </a:lnSpc>
              </a:pPr>
              <a:r>
                <a:rPr lang="ko-KR" altLang="en-US" sz="2300" b="1" spc="60" dirty="0" smtClean="0">
                  <a:solidFill>
                    <a:schemeClr val="bg1"/>
                  </a:solidFill>
                  <a:effectLst>
                    <a:outerShdw blurRad="50800" dist="25400" dir="5400000" algn="t" rotWithShape="0">
                      <a:prstClr val="black">
                        <a:alpha val="15000"/>
                      </a:prstClr>
                    </a:outerShdw>
                  </a:effectLst>
                </a:rPr>
                <a:t>복지실습</a:t>
              </a:r>
              <a:endParaRPr lang="ko-KR" sz="2300" b="1" dirty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15000"/>
                    </a:prstClr>
                  </a:outerShdw>
                </a:effectLst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3759324" y="2023991"/>
              <a:ext cx="1583472" cy="1295400"/>
            </a:xfrm>
            <a:prstGeom prst="ellipse">
              <a:avLst/>
            </a:prstGeom>
            <a:gradFill flip="none" rotWithShape="1">
              <a:gsLst>
                <a:gs pos="63000">
                  <a:schemeClr val="bg1">
                    <a:alpha val="7000"/>
                  </a:schemeClr>
                </a:gs>
                <a:gs pos="72000">
                  <a:schemeClr val="bg1">
                    <a:alpha val="15000"/>
                  </a:schemeClr>
                </a:gs>
                <a:gs pos="91000">
                  <a:schemeClr val="bg1">
                    <a:alpha val="28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1"/>
              <a:r>
                <a:rPr lang="ko-KR"/>
                <a:t>       </a:t>
              </a:r>
            </a:p>
          </p:txBody>
        </p:sp>
      </p:grp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51720" y="2060848"/>
            <a:ext cx="5867400" cy="1970046"/>
          </a:xfrm>
        </p:spPr>
        <p:txBody>
          <a:bodyPr>
            <a:normAutofit/>
          </a:bodyPr>
          <a:lstStyle/>
          <a:p>
            <a:r>
              <a:rPr lang="ko-KR" altLang="en-US" sz="3600" dirty="0" smtClean="0"/>
              <a:t>사회복지현장실습</a:t>
            </a:r>
            <a:endParaRPr lang="ko-KR" altLang="en-US" sz="360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목적    조건    진행 절차  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1556792"/>
            <a:ext cx="1219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sz="17000" b="1" dirty="0">
                <a:solidFill>
                  <a:srgbClr val="F26200">
                    <a:alpha val="40000"/>
                  </a:srgbClr>
                </a:solidFill>
                <a:latin typeface="+mj-lt"/>
                <a:cs typeface="Arial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>
                <a:latin typeface="휴먼모음T" pitchFamily="18" charset="-127"/>
                <a:ea typeface="휴먼모음T" pitchFamily="18" charset="-127"/>
              </a:rPr>
              <a:t>목적</a:t>
            </a:r>
            <a:endParaRPr lang="ko-KR" altLang="en-US" sz="3600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invGray">
          <a:xfrm>
            <a:off x="0" y="1556792"/>
            <a:ext cx="5715000" cy="4495800"/>
          </a:xfrm>
          <a:prstGeom prst="rightArrow">
            <a:avLst>
              <a:gd name="adj1" fmla="val 86065"/>
              <a:gd name="adj2" fmla="val 31780"/>
            </a:avLst>
          </a:prstGeom>
          <a:gradFill rotWithShape="1">
            <a:gsLst>
              <a:gs pos="0">
                <a:schemeClr val="bg1"/>
              </a:gs>
              <a:gs pos="100000">
                <a:srgbClr val="0066CC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AutoShape 5"/>
          <p:cNvSpPr>
            <a:spLocks noChangeArrowheads="1"/>
          </p:cNvSpPr>
          <p:nvPr/>
        </p:nvSpPr>
        <p:spPr bwMode="blackWhite">
          <a:xfrm>
            <a:off x="304800" y="213360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D85E28">
                  <a:gamma/>
                  <a:shade val="46275"/>
                  <a:invGamma/>
                </a:srgbClr>
              </a:gs>
              <a:gs pos="50000">
                <a:srgbClr val="D85E28"/>
              </a:gs>
              <a:gs pos="100000">
                <a:srgbClr val="D85E28">
                  <a:gamma/>
                  <a:shade val="46275"/>
                  <a:invGamma/>
                </a:srgbClr>
              </a:gs>
            </a:gsLst>
            <a:lin ang="2700000" scaled="1"/>
          </a:gradFill>
          <a:ln w="254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rgbClr val="003B76">
                <a:alpha val="50000"/>
              </a:srgbClr>
            </a:outerShdw>
          </a:effec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굴림" charset="-127"/>
              </a:rPr>
              <a:t>사회복지서비스 기관 업무 이해</a:t>
            </a: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굴림" charset="-127"/>
            </a:endParaRP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blackWhite">
          <a:xfrm>
            <a:off x="304800" y="327660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>
                  <a:gamma/>
                  <a:shade val="46275"/>
                  <a:invGamma/>
                </a:srgbClr>
              </a:gs>
              <a:gs pos="50000">
                <a:srgbClr val="699D5F"/>
              </a:gs>
              <a:gs pos="100000">
                <a:srgbClr val="699D5F">
                  <a:gamma/>
                  <a:shade val="46275"/>
                  <a:invGamma/>
                </a:srgbClr>
              </a:gs>
            </a:gsLst>
            <a:lin ang="2700000" scaled="1"/>
          </a:gradFill>
          <a:ln w="254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rgbClr val="003B76">
                <a:alpha val="50000"/>
              </a:srgbClr>
            </a:outerShdw>
          </a:effec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굴림" charset="-127"/>
              </a:rPr>
              <a:t>사회복지실천 지식 및 기술의 활용 경험</a:t>
            </a: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굴림" charset="-127"/>
            </a:endParaRP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blackWhite">
          <a:xfrm>
            <a:off x="304800" y="441960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55A2D7">
                  <a:gamma/>
                  <a:shade val="46275"/>
                  <a:invGamma/>
                </a:srgbClr>
              </a:gs>
              <a:gs pos="50000">
                <a:srgbClr val="55A2D7"/>
              </a:gs>
              <a:gs pos="100000">
                <a:srgbClr val="55A2D7">
                  <a:gamma/>
                  <a:shade val="46275"/>
                  <a:invGamma/>
                </a:srgbClr>
              </a:gs>
            </a:gsLst>
            <a:lin ang="2700000" scaled="1"/>
          </a:gradFill>
          <a:ln w="254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rgbClr val="003B76">
                <a:alpha val="50000"/>
              </a:srgbClr>
            </a:outerShdw>
          </a:effec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굴림" charset="-127"/>
              </a:rPr>
              <a:t>진로 선택 및 취업 준비</a:t>
            </a: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굴림" charset="-127"/>
            </a:endParaRPr>
          </a:p>
        </p:txBody>
      </p:sp>
      <p:sp>
        <p:nvSpPr>
          <p:cNvPr id="16" name="AutoShape 8"/>
          <p:cNvSpPr>
            <a:spLocks noChangeArrowheads="1"/>
          </p:cNvSpPr>
          <p:nvPr/>
        </p:nvSpPr>
        <p:spPr bwMode="gray">
          <a:xfrm>
            <a:off x="5791200" y="2209800"/>
            <a:ext cx="2669232" cy="32004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rgbClr val="CCFFFF">
                  <a:gamma/>
                  <a:tint val="0"/>
                  <a:invGamma/>
                </a:srgbClr>
              </a:gs>
            </a:gsLst>
            <a:lin ang="5400000" scaled="1"/>
          </a:gradFill>
          <a:ln w="25400">
            <a:noFill/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pPr algn="ctr"/>
            <a:r>
              <a:rPr lang="ko-KR" altLang="en-US" sz="2400" b="1" dirty="0" smtClean="0">
                <a:solidFill>
                  <a:srgbClr val="000000"/>
                </a:solidFill>
                <a:ea typeface="굴림" charset="-127"/>
              </a:rPr>
              <a:t>예비사회복지사로서의 업무 수행 연습</a:t>
            </a:r>
            <a:endParaRPr lang="en-US" altLang="ko-KR" sz="2400" b="1" dirty="0" smtClean="0">
              <a:solidFill>
                <a:srgbClr val="000000"/>
              </a:solidFill>
              <a:ea typeface="굴림" charset="-127"/>
            </a:endParaRPr>
          </a:p>
          <a:p>
            <a:pPr algn="ctr"/>
            <a:r>
              <a:rPr lang="ko-KR" altLang="en-US" dirty="0" smtClean="0">
                <a:solidFill>
                  <a:srgbClr val="000000"/>
                </a:solidFill>
                <a:ea typeface="굴림" charset="-127"/>
              </a:rPr>
              <a:t>실제 사회복지사가 </a:t>
            </a:r>
            <a:endParaRPr lang="en-US" altLang="ko-KR" dirty="0" smtClean="0">
              <a:solidFill>
                <a:srgbClr val="000000"/>
              </a:solidFill>
              <a:ea typeface="굴림" charset="-127"/>
            </a:endParaRPr>
          </a:p>
          <a:p>
            <a:pPr algn="ctr"/>
            <a:r>
              <a:rPr lang="ko-KR" altLang="en-US" dirty="0" smtClean="0">
                <a:solidFill>
                  <a:srgbClr val="000000"/>
                </a:solidFill>
                <a:ea typeface="굴림" charset="-127"/>
              </a:rPr>
              <a:t>되었을 때 업무에 </a:t>
            </a:r>
            <a:endParaRPr lang="en-US" altLang="ko-KR" dirty="0" smtClean="0">
              <a:solidFill>
                <a:srgbClr val="000000"/>
              </a:solidFill>
              <a:ea typeface="굴림" charset="-127"/>
            </a:endParaRPr>
          </a:p>
          <a:p>
            <a:pPr algn="ctr"/>
            <a:r>
              <a:rPr lang="ko-KR" altLang="en-US" dirty="0" smtClean="0">
                <a:solidFill>
                  <a:srgbClr val="000000"/>
                </a:solidFill>
                <a:ea typeface="굴림" charset="-127"/>
              </a:rPr>
              <a:t>임하는  마음 가짐으로</a:t>
            </a:r>
            <a:endParaRPr lang="en-US" altLang="ko-KR" dirty="0">
              <a:solidFill>
                <a:srgbClr val="000000"/>
              </a:solidFill>
              <a:ea typeface="굴림" charset="-127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3600" b="1" dirty="0" smtClean="0">
                <a:latin typeface="휴먼모음T" pitchFamily="18" charset="-127"/>
                <a:ea typeface="휴먼모음T" pitchFamily="18" charset="-127"/>
              </a:rPr>
              <a:t>조건</a:t>
            </a:r>
            <a:endParaRPr lang="ko-KR" altLang="en-US" sz="3600" b="1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619672" y="2204864"/>
            <a:ext cx="6120680" cy="29523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ko-KR" sz="2800" dirty="0" smtClean="0">
                <a:latin typeface="굴림" pitchFamily="50" charset="-127"/>
                <a:ea typeface="굴림" pitchFamily="50" charset="-127"/>
              </a:rPr>
              <a:t>1. </a:t>
            </a:r>
            <a:r>
              <a:rPr lang="ko-KR" altLang="en-US" sz="2800" dirty="0" smtClean="0">
                <a:latin typeface="굴림" pitchFamily="50" charset="-127"/>
                <a:ea typeface="굴림" pitchFamily="50" charset="-127"/>
              </a:rPr>
              <a:t>실습시기 및 이수시간</a:t>
            </a:r>
            <a:endParaRPr lang="en-US" altLang="ko-KR" sz="28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2800" dirty="0" smtClean="0">
                <a:latin typeface="굴림" pitchFamily="50" charset="-127"/>
                <a:ea typeface="굴림" pitchFamily="50" charset="-127"/>
              </a:rPr>
              <a:t>2. </a:t>
            </a:r>
            <a:r>
              <a:rPr lang="ko-KR" altLang="en-US" sz="2800" dirty="0" smtClean="0">
                <a:latin typeface="굴림" pitchFamily="50" charset="-127"/>
                <a:ea typeface="굴림" pitchFamily="50" charset="-127"/>
              </a:rPr>
              <a:t>실습기관 선정 시 고려사항</a:t>
            </a:r>
            <a:endParaRPr lang="en-US" altLang="ko-KR" sz="2800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endParaRPr lang="en-US" altLang="ko-K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51520" y="980728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atin typeface="바탕"/>
                <a:ea typeface="바탕"/>
              </a:rPr>
              <a:t>『</a:t>
            </a:r>
            <a:r>
              <a:rPr lang="ko-KR" altLang="en-US" sz="2800" b="1" dirty="0" smtClean="0">
                <a:latin typeface="바탕"/>
                <a:ea typeface="바탕"/>
              </a:rPr>
              <a:t>사회복지사업법 시행규칙</a:t>
            </a:r>
            <a:r>
              <a:rPr lang="en-US" altLang="ko-KR" sz="2800" b="1" dirty="0" smtClean="0">
                <a:latin typeface="바탕"/>
                <a:ea typeface="바탕"/>
              </a:rPr>
              <a:t>』</a:t>
            </a:r>
            <a:r>
              <a:rPr lang="ko-KR" altLang="en-US" sz="2800" b="1" dirty="0" smtClean="0">
                <a:latin typeface="바탕"/>
                <a:ea typeface="바탕"/>
              </a:rPr>
              <a:t>제</a:t>
            </a:r>
            <a:r>
              <a:rPr lang="en-US" altLang="ko-KR" sz="2800" b="1" dirty="0" smtClean="0">
                <a:latin typeface="바탕"/>
                <a:ea typeface="바탕"/>
              </a:rPr>
              <a:t>3</a:t>
            </a:r>
            <a:r>
              <a:rPr lang="ko-KR" altLang="en-US" sz="2800" b="1" dirty="0" smtClean="0">
                <a:latin typeface="바탕"/>
                <a:ea typeface="바탕"/>
              </a:rPr>
              <a:t>조 관련 </a:t>
            </a:r>
            <a:r>
              <a:rPr lang="en-US" altLang="ko-KR" sz="2800" b="1" dirty="0" smtClean="0">
                <a:latin typeface="바탕"/>
                <a:ea typeface="바탕"/>
              </a:rPr>
              <a:t>[</a:t>
            </a:r>
            <a:r>
              <a:rPr lang="ko-KR" altLang="en-US" sz="2800" b="1" dirty="0" smtClean="0">
                <a:latin typeface="바탕"/>
                <a:ea typeface="바탕"/>
              </a:rPr>
              <a:t>별표</a:t>
            </a:r>
            <a:r>
              <a:rPr lang="en-US" altLang="ko-KR" sz="2800" b="1" dirty="0" smtClean="0">
                <a:latin typeface="바탕"/>
                <a:ea typeface="바탕"/>
              </a:rPr>
              <a:t>1]</a:t>
            </a:r>
            <a:endParaRPr lang="ko-KR" altLang="en-US" sz="28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634082"/>
          </a:xfrm>
          <a:solidFill>
            <a:schemeClr val="accent5">
              <a:lumMod val="40000"/>
              <a:lumOff val="6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ko-KR" altLang="en-US" sz="3200" dirty="0" smtClean="0">
                <a:latin typeface="휴먼엑스포" pitchFamily="18" charset="-127"/>
                <a:ea typeface="휴먼엑스포" pitchFamily="18" charset="-127"/>
              </a:rPr>
              <a:t>실습시기 및 이수시간</a:t>
            </a:r>
            <a:endParaRPr lang="ko-KR" altLang="en-US" sz="3200" dirty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03648" y="1628800"/>
            <a:ext cx="6768752" cy="3777283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ko-KR" sz="2400" b="1" u="sng" dirty="0" smtClean="0">
                <a:solidFill>
                  <a:schemeClr val="accent1"/>
                </a:solidFill>
                <a:latin typeface="굴림" pitchFamily="50" charset="-127"/>
                <a:ea typeface="굴림" pitchFamily="50" charset="-127"/>
              </a:rPr>
              <a:t>120</a:t>
            </a:r>
            <a:r>
              <a:rPr lang="ko-KR" altLang="en-US" sz="2400" b="1" u="sng" dirty="0" smtClean="0">
                <a:solidFill>
                  <a:schemeClr val="accent1"/>
                </a:solidFill>
                <a:latin typeface="굴림" pitchFamily="50" charset="-127"/>
                <a:ea typeface="굴림" pitchFamily="50" charset="-127"/>
              </a:rPr>
              <a:t>시간 이상</a:t>
            </a:r>
            <a:endParaRPr lang="en-US" altLang="ko-KR" sz="2400" b="1" u="sng" dirty="0" smtClean="0">
              <a:solidFill>
                <a:schemeClr val="accent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60000"/>
              </a:lnSpc>
            </a:pP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방학 중 실습</a:t>
            </a:r>
            <a:endParaRPr lang="en-US" altLang="ko-KR" sz="2400" b="1" dirty="0" smtClean="0">
              <a:latin typeface="굴림" pitchFamily="50" charset="-127"/>
              <a:ea typeface="굴림" pitchFamily="50" charset="-127"/>
            </a:endParaRPr>
          </a:p>
          <a:p>
            <a:pPr lvl="1">
              <a:lnSpc>
                <a:spcPct val="160000"/>
              </a:lnSpc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최소요건 주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40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시간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X3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주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총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120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시간 이수</a:t>
            </a:r>
            <a:endParaRPr lang="en-US" altLang="ko-KR" sz="2000" b="1" dirty="0" smtClean="0">
              <a:latin typeface="굴림" pitchFamily="50" charset="-127"/>
              <a:ea typeface="굴림" pitchFamily="50" charset="-127"/>
            </a:endParaRPr>
          </a:p>
          <a:p>
            <a:pPr lvl="1">
              <a:lnSpc>
                <a:spcPct val="160000"/>
              </a:lnSpc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일반적으로  주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40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시간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X4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주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총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160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시간 이수</a:t>
            </a:r>
            <a:endParaRPr lang="en-US" altLang="ko-KR" sz="20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60000"/>
              </a:lnSpc>
            </a:pP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학기 중</a:t>
            </a: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실습</a:t>
            </a:r>
            <a:endParaRPr lang="en-US" altLang="ko-KR" sz="2400" b="1" dirty="0" smtClean="0">
              <a:latin typeface="굴림" pitchFamily="50" charset="-127"/>
              <a:ea typeface="굴림" pitchFamily="50" charset="-127"/>
            </a:endParaRPr>
          </a:p>
          <a:p>
            <a:pPr lvl="1">
              <a:lnSpc>
                <a:spcPct val="160000"/>
              </a:lnSpc>
            </a:pP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8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시간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X15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주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총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120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시간 이상</a:t>
            </a:r>
            <a:endParaRPr lang="en-US" altLang="ko-KR" sz="2000" b="1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-756592" y="5445224"/>
            <a:ext cx="72008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634082"/>
          </a:xfrm>
          <a:solidFill>
            <a:schemeClr val="accent5">
              <a:lumMod val="40000"/>
              <a:lumOff val="6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ko-KR" altLang="en-US" sz="3200" dirty="0" smtClean="0">
                <a:latin typeface="휴먼엑스포" pitchFamily="18" charset="-127"/>
                <a:ea typeface="휴먼엑스포" pitchFamily="18" charset="-127"/>
              </a:rPr>
              <a:t>실습기관 선정</a:t>
            </a:r>
            <a:endParaRPr lang="ko-KR" altLang="en-US" sz="3200" dirty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71600" y="2204864"/>
            <a:ext cx="7272808" cy="305720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1. </a:t>
            </a:r>
            <a:r>
              <a:rPr lang="ko-KR" altLang="en-US" sz="2400" dirty="0" err="1" smtClean="0">
                <a:latin typeface="굴림" pitchFamily="50" charset="-127"/>
                <a:ea typeface="굴림" pitchFamily="50" charset="-127"/>
              </a:rPr>
              <a:t>자격있는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 슈퍼바이저가 있으며 전문적인 실습지도가 가능한 기관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2.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  <a:hlinkClick r:id="rId2"/>
              </a:rPr>
              <a:t>사회복지사업법 제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  <a:hlinkClick r:id="rId2"/>
              </a:rPr>
              <a:t>2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  <a:hlinkClick r:id="rId2"/>
              </a:rPr>
              <a:t>조제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  <a:hlinkClick r:id="rId2"/>
              </a:rPr>
              <a:t>1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  <a:hlinkClick r:id="rId2"/>
              </a:rPr>
              <a:t>호에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따른 사회복지사업과 관련된 법인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·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시설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기관 및 단체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endParaRPr lang="en-US" altLang="ko-KR" sz="2400" dirty="0">
              <a:latin typeface="굴림" pitchFamily="50" charset="-127"/>
              <a:ea typeface="굴림" pitchFamily="50" charset="-127"/>
            </a:endParaRPr>
          </a:p>
          <a:p>
            <a:r>
              <a:rPr lang="ko-KR" altLang="en-US" sz="2400" dirty="0" smtClean="0">
                <a:latin typeface="굴림" pitchFamily="50" charset="-127"/>
                <a:ea typeface="굴림" pitchFamily="50" charset="-127"/>
              </a:rPr>
              <a:t>상기 법에 포함되지 않는 실습기관에 대한 실습가능 여부 확인은   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  <a:hlinkClick r:id="rId3"/>
              </a:rPr>
              <a:t>“</a:t>
            </a:r>
            <a:r>
              <a:rPr lang="ko-KR" altLang="en-US" sz="2400" dirty="0" smtClean="0">
                <a:latin typeface="굴림" pitchFamily="50" charset="-127"/>
                <a:ea typeface="굴림" pitchFamily="50" charset="-127"/>
                <a:hlinkClick r:id="rId3"/>
              </a:rPr>
              <a:t>한국사회복지사협회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  <a:hlinkClick r:id="rId3"/>
              </a:rPr>
              <a:t>”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2400" dirty="0">
                <a:latin typeface="굴림" pitchFamily="50" charset="-127"/>
                <a:ea typeface="굴림" pitchFamily="50" charset="-127"/>
              </a:rPr>
              <a:t>로 문의 </a:t>
            </a:r>
            <a:endParaRPr lang="en-US" altLang="ko-KR" sz="2400" dirty="0" smtClean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                     (Tel. 02-786-0845~7)</a:t>
            </a:r>
            <a:endParaRPr lang="ko-KR" altLang="en-US" sz="2400" dirty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634082"/>
          </a:xfrm>
          <a:solidFill>
            <a:schemeClr val="accent5">
              <a:lumMod val="40000"/>
              <a:lumOff val="6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ko-KR" altLang="en-US" sz="3200" dirty="0" smtClean="0">
                <a:latin typeface="휴먼엑스포" pitchFamily="18" charset="-127"/>
                <a:ea typeface="휴먼엑스포" pitchFamily="18" charset="-127"/>
              </a:rPr>
              <a:t>실습지도자</a:t>
            </a:r>
            <a:r>
              <a:rPr lang="en-US" altLang="ko-KR" sz="3200" dirty="0" smtClean="0">
                <a:latin typeface="휴먼엑스포" pitchFamily="18" charset="-127"/>
                <a:ea typeface="휴먼엑스포" pitchFamily="18" charset="-127"/>
              </a:rPr>
              <a:t>(</a:t>
            </a:r>
            <a:r>
              <a:rPr lang="ko-KR" altLang="en-US" sz="3200" dirty="0" smtClean="0">
                <a:latin typeface="휴먼엑스포" pitchFamily="18" charset="-127"/>
                <a:ea typeface="휴먼엑스포" pitchFamily="18" charset="-127"/>
              </a:rPr>
              <a:t>슈퍼바이저</a:t>
            </a:r>
            <a:r>
              <a:rPr lang="en-US" altLang="ko-KR" sz="3200" dirty="0" smtClean="0">
                <a:latin typeface="휴먼엑스포" pitchFamily="18" charset="-127"/>
                <a:ea typeface="휴먼엑스포" pitchFamily="18" charset="-127"/>
              </a:rPr>
              <a:t>)</a:t>
            </a:r>
            <a:endParaRPr lang="ko-KR" altLang="en-US" sz="3200" dirty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43608" y="1916832"/>
            <a:ext cx="7200800" cy="305720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사회복지사 </a:t>
            </a: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1</a:t>
            </a: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급 자격증 소지자</a:t>
            </a:r>
            <a:endParaRPr lang="en-US" altLang="ko-KR" sz="24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실습생과 동등이상의 학력소지자</a:t>
            </a:r>
            <a:endParaRPr lang="en-US" altLang="ko-KR" sz="24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해당분야의 실무경력 최소 </a:t>
            </a: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3</a:t>
            </a: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년 이상인자</a:t>
            </a:r>
            <a:endParaRPr lang="en-US" altLang="ko-KR" sz="24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당해 기관의 근무경력 최소 </a:t>
            </a: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1</a:t>
            </a: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년 이상인자</a:t>
            </a:r>
            <a:endParaRPr lang="en-US" altLang="ko-KR" sz="2400" b="1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-756592" y="5445224"/>
            <a:ext cx="72008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사회복지현장실습의 진행절차</a:t>
            </a:r>
            <a:endParaRPr lang="ko-KR" altLang="en-US" sz="2800" dirty="0">
              <a:latin typeface="휴먼모음T" pitchFamily="18" charset="-127"/>
              <a:ea typeface="휴먼모음T" pitchFamily="18" charset="-127"/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251520" y="1052737"/>
          <a:ext cx="821925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4653136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/>
              <a:t>  4</a:t>
            </a:r>
            <a:r>
              <a:rPr lang="ko-KR" altLang="en-US" sz="2800" b="1" dirty="0" smtClean="0"/>
              <a:t>월</a:t>
            </a:r>
            <a:r>
              <a:rPr lang="en-US" altLang="ko-KR" sz="2800" b="1" dirty="0" smtClean="0"/>
              <a:t>~         6</a:t>
            </a:r>
            <a:r>
              <a:rPr lang="ko-KR" altLang="en-US" sz="2800" b="1" dirty="0" smtClean="0"/>
              <a:t>월 중         </a:t>
            </a:r>
            <a:r>
              <a:rPr lang="en-US" altLang="ko-KR" sz="2800" b="1" dirty="0" smtClean="0"/>
              <a:t>7~8</a:t>
            </a:r>
            <a:r>
              <a:rPr lang="ko-KR" altLang="en-US" sz="2800" b="1" dirty="0" smtClean="0"/>
              <a:t>월         </a:t>
            </a:r>
            <a:r>
              <a:rPr lang="en-US" altLang="ko-KR" sz="2800" b="1" dirty="0" smtClean="0"/>
              <a:t>9~11</a:t>
            </a:r>
            <a:r>
              <a:rPr lang="ko-KR" altLang="en-US" sz="2800" b="1" dirty="0" smtClean="0"/>
              <a:t>월      </a:t>
            </a:r>
            <a:r>
              <a:rPr lang="en-US" altLang="ko-KR" sz="2800" b="1" dirty="0" smtClean="0"/>
              <a:t>11</a:t>
            </a:r>
            <a:r>
              <a:rPr lang="ko-KR" altLang="en-US" sz="2800" b="1" dirty="0" smtClean="0"/>
              <a:t>월 중</a:t>
            </a:r>
            <a:endParaRPr lang="ko-KR" altLang="en-US" sz="28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heme/theme1.xml><?xml version="1.0" encoding="utf-8"?>
<a:theme xmlns:a="http://schemas.openxmlformats.org/drawingml/2006/main" name="ppt서식파일_모자이크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소개</Template>
  <TotalTime>514</TotalTime>
  <Words>554</Words>
  <Application>Microsoft Office PowerPoint</Application>
  <PresentationFormat>화면 슬라이드 쇼(4:3)</PresentationFormat>
  <Paragraphs>127</Paragraphs>
  <Slides>18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ppt서식파일_모자이크</vt:lpstr>
      <vt:lpstr>사회복지현장실습</vt:lpstr>
      <vt:lpstr>슬라이드 2</vt:lpstr>
      <vt:lpstr>사회복지현장실습</vt:lpstr>
      <vt:lpstr>목적</vt:lpstr>
      <vt:lpstr>조건</vt:lpstr>
      <vt:lpstr>실습시기 및 이수시간</vt:lpstr>
      <vt:lpstr>실습기관 선정</vt:lpstr>
      <vt:lpstr>실습지도자(슈퍼바이저)</vt:lpstr>
      <vt:lpstr>사회복지현장실습의 진행절차</vt:lpstr>
      <vt:lpstr>실습기관 선정 시 고려할 사항</vt:lpstr>
      <vt:lpstr>실습기관 리스트 보유 사이트</vt:lpstr>
      <vt:lpstr>현장실습 교육일정 안내</vt:lpstr>
      <vt:lpstr>사회복지실습신청서</vt:lpstr>
      <vt:lpstr>현장실습 교육일정 안내</vt:lpstr>
      <vt:lpstr>사회복지현장실습 수강신청 안내</vt:lpstr>
      <vt:lpstr>실습확인서 발급 시 주의사항</vt:lpstr>
      <vt:lpstr>슬라이드 17</vt:lpstr>
      <vt:lpstr>슬라이드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사회복지현장실습</dc:title>
  <dc:creator>user</dc:creator>
  <cp:lastModifiedBy>user</cp:lastModifiedBy>
  <cp:revision>61</cp:revision>
  <dcterms:created xsi:type="dcterms:W3CDTF">2012-03-23T06:34:23Z</dcterms:created>
  <dcterms:modified xsi:type="dcterms:W3CDTF">2014-03-25T06:59:42Z</dcterms:modified>
</cp:coreProperties>
</file>