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6" r:id="rId2"/>
  </p:sldIdLst>
  <p:sldSz cx="9144000" cy="6858000" type="screen4x3"/>
  <p:notesSz cx="6648450" cy="97742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DBDB"/>
    <a:srgbClr val="C9C9C9"/>
    <a:srgbClr val="063020"/>
    <a:srgbClr val="083A2B"/>
    <a:srgbClr val="0A4E39"/>
    <a:srgbClr val="104843"/>
    <a:srgbClr val="0E3E39"/>
    <a:srgbClr val="004A48"/>
    <a:srgbClr val="006666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6" y="0"/>
            <a:ext cx="2880995" cy="488712"/>
          </a:xfrm>
          <a:prstGeom prst="rect">
            <a:avLst/>
          </a:prstGeom>
        </p:spPr>
        <p:txBody>
          <a:bodyPr vert="horz" lIns="91857" tIns="45929" rIns="91857" bIns="45929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765931" y="0"/>
            <a:ext cx="2880995" cy="488712"/>
          </a:xfrm>
          <a:prstGeom prst="rect">
            <a:avLst/>
          </a:prstGeom>
        </p:spPr>
        <p:txBody>
          <a:bodyPr vert="horz" lIns="91857" tIns="45929" rIns="91857" bIns="45929" rtlCol="0"/>
          <a:lstStyle>
            <a:lvl1pPr algn="r">
              <a:defRPr sz="1200"/>
            </a:lvl1pPr>
          </a:lstStyle>
          <a:p>
            <a:fld id="{E3073C27-9677-414C-94B7-F61A357E1FE2}" type="datetimeFigureOut">
              <a:rPr lang="ko-KR" altLang="en-US" smtClean="0"/>
              <a:pPr/>
              <a:t>2015-02-02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881063" y="731838"/>
            <a:ext cx="4886325" cy="36655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57" tIns="45929" rIns="91857" bIns="45929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64845" y="4642768"/>
            <a:ext cx="5318760" cy="4398407"/>
          </a:xfrm>
          <a:prstGeom prst="rect">
            <a:avLst/>
          </a:prstGeom>
        </p:spPr>
        <p:txBody>
          <a:bodyPr vert="horz" lIns="91857" tIns="45929" rIns="91857" bIns="45929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6" y="9283831"/>
            <a:ext cx="2880995" cy="488712"/>
          </a:xfrm>
          <a:prstGeom prst="rect">
            <a:avLst/>
          </a:prstGeom>
        </p:spPr>
        <p:txBody>
          <a:bodyPr vert="horz" lIns="91857" tIns="45929" rIns="91857" bIns="45929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765931" y="9283831"/>
            <a:ext cx="2880995" cy="488712"/>
          </a:xfrm>
          <a:prstGeom prst="rect">
            <a:avLst/>
          </a:prstGeom>
        </p:spPr>
        <p:txBody>
          <a:bodyPr vert="horz" lIns="91857" tIns="45929" rIns="91857" bIns="45929" rtlCol="0" anchor="b"/>
          <a:lstStyle>
            <a:lvl1pPr algn="r">
              <a:defRPr sz="1200"/>
            </a:lvl1pPr>
          </a:lstStyle>
          <a:p>
            <a:fld id="{E1C88901-DCE2-4482-B862-76DE96E4BD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5805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81063" y="731838"/>
            <a:ext cx="4886325" cy="3665537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2015-02-02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2015-02-02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2015-02-02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2015-02-02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2015-02-02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2015-02-02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2015-02-02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2015-02-02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2015-02-02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6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5" y="273055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6" y="1435105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2015-02-02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2015-02-02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6D11B-632F-446A-89F6-CC80A21299E4}" type="datetimeFigureOut">
              <a:rPr lang="ko-KR" altLang="en-US" smtClean="0"/>
              <a:pPr/>
              <a:t>2015-02-02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모서리가 둥근 직사각형 6"/>
          <p:cNvSpPr/>
          <p:nvPr/>
        </p:nvSpPr>
        <p:spPr>
          <a:xfrm>
            <a:off x="142845" y="857234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rtlCol="0" anchor="ctr"/>
          <a:lstStyle/>
          <a:p>
            <a:endParaRPr lang="ko-KR" altLang="en-US" sz="17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1"/>
            <a:ext cx="338548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7" tIns="45719" rIns="91437" bIns="45719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dirty="0" smtClean="0"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dirty="0" smtClean="0"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50560" y="6282871"/>
            <a:ext cx="4828400" cy="565990"/>
          </a:xfrm>
          <a:prstGeom prst="rect">
            <a:avLst/>
          </a:prstGeom>
          <a:noFill/>
        </p:spPr>
      </p:pic>
      <p:grpSp>
        <p:nvGrpSpPr>
          <p:cNvPr id="2" name="그룹 1"/>
          <p:cNvGrpSpPr/>
          <p:nvPr/>
        </p:nvGrpSpPr>
        <p:grpSpPr>
          <a:xfrm>
            <a:off x="0" y="-187300"/>
            <a:ext cx="9180528" cy="1242992"/>
            <a:chOff x="0" y="-187300"/>
            <a:chExt cx="9180528" cy="1242992"/>
          </a:xfrm>
        </p:grpSpPr>
        <p:sp>
          <p:nvSpPr>
            <p:cNvPr id="4" name="Rectangle 28"/>
            <p:cNvSpPr>
              <a:spLocks noChangeArrowheads="1"/>
            </p:cNvSpPr>
            <p:nvPr/>
          </p:nvSpPr>
          <p:spPr bwMode="auto">
            <a:xfrm>
              <a:off x="0" y="0"/>
              <a:ext cx="9144000" cy="785794"/>
            </a:xfrm>
            <a:prstGeom prst="rect">
              <a:avLst/>
            </a:prstGeom>
            <a:solidFill>
              <a:srgbClr val="92D050"/>
            </a:solidFill>
            <a:ln w="9525">
              <a:noFill/>
              <a:miter lim="800000"/>
              <a:headEnd/>
              <a:tailEnd/>
            </a:ln>
          </p:spPr>
          <p:txBody>
            <a:bodyPr wrap="none" lIns="91437" tIns="45719" rIns="91437" bIns="45719" anchor="ctr"/>
            <a:lstStyle/>
            <a:p>
              <a:endParaRPr lang="ko-KR" altLang="ko-KR" sz="2400" dirty="0">
                <a:solidFill>
                  <a:schemeClr val="bg1"/>
                </a:solidFill>
                <a:latin typeface="HY울릉도M" pitchFamily="18" charset="-127"/>
                <a:ea typeface="HY울릉도M" pitchFamily="18" charset="-127"/>
              </a:endParaRPr>
            </a:p>
          </p:txBody>
        </p:sp>
        <p:pic>
          <p:nvPicPr>
            <p:cNvPr id="6" name="Picture 19" descr="UI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532703" y="44454"/>
              <a:ext cx="1647825" cy="1011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Box 12"/>
            <p:cNvSpPr txBox="1"/>
            <p:nvPr/>
          </p:nvSpPr>
          <p:spPr>
            <a:xfrm>
              <a:off x="357160" y="-187300"/>
              <a:ext cx="7358115" cy="1015661"/>
            </a:xfrm>
            <a:prstGeom prst="rect">
              <a:avLst/>
            </a:prstGeom>
            <a:noFill/>
          </p:spPr>
          <p:txBody>
            <a:bodyPr wrap="square" lIns="91437" tIns="45719" rIns="91437" bIns="45719" rtlCol="0">
              <a:spAutoFit/>
            </a:bodyPr>
            <a:lstStyle/>
            <a:p>
              <a:pPr algn="ctr"/>
              <a:r>
                <a:rPr lang="ko-KR" altLang="en-US" sz="6000" b="1" dirty="0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    </a:t>
              </a:r>
              <a:r>
                <a:rPr lang="ko-KR" altLang="en-US" sz="4800" b="1" dirty="0" smtClean="0">
                  <a:latin typeface="맑은 고딕" pitchFamily="50" charset="-127"/>
                  <a:ea typeface="맑은 고딕" pitchFamily="50" charset="-127"/>
                </a:rPr>
                <a:t>공   지   사   항</a:t>
              </a:r>
              <a:endParaRPr lang="ko-KR" altLang="en-US" sz="4800" b="1" dirty="0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85721" y="939410"/>
            <a:ext cx="8246720" cy="1846657"/>
          </a:xfrm>
          <a:prstGeom prst="rect">
            <a:avLst/>
          </a:prstGeom>
          <a:noFill/>
        </p:spPr>
        <p:txBody>
          <a:bodyPr wrap="square" lIns="91437" tIns="45719" rIns="91437" bIns="45719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14294" y="857233"/>
            <a:ext cx="8678199" cy="5278366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pPr algn="ctr"/>
            <a:endParaRPr lang="en-US" altLang="ko-KR" sz="1700" b="1" u="sng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algn="ctr"/>
            <a:r>
              <a:rPr lang="en-US" altLang="ko-KR" sz="2400" dirty="0" smtClean="0">
                <a:solidFill>
                  <a:srgbClr val="002060"/>
                </a:solidFill>
                <a:latin typeface="+mn-ea"/>
              </a:rPr>
              <a:t>        </a:t>
            </a:r>
          </a:p>
          <a:p>
            <a:endParaRPr lang="en-US" altLang="ko-KR" sz="4100" b="1" dirty="0" smtClean="0">
              <a:solidFill>
                <a:srgbClr val="002060"/>
              </a:solidFill>
            </a:endParaRPr>
          </a:p>
          <a:p>
            <a:r>
              <a:rPr lang="ko-KR" altLang="en-US" sz="4100" b="1" dirty="0" smtClean="0">
                <a:solidFill>
                  <a:srgbClr val="002060"/>
                </a:solidFill>
              </a:rPr>
              <a:t/>
            </a:r>
            <a:br>
              <a:rPr lang="ko-KR" altLang="en-US" sz="4100" b="1" dirty="0" smtClean="0">
                <a:solidFill>
                  <a:srgbClr val="002060"/>
                </a:solidFill>
              </a:rPr>
            </a:br>
            <a:r>
              <a:rPr lang="ko-KR" altLang="en-US" sz="2400" dirty="0" smtClean="0"/>
              <a:t/>
            </a:r>
            <a:br>
              <a:rPr lang="ko-KR" altLang="en-US" sz="2400" dirty="0" smtClean="0"/>
            </a:br>
            <a:r>
              <a:rPr lang="ko-KR" altLang="en-US" sz="2400" dirty="0" smtClean="0"/>
              <a:t> </a:t>
            </a:r>
            <a:endParaRPr lang="en-US" altLang="ko-KR" sz="2400" b="1" dirty="0" smtClean="0"/>
          </a:p>
          <a:p>
            <a:endParaRPr lang="en-US" altLang="ko-KR" sz="1700" b="1" dirty="0" smtClean="0">
              <a:latin typeface="+mn-ea"/>
            </a:endParaRPr>
          </a:p>
          <a:p>
            <a:r>
              <a:rPr lang="ko-KR" altLang="en-US" sz="1700" b="1" dirty="0" smtClean="0"/>
              <a:t> </a:t>
            </a:r>
            <a:r>
              <a:rPr lang="ko-KR" altLang="en-US" sz="800" b="1" dirty="0" smtClean="0"/>
              <a:t> </a:t>
            </a:r>
            <a:endParaRPr lang="en-US" altLang="ko-KR" sz="800" b="1" dirty="0" smtClean="0"/>
          </a:p>
          <a:p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  <p:sp>
        <p:nvSpPr>
          <p:cNvPr id="12" name="직사각형 11"/>
          <p:cNvSpPr/>
          <p:nvPr/>
        </p:nvSpPr>
        <p:spPr>
          <a:xfrm>
            <a:off x="285720" y="857233"/>
            <a:ext cx="8858280" cy="4216537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endParaRPr lang="en-US" altLang="ko-KR" sz="1600" b="1" dirty="0">
              <a:solidFill>
                <a:srgbClr val="FF0000"/>
              </a:solidFill>
            </a:endParaRPr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r>
              <a:rPr lang="en-US" altLang="ko-KR" sz="3600" b="1" dirty="0" smtClean="0"/>
              <a:t> </a:t>
            </a:r>
          </a:p>
          <a:p>
            <a:endParaRPr lang="en-US" altLang="ko-KR" sz="3600" b="1" dirty="0" smtClean="0">
              <a:solidFill>
                <a:srgbClr val="FF0000"/>
              </a:solidFill>
            </a:endParaRPr>
          </a:p>
          <a:p>
            <a:r>
              <a:rPr lang="en-US" altLang="ko-KR" sz="3600" b="1" dirty="0" smtClean="0">
                <a:solidFill>
                  <a:srgbClr val="FF0000"/>
                </a:solidFill>
              </a:rPr>
              <a:t> </a:t>
            </a:r>
            <a:endParaRPr lang="en-US" altLang="ko-KR" sz="3200" dirty="0" smtClean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41673" y="756403"/>
            <a:ext cx="9001154" cy="58554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4400" b="1" dirty="0" smtClean="0">
                <a:solidFill>
                  <a:srgbClr val="002060"/>
                </a:solidFill>
                <a:latin typeface="+mj-ea"/>
                <a:ea typeface="+mj-ea"/>
                <a:cs typeface="굴림" pitchFamily="50" charset="-127"/>
              </a:rPr>
              <a:t>비호생활관 부분정전 안내</a:t>
            </a:r>
            <a:endParaRPr kumimoji="1" lang="en-US" altLang="ko-KR" sz="4400" b="1" dirty="0" smtClean="0">
              <a:solidFill>
                <a:srgbClr val="002060"/>
              </a:solidFill>
              <a:latin typeface="+mj-ea"/>
              <a:ea typeface="+mj-ea"/>
              <a:cs typeface="굴림" pitchFamily="50" charset="-127"/>
            </a:endParaRPr>
          </a:p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sz="1050" b="1" dirty="0">
              <a:solidFill>
                <a:srgbClr val="002060"/>
              </a:solidFill>
              <a:latin typeface="+mj-ea"/>
              <a:ea typeface="+mj-ea"/>
              <a:cs typeface="굴림" pitchFamily="50" charset="-127"/>
            </a:endParaRPr>
          </a:p>
          <a:p>
            <a:pPr marL="514350" marR="0" lvl="0" indent="-51435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일시 : </a:t>
            </a: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2015.0</a:t>
            </a:r>
            <a:r>
              <a:rPr kumimoji="1" lang="en-US" altLang="ko-KR" sz="28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2</a:t>
            </a: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.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07</a:t>
            </a: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.(토) 0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8</a:t>
            </a: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:00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부터</a:t>
            </a:r>
            <a:endParaRPr kumimoji="1" lang="en-US" altLang="ko-KR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en-US" altLang="ko-KR" sz="2800" b="1" dirty="0">
                <a:solidFill>
                  <a:srgbClr val="FF0000"/>
                </a:solidFill>
                <a:latin typeface="+mn-ea"/>
                <a:cs typeface="굴림" pitchFamily="50" charset="-127"/>
              </a:rPr>
              <a:t> </a:t>
            </a:r>
            <a:r>
              <a:rPr kumimoji="1" lang="en-US" altLang="ko-KR" sz="28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           2015.02.08.(</a:t>
            </a:r>
            <a:r>
              <a:rPr kumimoji="1" lang="ko-KR" altLang="en-US" sz="28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일</a:t>
            </a:r>
            <a:r>
              <a:rPr kumimoji="1" lang="en-US" altLang="ko-KR" sz="28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) </a:t>
            </a: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 </a:t>
            </a: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1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8</a:t>
            </a: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:00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까지</a:t>
            </a:r>
            <a:r>
              <a:rPr kumimoji="1" lang="ko-KR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/>
            </a:r>
            <a:br>
              <a:rPr kumimoji="1" lang="ko-KR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</a:br>
            <a:endParaRPr kumimoji="1" lang="en-US" altLang="ko-K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2. 장소 :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 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입지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3, 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향토생활관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(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남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),(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여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)</a:t>
            </a:r>
            <a:r>
              <a:rPr kumimoji="1" lang="ko-KR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/>
            </a:r>
            <a:br>
              <a:rPr kumimoji="1" lang="ko-KR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</a:br>
            <a:endParaRPr kumimoji="1" lang="en-US" altLang="ko-K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3. 정전 사유 : 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전기실 변압기 교체공사 관련 정전작업</a:t>
            </a:r>
            <a:endParaRPr kumimoji="1" lang="en-US" altLang="ko-KR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ko-KR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/>
            </a:r>
            <a:br>
              <a:rPr kumimoji="1" lang="ko-KR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</a:b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4. 유의 사항 : </a:t>
            </a:r>
            <a:r>
              <a:rPr kumimoji="1" lang="ko-KR" altLang="en-US" sz="28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+mn-ea"/>
                <a:cs typeface="굴림" pitchFamily="50" charset="-127"/>
              </a:rPr>
              <a:t>비상발전기 공급예정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이며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, 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최초 발전기 연결 작업 시 </a:t>
            </a:r>
            <a:r>
              <a:rPr kumimoji="1" lang="en-US" altLang="ko-KR" sz="28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1</a:t>
            </a:r>
            <a:r>
              <a:rPr kumimoji="1" lang="ko-KR" altLang="en-US" sz="28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시간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, 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교대운전 시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(8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시간 기준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)</a:t>
            </a:r>
            <a:r>
              <a:rPr kumimoji="1" lang="en-US" altLang="ko-KR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 </a:t>
            </a:r>
            <a:r>
              <a:rPr kumimoji="1" lang="en-US" altLang="ko-KR" sz="2800" b="1" i="0" u="sng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10</a:t>
            </a:r>
            <a:r>
              <a:rPr kumimoji="1" lang="ko-KR" altLang="en-US" sz="2800" b="1" i="0" u="sng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분 정도 부분 정전이 발생</a:t>
            </a:r>
            <a:r>
              <a:rPr kumimoji="1" lang="ko-KR" altLang="en-US" sz="2800" b="1" i="0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 </a:t>
            </a:r>
            <a:r>
              <a:rPr kumimoji="1" lang="ko-KR" altLang="en-US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할 수 있습니다</a:t>
            </a:r>
            <a:r>
              <a:rPr kumimoji="1" lang="en-US" altLang="ko-KR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.</a:t>
            </a:r>
            <a:r>
              <a:rPr kumimoji="1" lang="ko-KR" altLang="ko-KR" sz="24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  </a:t>
            </a:r>
            <a:endParaRPr kumimoji="1" lang="en-US" altLang="ko-KR" sz="2400" b="1" i="0" u="none" strike="noStrike" cap="none" normalizeH="0" baseline="0" dirty="0" smtClean="0">
              <a:ln>
                <a:noFill/>
              </a:ln>
              <a:effectLst/>
              <a:latin typeface="+mn-ea"/>
              <a:cs typeface="굴림" pitchFamily="50" charset="-127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ko-KR" sz="800" b="0" i="0" u="none" strike="noStrike" cap="none" normalizeH="0" baseline="0" dirty="0" smtClean="0">
                <a:ln>
                  <a:noFill/>
                </a:ln>
                <a:effectLst/>
                <a:latin typeface="굴림" pitchFamily="50" charset="-127"/>
                <a:ea typeface="򢬠 مb"/>
                <a:cs typeface="굴림" pitchFamily="50" charset="-127"/>
              </a:rPr>
              <a:t/>
            </a:r>
            <a:br>
              <a:rPr kumimoji="1" lang="ko-KR" altLang="ko-KR" sz="800" b="0" i="0" u="none" strike="noStrike" cap="none" normalizeH="0" baseline="0" dirty="0" smtClean="0">
                <a:ln>
                  <a:noFill/>
                </a:ln>
                <a:effectLst/>
                <a:latin typeface="굴림" pitchFamily="50" charset="-127"/>
                <a:ea typeface="򢬠 مb"/>
                <a:cs typeface="굴림" pitchFamily="50" charset="-127"/>
              </a:rPr>
            </a:br>
            <a:r>
              <a:rPr lang="en-US" altLang="ko-KR" sz="2800" b="1" dirty="0" smtClean="0">
                <a:solidFill>
                  <a:srgbClr val="002060"/>
                </a:solidFill>
              </a:rPr>
              <a:t>※ </a:t>
            </a:r>
            <a:r>
              <a:rPr lang="ko-KR" altLang="en-US" sz="2800" b="1" dirty="0" smtClean="0">
                <a:solidFill>
                  <a:srgbClr val="002060"/>
                </a:solidFill>
              </a:rPr>
              <a:t>정전 복구시간은 작업 일정에 따라 변경될 수 있음</a:t>
            </a:r>
            <a:endParaRPr lang="ko-KR" altLang="en-US" sz="2800" b="1" dirty="0">
              <a:solidFill>
                <a:srgbClr val="002060"/>
              </a:solidFill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1" lang="ko-KR" altLang="ko-KR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5957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3795</TotalTime>
  <Words>35</Words>
  <Application>Microsoft Office PowerPoint</Application>
  <PresentationFormat>화면 슬라이드 쇼(4:3)</PresentationFormat>
  <Paragraphs>28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152</cp:revision>
  <cp:lastPrinted>2015-02-01T23:59:10Z</cp:lastPrinted>
  <dcterms:created xsi:type="dcterms:W3CDTF">2014-09-18T04:50:24Z</dcterms:created>
  <dcterms:modified xsi:type="dcterms:W3CDTF">2015-02-02T06:01:26Z</dcterms:modified>
</cp:coreProperties>
</file>