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72" r:id="rId5"/>
    <p:sldId id="269" r:id="rId6"/>
    <p:sldId id="270" r:id="rId7"/>
    <p:sldId id="292" r:id="rId8"/>
    <p:sldId id="261" r:id="rId9"/>
    <p:sldId id="273" r:id="rId10"/>
    <p:sldId id="275" r:id="rId11"/>
    <p:sldId id="276" r:id="rId12"/>
    <p:sldId id="277" r:id="rId13"/>
    <p:sldId id="262" r:id="rId14"/>
    <p:sldId id="285" r:id="rId15"/>
    <p:sldId id="288" r:id="rId16"/>
    <p:sldId id="286" r:id="rId17"/>
    <p:sldId id="287" r:id="rId18"/>
    <p:sldId id="289" r:id="rId19"/>
    <p:sldId id="294" r:id="rId20"/>
    <p:sldId id="295" r:id="rId21"/>
    <p:sldId id="296" r:id="rId22"/>
    <p:sldId id="263" r:id="rId23"/>
    <p:sldId id="266" r:id="rId24"/>
    <p:sldId id="290" r:id="rId25"/>
    <p:sldId id="293" r:id="rId26"/>
    <p:sldId id="298" r:id="rId27"/>
    <p:sldId id="297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F2F"/>
    <a:srgbClr val="E51937"/>
    <a:srgbClr val="F477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55DDE-DA7B-4980-9C60-E297904F7098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073096F1-65CE-4F4C-AD87-992B1B3FBC82}">
      <dgm:prSet phldrT="[텍스트]"/>
      <dgm:spPr/>
      <dgm:t>
        <a:bodyPr/>
        <a:lstStyle/>
        <a:p>
          <a:pPr latinLnBrk="1"/>
          <a:r>
            <a:rPr lang="ko-KR" altLang="en-US" dirty="0" smtClean="0"/>
            <a:t>발단</a:t>
          </a:r>
          <a:endParaRPr lang="ko-KR" altLang="en-US" dirty="0"/>
        </a:p>
      </dgm:t>
    </dgm:pt>
    <dgm:pt modelId="{B7A1B1C2-7303-4AF9-801B-587BFEDD8268}" type="parTrans" cxnId="{653C3FC0-0F4D-4909-8F6E-3966A9B18E61}">
      <dgm:prSet/>
      <dgm:spPr/>
      <dgm:t>
        <a:bodyPr/>
        <a:lstStyle/>
        <a:p>
          <a:pPr latinLnBrk="1"/>
          <a:endParaRPr lang="ko-KR" altLang="en-US"/>
        </a:p>
      </dgm:t>
    </dgm:pt>
    <dgm:pt modelId="{2BE0A364-823C-45C4-AAAD-8F850938B479}" type="sibTrans" cxnId="{653C3FC0-0F4D-4909-8F6E-3966A9B18E61}">
      <dgm:prSet/>
      <dgm:spPr/>
      <dgm:t>
        <a:bodyPr/>
        <a:lstStyle/>
        <a:p>
          <a:pPr latinLnBrk="1"/>
          <a:endParaRPr lang="ko-KR" altLang="en-US"/>
        </a:p>
      </dgm:t>
    </dgm:pt>
    <dgm:pt modelId="{D8D007A4-894F-44D6-8987-4E3F50419830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현대 산업사회에서는 </a:t>
          </a:r>
          <a:r>
            <a:rPr lang="ko-KR" altLang="en-US" sz="2200" dirty="0" smtClean="0"/>
            <a:t>핵가족화</a:t>
          </a:r>
          <a:r>
            <a:rPr lang="ko-KR" altLang="en-US" sz="1400" dirty="0" smtClean="0"/>
            <a:t>가 불가피하고 </a:t>
          </a:r>
          <a:r>
            <a:rPr lang="ko-KR" altLang="en-US" sz="2200" dirty="0" smtClean="0"/>
            <a:t>가족기능이 약화</a:t>
          </a:r>
          <a:endParaRPr lang="ko-KR" altLang="en-US" sz="2200" dirty="0"/>
        </a:p>
      </dgm:t>
    </dgm:pt>
    <dgm:pt modelId="{D9B4DE27-CCC0-4325-82A0-FE50023BD048}" type="parTrans" cxnId="{A10D0F02-D09D-4337-958C-2F13B2892BC2}">
      <dgm:prSet/>
      <dgm:spPr/>
      <dgm:t>
        <a:bodyPr/>
        <a:lstStyle/>
        <a:p>
          <a:pPr latinLnBrk="1"/>
          <a:endParaRPr lang="ko-KR" altLang="en-US"/>
        </a:p>
      </dgm:t>
    </dgm:pt>
    <dgm:pt modelId="{40EB1E63-E2C9-467D-8C7C-7DC88B18C035}" type="sibTrans" cxnId="{A10D0F02-D09D-4337-958C-2F13B2892BC2}">
      <dgm:prSet/>
      <dgm:spPr/>
      <dgm:t>
        <a:bodyPr/>
        <a:lstStyle/>
        <a:p>
          <a:pPr latinLnBrk="1"/>
          <a:endParaRPr lang="ko-KR" altLang="en-US"/>
        </a:p>
      </dgm:t>
    </dgm:pt>
    <dgm:pt modelId="{3D4460B5-EB16-495C-8BCB-87528F8A3607}">
      <dgm:prSet phldrT="[텍스트]"/>
      <dgm:spPr/>
      <dgm:t>
        <a:bodyPr/>
        <a:lstStyle/>
        <a:p>
          <a:pPr latinLnBrk="1"/>
          <a:r>
            <a:rPr lang="ko-KR" altLang="en-US" dirty="0" smtClean="0"/>
            <a:t>과정</a:t>
          </a:r>
          <a:endParaRPr lang="ko-KR" altLang="en-US" dirty="0"/>
        </a:p>
      </dgm:t>
    </dgm:pt>
    <dgm:pt modelId="{D1F029D3-0FCE-45B6-897D-601EF96FF575}" type="parTrans" cxnId="{C94C8302-2F99-4526-B6C8-51D2D142EF0A}">
      <dgm:prSet/>
      <dgm:spPr/>
      <dgm:t>
        <a:bodyPr/>
        <a:lstStyle/>
        <a:p>
          <a:pPr latinLnBrk="1"/>
          <a:endParaRPr lang="ko-KR" altLang="en-US"/>
        </a:p>
      </dgm:t>
    </dgm:pt>
    <dgm:pt modelId="{5C54911C-CC22-4886-9E00-09C2D85975D6}" type="sibTrans" cxnId="{C94C8302-2F99-4526-B6C8-51D2D142EF0A}">
      <dgm:prSet/>
      <dgm:spPr/>
      <dgm:t>
        <a:bodyPr/>
        <a:lstStyle/>
        <a:p>
          <a:pPr latinLnBrk="1"/>
          <a:endParaRPr lang="ko-KR" altLang="en-US"/>
        </a:p>
      </dgm:t>
    </dgm:pt>
    <dgm:pt modelId="{D2EF8B1E-B970-4DA7-A6F6-5AB3BA898ED1}">
      <dgm:prSet phldrT="[텍스트]"/>
      <dgm:spPr/>
      <dgm:t>
        <a:bodyPr/>
        <a:lstStyle/>
        <a:p>
          <a:pPr latinLnBrk="1"/>
          <a:r>
            <a:rPr lang="ko-KR" altLang="en-US" dirty="0" smtClean="0"/>
            <a:t>아동양육</a:t>
          </a:r>
          <a:r>
            <a:rPr lang="en-US" altLang="ko-KR" dirty="0" smtClean="0"/>
            <a:t>,</a:t>
          </a:r>
          <a:r>
            <a:rPr lang="ko-KR" altLang="en-US" dirty="0" smtClean="0"/>
            <a:t> 노인</a:t>
          </a:r>
          <a:r>
            <a:rPr lang="en-US" altLang="ko-KR" dirty="0" smtClean="0"/>
            <a:t>&amp;</a:t>
          </a:r>
          <a:r>
            <a:rPr lang="ko-KR" altLang="en-US" dirty="0" smtClean="0"/>
            <a:t>장애인 돌봄</a:t>
          </a:r>
          <a:r>
            <a:rPr lang="en-US" altLang="ko-KR" dirty="0" smtClean="0"/>
            <a:t>, </a:t>
          </a:r>
          <a:r>
            <a:rPr lang="ko-KR" altLang="en-US" dirty="0" smtClean="0"/>
            <a:t>소외계층 사회화 등 가족이 전적으로 책임지는 것이 불가능하며</a:t>
          </a:r>
          <a:r>
            <a:rPr lang="en-US" altLang="ko-KR" dirty="0" smtClean="0"/>
            <a:t>, </a:t>
          </a:r>
          <a:r>
            <a:rPr lang="ko-KR" altLang="en-US" dirty="0" smtClean="0"/>
            <a:t>자본주의 경제제도가 생산과 분배에 따른 제 기능을 온전히 수행할 수 없어</a:t>
          </a:r>
          <a:r>
            <a:rPr lang="en-US" altLang="ko-KR" dirty="0" smtClean="0"/>
            <a:t> </a:t>
          </a:r>
          <a:r>
            <a:rPr lang="ko-KR" altLang="en-US" dirty="0" smtClean="0"/>
            <a:t>예상치 못한 실직과 빈곤을 경험할 가능성이 높음</a:t>
          </a:r>
          <a:r>
            <a:rPr lang="en-US" altLang="ko-KR" dirty="0" smtClean="0"/>
            <a:t>. </a:t>
          </a:r>
          <a:endParaRPr lang="ko-KR" altLang="en-US" dirty="0"/>
        </a:p>
      </dgm:t>
    </dgm:pt>
    <dgm:pt modelId="{F998D6AD-D03D-48F1-BE73-02A4CF7AEBBF}" type="parTrans" cxnId="{6E496476-7058-4C9A-9ED8-59E1E4360F5A}">
      <dgm:prSet/>
      <dgm:spPr/>
      <dgm:t>
        <a:bodyPr/>
        <a:lstStyle/>
        <a:p>
          <a:pPr latinLnBrk="1"/>
          <a:endParaRPr lang="ko-KR" altLang="en-US"/>
        </a:p>
      </dgm:t>
    </dgm:pt>
    <dgm:pt modelId="{CC3CAE29-713F-4905-8FF5-E208F806DF7F}" type="sibTrans" cxnId="{6E496476-7058-4C9A-9ED8-59E1E4360F5A}">
      <dgm:prSet/>
      <dgm:spPr/>
      <dgm:t>
        <a:bodyPr/>
        <a:lstStyle/>
        <a:p>
          <a:pPr latinLnBrk="1"/>
          <a:endParaRPr lang="ko-KR" altLang="en-US"/>
        </a:p>
      </dgm:t>
    </dgm:pt>
    <dgm:pt modelId="{6FCCD204-C867-4F04-AC9A-920088B3B753}">
      <dgm:prSet phldrT="[텍스트]"/>
      <dgm:spPr/>
      <dgm:t>
        <a:bodyPr/>
        <a:lstStyle/>
        <a:p>
          <a:pPr latinLnBrk="1"/>
          <a:r>
            <a:rPr lang="ko-KR" altLang="en-US" dirty="0" smtClean="0"/>
            <a:t>결론</a:t>
          </a:r>
          <a:endParaRPr lang="ko-KR" altLang="en-US" dirty="0"/>
        </a:p>
      </dgm:t>
    </dgm:pt>
    <dgm:pt modelId="{DFC0B4C2-520D-430A-A8C7-381A32EA08B3}" type="parTrans" cxnId="{17DEAA8B-43A9-4D9B-9A11-2F553704829F}">
      <dgm:prSet/>
      <dgm:spPr/>
      <dgm:t>
        <a:bodyPr/>
        <a:lstStyle/>
        <a:p>
          <a:pPr latinLnBrk="1"/>
          <a:endParaRPr lang="ko-KR" altLang="en-US"/>
        </a:p>
      </dgm:t>
    </dgm:pt>
    <dgm:pt modelId="{674BCA91-5A32-41BF-8E13-AC957DE9361B}" type="sibTrans" cxnId="{17DEAA8B-43A9-4D9B-9A11-2F553704829F}">
      <dgm:prSet/>
      <dgm:spPr/>
      <dgm:t>
        <a:bodyPr/>
        <a:lstStyle/>
        <a:p>
          <a:pPr latinLnBrk="1"/>
          <a:endParaRPr lang="ko-KR" altLang="en-US"/>
        </a:p>
      </dgm:t>
    </dgm:pt>
    <dgm:pt modelId="{1A54C376-F3F1-4730-9159-B36ED6FED7B2}">
      <dgm:prSet phldrT="[텍스트]"/>
      <dgm:spPr/>
      <dgm:t>
        <a:bodyPr/>
        <a:lstStyle/>
        <a:p>
          <a:pPr latinLnBrk="1"/>
          <a:r>
            <a:rPr lang="ko-KR" altLang="en-US" dirty="0" smtClean="0"/>
            <a:t>이러한 상황 속에서 개인과 가정의 경제적 안정을 도모하는 수단으로서 사회복지제도는 매우 중요한 기능을 할 수밖에 없음</a:t>
          </a:r>
          <a:r>
            <a:rPr lang="en-US" altLang="ko-KR" dirty="0" smtClean="0"/>
            <a:t>. </a:t>
          </a:r>
          <a:endParaRPr lang="ko-KR" altLang="en-US" dirty="0"/>
        </a:p>
      </dgm:t>
    </dgm:pt>
    <dgm:pt modelId="{B5B3D964-0221-4599-B2D2-168953BF7876}" type="parTrans" cxnId="{A600335B-43ED-45CD-B2ED-EDA4ED711AD8}">
      <dgm:prSet/>
      <dgm:spPr/>
      <dgm:t>
        <a:bodyPr/>
        <a:lstStyle/>
        <a:p>
          <a:pPr latinLnBrk="1"/>
          <a:endParaRPr lang="ko-KR" altLang="en-US"/>
        </a:p>
      </dgm:t>
    </dgm:pt>
    <dgm:pt modelId="{0A5A16E6-00BE-4382-9E43-3B693412548D}" type="sibTrans" cxnId="{A600335B-43ED-45CD-B2ED-EDA4ED711AD8}">
      <dgm:prSet/>
      <dgm:spPr/>
      <dgm:t>
        <a:bodyPr/>
        <a:lstStyle/>
        <a:p>
          <a:pPr latinLnBrk="1"/>
          <a:endParaRPr lang="ko-KR" altLang="en-US"/>
        </a:p>
      </dgm:t>
    </dgm:pt>
    <dgm:pt modelId="{F9C08D57-19CD-4875-A403-72E2BC32E728}" type="pres">
      <dgm:prSet presAssocID="{C1F55DDE-DA7B-4980-9C60-E297904F70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72729D-3BA4-4386-919E-ADFF5DF7ECDD}" type="pres">
      <dgm:prSet presAssocID="{073096F1-65CE-4F4C-AD87-992B1B3FBC82}" presName="composite" presStyleCnt="0"/>
      <dgm:spPr/>
    </dgm:pt>
    <dgm:pt modelId="{BD5915E1-790C-4C79-8D22-2A2F93F11C7F}" type="pres">
      <dgm:prSet presAssocID="{073096F1-65CE-4F4C-AD87-992B1B3FBC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E9B48A-060B-4783-BC77-6F161EEEAFBC}" type="pres">
      <dgm:prSet presAssocID="{073096F1-65CE-4F4C-AD87-992B1B3FBC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0DA595-401C-4D16-997C-D6EAF314E3C6}" type="pres">
      <dgm:prSet presAssocID="{2BE0A364-823C-45C4-AAAD-8F850938B479}" presName="sp" presStyleCnt="0"/>
      <dgm:spPr/>
    </dgm:pt>
    <dgm:pt modelId="{ED4F1805-9032-46D3-BDE1-8DF00889910E}" type="pres">
      <dgm:prSet presAssocID="{3D4460B5-EB16-495C-8BCB-87528F8A3607}" presName="composite" presStyleCnt="0"/>
      <dgm:spPr/>
    </dgm:pt>
    <dgm:pt modelId="{BE121641-1CB9-4403-B872-B88AC5A89EB9}" type="pres">
      <dgm:prSet presAssocID="{3D4460B5-EB16-495C-8BCB-87528F8A36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98F08-3A5E-4395-9718-EDDFD1C3A0D7}" type="pres">
      <dgm:prSet presAssocID="{3D4460B5-EB16-495C-8BCB-87528F8A36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B2FFA1-1F21-48CA-BC52-CE6B7FD28649}" type="pres">
      <dgm:prSet presAssocID="{5C54911C-CC22-4886-9E00-09C2D85975D6}" presName="sp" presStyleCnt="0"/>
      <dgm:spPr/>
    </dgm:pt>
    <dgm:pt modelId="{644C7F55-4AA3-4FA1-9F5A-8FBA2C04A218}" type="pres">
      <dgm:prSet presAssocID="{6FCCD204-C867-4F04-AC9A-920088B3B753}" presName="composite" presStyleCnt="0"/>
      <dgm:spPr/>
    </dgm:pt>
    <dgm:pt modelId="{611C7568-DEAB-42D9-90F8-2FB5F4C3E318}" type="pres">
      <dgm:prSet presAssocID="{6FCCD204-C867-4F04-AC9A-920088B3B7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ED0AF1-6E9A-4B80-B0AB-1D1A0952FEF5}" type="pres">
      <dgm:prSet presAssocID="{6FCCD204-C867-4F04-AC9A-920088B3B7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F1D333-03F5-4ADE-9B1A-AAE4C0879C85}" type="presOf" srcId="{C1F55DDE-DA7B-4980-9C60-E297904F7098}" destId="{F9C08D57-19CD-4875-A403-72E2BC32E728}" srcOrd="0" destOrd="0" presId="urn:microsoft.com/office/officeart/2005/8/layout/chevron2"/>
    <dgm:cxn modelId="{17DEAA8B-43A9-4D9B-9A11-2F553704829F}" srcId="{C1F55DDE-DA7B-4980-9C60-E297904F7098}" destId="{6FCCD204-C867-4F04-AC9A-920088B3B753}" srcOrd="2" destOrd="0" parTransId="{DFC0B4C2-520D-430A-A8C7-381A32EA08B3}" sibTransId="{674BCA91-5A32-41BF-8E13-AC957DE9361B}"/>
    <dgm:cxn modelId="{A10D0F02-D09D-4337-958C-2F13B2892BC2}" srcId="{073096F1-65CE-4F4C-AD87-992B1B3FBC82}" destId="{D8D007A4-894F-44D6-8987-4E3F50419830}" srcOrd="0" destOrd="0" parTransId="{D9B4DE27-CCC0-4325-82A0-FE50023BD048}" sibTransId="{40EB1E63-E2C9-467D-8C7C-7DC88B18C035}"/>
    <dgm:cxn modelId="{A152F03F-226A-4711-8C1B-0CCA93006D18}" type="presOf" srcId="{3D4460B5-EB16-495C-8BCB-87528F8A3607}" destId="{BE121641-1CB9-4403-B872-B88AC5A89EB9}" srcOrd="0" destOrd="0" presId="urn:microsoft.com/office/officeart/2005/8/layout/chevron2"/>
    <dgm:cxn modelId="{2D3482A2-507A-4D9E-A423-9BA3BEC9344B}" type="presOf" srcId="{6FCCD204-C867-4F04-AC9A-920088B3B753}" destId="{611C7568-DEAB-42D9-90F8-2FB5F4C3E318}" srcOrd="0" destOrd="0" presId="urn:microsoft.com/office/officeart/2005/8/layout/chevron2"/>
    <dgm:cxn modelId="{8CA1CEE9-2C5E-4C8E-9B4C-8F6DB7D21E69}" type="presOf" srcId="{D8D007A4-894F-44D6-8987-4E3F50419830}" destId="{63E9B48A-060B-4783-BC77-6F161EEEAFBC}" srcOrd="0" destOrd="0" presId="urn:microsoft.com/office/officeart/2005/8/layout/chevron2"/>
    <dgm:cxn modelId="{B0BAD086-96F3-44B0-9E8E-6F20630C4398}" type="presOf" srcId="{D2EF8B1E-B970-4DA7-A6F6-5AB3BA898ED1}" destId="{21198F08-3A5E-4395-9718-EDDFD1C3A0D7}" srcOrd="0" destOrd="0" presId="urn:microsoft.com/office/officeart/2005/8/layout/chevron2"/>
    <dgm:cxn modelId="{525AF4A4-D086-459D-9414-59B05FBF84EF}" type="presOf" srcId="{073096F1-65CE-4F4C-AD87-992B1B3FBC82}" destId="{BD5915E1-790C-4C79-8D22-2A2F93F11C7F}" srcOrd="0" destOrd="0" presId="urn:microsoft.com/office/officeart/2005/8/layout/chevron2"/>
    <dgm:cxn modelId="{A600335B-43ED-45CD-B2ED-EDA4ED711AD8}" srcId="{6FCCD204-C867-4F04-AC9A-920088B3B753}" destId="{1A54C376-F3F1-4730-9159-B36ED6FED7B2}" srcOrd="0" destOrd="0" parTransId="{B5B3D964-0221-4599-B2D2-168953BF7876}" sibTransId="{0A5A16E6-00BE-4382-9E43-3B693412548D}"/>
    <dgm:cxn modelId="{6CBB9224-7B4D-4CC0-B5BF-E29F258440D0}" type="presOf" srcId="{1A54C376-F3F1-4730-9159-B36ED6FED7B2}" destId="{11ED0AF1-6E9A-4B80-B0AB-1D1A0952FEF5}" srcOrd="0" destOrd="0" presId="urn:microsoft.com/office/officeart/2005/8/layout/chevron2"/>
    <dgm:cxn modelId="{653C3FC0-0F4D-4909-8F6E-3966A9B18E61}" srcId="{C1F55DDE-DA7B-4980-9C60-E297904F7098}" destId="{073096F1-65CE-4F4C-AD87-992B1B3FBC82}" srcOrd="0" destOrd="0" parTransId="{B7A1B1C2-7303-4AF9-801B-587BFEDD8268}" sibTransId="{2BE0A364-823C-45C4-AAAD-8F850938B479}"/>
    <dgm:cxn modelId="{6E496476-7058-4C9A-9ED8-59E1E4360F5A}" srcId="{3D4460B5-EB16-495C-8BCB-87528F8A3607}" destId="{D2EF8B1E-B970-4DA7-A6F6-5AB3BA898ED1}" srcOrd="0" destOrd="0" parTransId="{F998D6AD-D03D-48F1-BE73-02A4CF7AEBBF}" sibTransId="{CC3CAE29-713F-4905-8FF5-E208F806DF7F}"/>
    <dgm:cxn modelId="{C94C8302-2F99-4526-B6C8-51D2D142EF0A}" srcId="{C1F55DDE-DA7B-4980-9C60-E297904F7098}" destId="{3D4460B5-EB16-495C-8BCB-87528F8A3607}" srcOrd="1" destOrd="0" parTransId="{D1F029D3-0FCE-45B6-897D-601EF96FF575}" sibTransId="{5C54911C-CC22-4886-9E00-09C2D85975D6}"/>
    <dgm:cxn modelId="{DFC4C45C-7095-4F5A-A994-66485F4C676D}" type="presParOf" srcId="{F9C08D57-19CD-4875-A403-72E2BC32E728}" destId="{2C72729D-3BA4-4386-919E-ADFF5DF7ECDD}" srcOrd="0" destOrd="0" presId="urn:microsoft.com/office/officeart/2005/8/layout/chevron2"/>
    <dgm:cxn modelId="{54C4D06B-79CC-483C-AEC1-5B9A12AE7ABC}" type="presParOf" srcId="{2C72729D-3BA4-4386-919E-ADFF5DF7ECDD}" destId="{BD5915E1-790C-4C79-8D22-2A2F93F11C7F}" srcOrd="0" destOrd="0" presId="urn:microsoft.com/office/officeart/2005/8/layout/chevron2"/>
    <dgm:cxn modelId="{83A4CEEC-216F-4A6E-9A3D-23D6D60BEC97}" type="presParOf" srcId="{2C72729D-3BA4-4386-919E-ADFF5DF7ECDD}" destId="{63E9B48A-060B-4783-BC77-6F161EEEAFBC}" srcOrd="1" destOrd="0" presId="urn:microsoft.com/office/officeart/2005/8/layout/chevron2"/>
    <dgm:cxn modelId="{B0A924B4-E07F-497C-92E5-840893A77553}" type="presParOf" srcId="{F9C08D57-19CD-4875-A403-72E2BC32E728}" destId="{490DA595-401C-4D16-997C-D6EAF314E3C6}" srcOrd="1" destOrd="0" presId="urn:microsoft.com/office/officeart/2005/8/layout/chevron2"/>
    <dgm:cxn modelId="{01865CF9-42BC-4541-BCDA-F99DB3F653E9}" type="presParOf" srcId="{F9C08D57-19CD-4875-A403-72E2BC32E728}" destId="{ED4F1805-9032-46D3-BDE1-8DF00889910E}" srcOrd="2" destOrd="0" presId="urn:microsoft.com/office/officeart/2005/8/layout/chevron2"/>
    <dgm:cxn modelId="{60B1D9C3-286B-458E-ADBD-D6F8D75AB6AF}" type="presParOf" srcId="{ED4F1805-9032-46D3-BDE1-8DF00889910E}" destId="{BE121641-1CB9-4403-B872-B88AC5A89EB9}" srcOrd="0" destOrd="0" presId="urn:microsoft.com/office/officeart/2005/8/layout/chevron2"/>
    <dgm:cxn modelId="{D1BF6735-A804-4B14-BA51-C0105A876AA9}" type="presParOf" srcId="{ED4F1805-9032-46D3-BDE1-8DF00889910E}" destId="{21198F08-3A5E-4395-9718-EDDFD1C3A0D7}" srcOrd="1" destOrd="0" presId="urn:microsoft.com/office/officeart/2005/8/layout/chevron2"/>
    <dgm:cxn modelId="{61021AFF-6030-45E8-A4F8-253149338846}" type="presParOf" srcId="{F9C08D57-19CD-4875-A403-72E2BC32E728}" destId="{11B2FFA1-1F21-48CA-BC52-CE6B7FD28649}" srcOrd="3" destOrd="0" presId="urn:microsoft.com/office/officeart/2005/8/layout/chevron2"/>
    <dgm:cxn modelId="{231FF407-DAFF-4056-A2C7-45853FEB5608}" type="presParOf" srcId="{F9C08D57-19CD-4875-A403-72E2BC32E728}" destId="{644C7F55-4AA3-4FA1-9F5A-8FBA2C04A218}" srcOrd="4" destOrd="0" presId="urn:microsoft.com/office/officeart/2005/8/layout/chevron2"/>
    <dgm:cxn modelId="{AE9303BB-84C6-4C21-9BFC-996961591C47}" type="presParOf" srcId="{644C7F55-4AA3-4FA1-9F5A-8FBA2C04A218}" destId="{611C7568-DEAB-42D9-90F8-2FB5F4C3E318}" srcOrd="0" destOrd="0" presId="urn:microsoft.com/office/officeart/2005/8/layout/chevron2"/>
    <dgm:cxn modelId="{3A6E58CA-F7E1-4A2A-A7D5-70B25100AB87}" type="presParOf" srcId="{644C7F55-4AA3-4FA1-9F5A-8FBA2C04A218}" destId="{11ED0AF1-6E9A-4B80-B0AB-1D1A0952FE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D4D52-910E-42E5-A156-B9EDC6BC9C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10379A8A-683E-4B02-B6B2-31CB108F51B7}">
      <dgm:prSet phldrT="[텍스트]"/>
      <dgm:spPr/>
      <dgm:t>
        <a:bodyPr/>
        <a:lstStyle/>
        <a:p>
          <a:pPr latinLnBrk="1"/>
          <a:r>
            <a:rPr lang="ko-KR" altLang="en-US" dirty="0" smtClean="0"/>
            <a:t>①</a:t>
          </a:r>
          <a:endParaRPr lang="ko-KR" altLang="en-US" dirty="0"/>
        </a:p>
      </dgm:t>
    </dgm:pt>
    <dgm:pt modelId="{14F3CCF1-6346-4447-95C9-7ADB0A85A5A2}" type="parTrans" cxnId="{F2E3007A-BA09-4E56-A53B-513188FE5921}">
      <dgm:prSet/>
      <dgm:spPr/>
      <dgm:t>
        <a:bodyPr/>
        <a:lstStyle/>
        <a:p>
          <a:pPr latinLnBrk="1"/>
          <a:endParaRPr lang="ko-KR" altLang="en-US"/>
        </a:p>
      </dgm:t>
    </dgm:pt>
    <dgm:pt modelId="{D9F0FF1D-81E1-4C88-960D-BC1E28B8A6DE}" type="sibTrans" cxnId="{F2E3007A-BA09-4E56-A53B-513188FE5921}">
      <dgm:prSet/>
      <dgm:spPr/>
      <dgm:t>
        <a:bodyPr/>
        <a:lstStyle/>
        <a:p>
          <a:pPr latinLnBrk="1"/>
          <a:endParaRPr lang="ko-KR" altLang="en-US"/>
        </a:p>
      </dgm:t>
    </dgm:pt>
    <dgm:pt modelId="{91DE7366-72B6-4254-BCA5-FDB758EC7EDE}">
      <dgm:prSet phldrT="[텍스트]"/>
      <dgm:spPr/>
      <dgm:t>
        <a:bodyPr/>
        <a:lstStyle/>
        <a:p>
          <a:pPr latinLnBrk="1"/>
          <a:r>
            <a:rPr lang="ko-KR" altLang="en-US" b="0" i="0" dirty="0" smtClean="0"/>
            <a:t>중산층과 빈민의 마찰에 대한 완충장치의 역할을 함으로 사회적 안정성을 도모</a:t>
          </a:r>
          <a:endParaRPr lang="ko-KR" altLang="en-US" dirty="0"/>
        </a:p>
      </dgm:t>
    </dgm:pt>
    <dgm:pt modelId="{4185F6A3-1851-49E1-9398-2B489788A3B7}" type="parTrans" cxnId="{3A3AC7B3-529D-4D91-97C1-EFFD386E79FD}">
      <dgm:prSet/>
      <dgm:spPr/>
      <dgm:t>
        <a:bodyPr/>
        <a:lstStyle/>
        <a:p>
          <a:pPr latinLnBrk="1"/>
          <a:endParaRPr lang="ko-KR" altLang="en-US"/>
        </a:p>
      </dgm:t>
    </dgm:pt>
    <dgm:pt modelId="{D6F4C0D2-D711-465E-8060-8772C5430A78}" type="sibTrans" cxnId="{3A3AC7B3-529D-4D91-97C1-EFFD386E79FD}">
      <dgm:prSet/>
      <dgm:spPr/>
      <dgm:t>
        <a:bodyPr/>
        <a:lstStyle/>
        <a:p>
          <a:pPr latinLnBrk="1"/>
          <a:endParaRPr lang="ko-KR" altLang="en-US"/>
        </a:p>
      </dgm:t>
    </dgm:pt>
    <dgm:pt modelId="{364F010E-2069-420D-ACA6-1D205E2891F7}">
      <dgm:prSet phldrT="[텍스트]"/>
      <dgm:spPr/>
      <dgm:t>
        <a:bodyPr/>
        <a:lstStyle/>
        <a:p>
          <a:pPr latinLnBrk="1"/>
          <a:r>
            <a:rPr lang="ko-KR" altLang="en-US" dirty="0" smtClean="0"/>
            <a:t>②</a:t>
          </a:r>
          <a:endParaRPr lang="ko-KR" altLang="en-US" dirty="0"/>
        </a:p>
      </dgm:t>
    </dgm:pt>
    <dgm:pt modelId="{83F5C739-672A-4F36-9E5D-DFDE187ED390}" type="parTrans" cxnId="{0907A800-07D0-42B5-9303-F2A67F3DF5BE}">
      <dgm:prSet/>
      <dgm:spPr/>
      <dgm:t>
        <a:bodyPr/>
        <a:lstStyle/>
        <a:p>
          <a:pPr latinLnBrk="1"/>
          <a:endParaRPr lang="ko-KR" altLang="en-US"/>
        </a:p>
      </dgm:t>
    </dgm:pt>
    <dgm:pt modelId="{FEDAB899-3FCC-4AE5-BB97-9BBEF7ABEFFC}" type="sibTrans" cxnId="{0907A800-07D0-42B5-9303-F2A67F3DF5BE}">
      <dgm:prSet/>
      <dgm:spPr/>
      <dgm:t>
        <a:bodyPr/>
        <a:lstStyle/>
        <a:p>
          <a:pPr latinLnBrk="1"/>
          <a:endParaRPr lang="ko-KR" altLang="en-US"/>
        </a:p>
      </dgm:t>
    </dgm:pt>
    <dgm:pt modelId="{39D0B084-6C9A-4492-96E6-5E0A814289EC}">
      <dgm:prSet phldrT="[텍스트]"/>
      <dgm:spPr/>
      <dgm:t>
        <a:bodyPr/>
        <a:lstStyle/>
        <a:p>
          <a:pPr latinLnBrk="1"/>
          <a:r>
            <a:rPr lang="ko-KR" altLang="en-US" b="0" i="0" dirty="0" smtClean="0"/>
            <a:t>중산층에서 빈민으로의 계층이동을 완화한다</a:t>
          </a:r>
          <a:r>
            <a:rPr lang="en-US" altLang="ko-KR" b="0" i="0" dirty="0" smtClean="0"/>
            <a:t>.</a:t>
          </a:r>
          <a:endParaRPr lang="ko-KR" altLang="en-US" dirty="0"/>
        </a:p>
      </dgm:t>
    </dgm:pt>
    <dgm:pt modelId="{EAE92068-752D-47AE-AA0D-76B77F67CEBB}" type="parTrans" cxnId="{63C29E8D-4810-4FC2-A29B-F6D1A5F7A798}">
      <dgm:prSet/>
      <dgm:spPr/>
      <dgm:t>
        <a:bodyPr/>
        <a:lstStyle/>
        <a:p>
          <a:pPr latinLnBrk="1"/>
          <a:endParaRPr lang="ko-KR" altLang="en-US"/>
        </a:p>
      </dgm:t>
    </dgm:pt>
    <dgm:pt modelId="{2199D1AE-B7BA-47AB-A6B7-B87696ABA214}" type="sibTrans" cxnId="{63C29E8D-4810-4FC2-A29B-F6D1A5F7A798}">
      <dgm:prSet/>
      <dgm:spPr/>
      <dgm:t>
        <a:bodyPr/>
        <a:lstStyle/>
        <a:p>
          <a:pPr latinLnBrk="1"/>
          <a:endParaRPr lang="ko-KR" altLang="en-US"/>
        </a:p>
      </dgm:t>
    </dgm:pt>
    <dgm:pt modelId="{A25EFAC5-1CD5-48C6-BA12-602E6DF1054F}">
      <dgm:prSet phldrT="[텍스트]"/>
      <dgm:spPr/>
      <dgm:t>
        <a:bodyPr/>
        <a:lstStyle/>
        <a:p>
          <a:pPr latinLnBrk="1"/>
          <a:r>
            <a:rPr lang="ko-KR" altLang="en-US" dirty="0" smtClean="0"/>
            <a:t>③</a:t>
          </a:r>
          <a:endParaRPr lang="ko-KR" altLang="en-US" dirty="0"/>
        </a:p>
      </dgm:t>
    </dgm:pt>
    <dgm:pt modelId="{CEFE97AE-BA8E-4D1F-A4D0-80E20DD19CEF}" type="parTrans" cxnId="{DCC82FD4-27C4-4A35-A14F-56E4ADCFD654}">
      <dgm:prSet/>
      <dgm:spPr/>
      <dgm:t>
        <a:bodyPr/>
        <a:lstStyle/>
        <a:p>
          <a:pPr latinLnBrk="1"/>
          <a:endParaRPr lang="ko-KR" altLang="en-US"/>
        </a:p>
      </dgm:t>
    </dgm:pt>
    <dgm:pt modelId="{3E56D69E-437F-448C-B1E0-13301AD74CBA}" type="sibTrans" cxnId="{DCC82FD4-27C4-4A35-A14F-56E4ADCFD654}">
      <dgm:prSet/>
      <dgm:spPr/>
      <dgm:t>
        <a:bodyPr/>
        <a:lstStyle/>
        <a:p>
          <a:pPr latinLnBrk="1"/>
          <a:endParaRPr lang="ko-KR" altLang="en-US"/>
        </a:p>
      </dgm:t>
    </dgm:pt>
    <dgm:pt modelId="{63C55F78-7602-4405-BA91-EC2DB2C87EBC}">
      <dgm:prSet phldrT="[텍스트]"/>
      <dgm:spPr/>
      <dgm:t>
        <a:bodyPr/>
        <a:lstStyle/>
        <a:p>
          <a:pPr latinLnBrk="1"/>
          <a:r>
            <a:rPr lang="ko-KR" altLang="en-US" b="0" i="0" dirty="0" smtClean="0"/>
            <a:t>낙인효과가 없다</a:t>
          </a:r>
          <a:r>
            <a:rPr lang="en-US" altLang="ko-KR" b="0" i="0" dirty="0" smtClean="0"/>
            <a:t>.</a:t>
          </a:r>
          <a:endParaRPr lang="ko-KR" altLang="en-US" dirty="0"/>
        </a:p>
      </dgm:t>
    </dgm:pt>
    <dgm:pt modelId="{206BC72F-8F6B-4061-8C50-022ADDD4D73B}" type="parTrans" cxnId="{6CD34040-A705-4CD5-9A2E-962D85819339}">
      <dgm:prSet/>
      <dgm:spPr/>
      <dgm:t>
        <a:bodyPr/>
        <a:lstStyle/>
        <a:p>
          <a:pPr latinLnBrk="1"/>
          <a:endParaRPr lang="ko-KR" altLang="en-US"/>
        </a:p>
      </dgm:t>
    </dgm:pt>
    <dgm:pt modelId="{47B2CAB3-8B91-473C-9BC7-1FCF231C4E6B}" type="sibTrans" cxnId="{6CD34040-A705-4CD5-9A2E-962D85819339}">
      <dgm:prSet/>
      <dgm:spPr/>
      <dgm:t>
        <a:bodyPr/>
        <a:lstStyle/>
        <a:p>
          <a:pPr latinLnBrk="1"/>
          <a:endParaRPr lang="ko-KR" altLang="en-US"/>
        </a:p>
      </dgm:t>
    </dgm:pt>
    <dgm:pt modelId="{57FE5763-4871-4212-8123-693FDE5C59F2}" type="pres">
      <dgm:prSet presAssocID="{A71D4D52-910E-42E5-A156-B9EDC6BC9C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8B3933-B577-4E96-9F3E-8919DD295776}" type="pres">
      <dgm:prSet presAssocID="{10379A8A-683E-4B02-B6B2-31CB108F51B7}" presName="parenttextcomposite" presStyleCnt="0"/>
      <dgm:spPr/>
    </dgm:pt>
    <dgm:pt modelId="{EDD4A7BA-4435-4DEA-8849-64D3BFC29F7A}" type="pres">
      <dgm:prSet presAssocID="{10379A8A-683E-4B02-B6B2-31CB108F51B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9A6B16-23D4-465C-89E0-6F97A26C16B1}" type="pres">
      <dgm:prSet presAssocID="{10379A8A-683E-4B02-B6B2-31CB108F51B7}" presName="composite" presStyleCnt="0"/>
      <dgm:spPr/>
    </dgm:pt>
    <dgm:pt modelId="{46EE78A4-4F4F-49D2-A335-1385C5AEAF0A}" type="pres">
      <dgm:prSet presAssocID="{10379A8A-683E-4B02-B6B2-31CB108F51B7}" presName="chevron1" presStyleLbl="alignNode1" presStyleIdx="0" presStyleCnt="21"/>
      <dgm:spPr/>
    </dgm:pt>
    <dgm:pt modelId="{89EDF657-42E8-4D4F-B517-1A9B06D2587A}" type="pres">
      <dgm:prSet presAssocID="{10379A8A-683E-4B02-B6B2-31CB108F51B7}" presName="chevron2" presStyleLbl="alignNode1" presStyleIdx="1" presStyleCnt="21"/>
      <dgm:spPr/>
    </dgm:pt>
    <dgm:pt modelId="{A50BC0DA-DB79-441E-9C03-FA332C420788}" type="pres">
      <dgm:prSet presAssocID="{10379A8A-683E-4B02-B6B2-31CB108F51B7}" presName="chevron3" presStyleLbl="alignNode1" presStyleIdx="2" presStyleCnt="21"/>
      <dgm:spPr/>
    </dgm:pt>
    <dgm:pt modelId="{85AF7FD7-A9AB-42A5-8B17-8B730979B367}" type="pres">
      <dgm:prSet presAssocID="{10379A8A-683E-4B02-B6B2-31CB108F51B7}" presName="chevron4" presStyleLbl="alignNode1" presStyleIdx="3" presStyleCnt="21"/>
      <dgm:spPr/>
    </dgm:pt>
    <dgm:pt modelId="{A1C1701C-0583-4717-A49B-C9239A1F9A67}" type="pres">
      <dgm:prSet presAssocID="{10379A8A-683E-4B02-B6B2-31CB108F51B7}" presName="chevron5" presStyleLbl="alignNode1" presStyleIdx="4" presStyleCnt="21"/>
      <dgm:spPr/>
    </dgm:pt>
    <dgm:pt modelId="{C384BB43-EF90-4371-A646-8CB284FA72EF}" type="pres">
      <dgm:prSet presAssocID="{10379A8A-683E-4B02-B6B2-31CB108F51B7}" presName="chevron6" presStyleLbl="alignNode1" presStyleIdx="5" presStyleCnt="21"/>
      <dgm:spPr/>
    </dgm:pt>
    <dgm:pt modelId="{83FC75B1-5383-46C3-90E5-7CB97F69D216}" type="pres">
      <dgm:prSet presAssocID="{10379A8A-683E-4B02-B6B2-31CB108F51B7}" presName="chevron7" presStyleLbl="alignNode1" presStyleIdx="6" presStyleCnt="21"/>
      <dgm:spPr/>
    </dgm:pt>
    <dgm:pt modelId="{476F3038-FB25-4B93-9709-78B481B0D52C}" type="pres">
      <dgm:prSet presAssocID="{10379A8A-683E-4B02-B6B2-31CB108F51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7F1481-7408-4B73-BF7C-97D1553E1CCE}" type="pres">
      <dgm:prSet presAssocID="{D9F0FF1D-81E1-4C88-960D-BC1E28B8A6DE}" presName="sibTrans" presStyleCnt="0"/>
      <dgm:spPr/>
    </dgm:pt>
    <dgm:pt modelId="{ECDB8A36-B78E-4DC0-974C-1C1134DF4A50}" type="pres">
      <dgm:prSet presAssocID="{364F010E-2069-420D-ACA6-1D205E2891F7}" presName="parenttextcomposite" presStyleCnt="0"/>
      <dgm:spPr/>
    </dgm:pt>
    <dgm:pt modelId="{E258F91C-D4B0-4173-BEFF-D01F5EB72A8F}" type="pres">
      <dgm:prSet presAssocID="{364F010E-2069-420D-ACA6-1D205E2891F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346B4D-71EB-4451-854E-D1922E364070}" type="pres">
      <dgm:prSet presAssocID="{364F010E-2069-420D-ACA6-1D205E2891F7}" presName="composite" presStyleCnt="0"/>
      <dgm:spPr/>
    </dgm:pt>
    <dgm:pt modelId="{B458B5A4-5EB1-4958-9DD2-F5E2D984753D}" type="pres">
      <dgm:prSet presAssocID="{364F010E-2069-420D-ACA6-1D205E2891F7}" presName="chevron1" presStyleLbl="alignNode1" presStyleIdx="7" presStyleCnt="21"/>
      <dgm:spPr/>
    </dgm:pt>
    <dgm:pt modelId="{6A47D49D-2DD0-4228-8DF5-7079453ED97F}" type="pres">
      <dgm:prSet presAssocID="{364F010E-2069-420D-ACA6-1D205E2891F7}" presName="chevron2" presStyleLbl="alignNode1" presStyleIdx="8" presStyleCnt="21"/>
      <dgm:spPr/>
    </dgm:pt>
    <dgm:pt modelId="{4AFB96F0-0D96-438E-84F3-D1BDEB0A288A}" type="pres">
      <dgm:prSet presAssocID="{364F010E-2069-420D-ACA6-1D205E2891F7}" presName="chevron3" presStyleLbl="alignNode1" presStyleIdx="9" presStyleCnt="21"/>
      <dgm:spPr/>
    </dgm:pt>
    <dgm:pt modelId="{1F1E5BC8-1DFC-4474-BF0C-107DB8C38A5E}" type="pres">
      <dgm:prSet presAssocID="{364F010E-2069-420D-ACA6-1D205E2891F7}" presName="chevron4" presStyleLbl="alignNode1" presStyleIdx="10" presStyleCnt="21"/>
      <dgm:spPr/>
    </dgm:pt>
    <dgm:pt modelId="{3A06F37A-E2C2-4896-A2C2-B4ADB235DF3B}" type="pres">
      <dgm:prSet presAssocID="{364F010E-2069-420D-ACA6-1D205E2891F7}" presName="chevron5" presStyleLbl="alignNode1" presStyleIdx="11" presStyleCnt="21"/>
      <dgm:spPr/>
    </dgm:pt>
    <dgm:pt modelId="{AFD89738-BB2D-4C59-BDDD-4AC7FD78BFB8}" type="pres">
      <dgm:prSet presAssocID="{364F010E-2069-420D-ACA6-1D205E2891F7}" presName="chevron6" presStyleLbl="alignNode1" presStyleIdx="12" presStyleCnt="21"/>
      <dgm:spPr/>
    </dgm:pt>
    <dgm:pt modelId="{04516E08-8153-4FA5-AF46-B9D06ED463FD}" type="pres">
      <dgm:prSet presAssocID="{364F010E-2069-420D-ACA6-1D205E2891F7}" presName="chevron7" presStyleLbl="alignNode1" presStyleIdx="13" presStyleCnt="21"/>
      <dgm:spPr/>
    </dgm:pt>
    <dgm:pt modelId="{09222BBD-C1CE-49BF-9AF8-7C01F4C901E3}" type="pres">
      <dgm:prSet presAssocID="{364F010E-2069-420D-ACA6-1D205E2891F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E01D75-0145-44D6-A7DC-F50DDE78D04B}" type="pres">
      <dgm:prSet presAssocID="{FEDAB899-3FCC-4AE5-BB97-9BBEF7ABEFFC}" presName="sibTrans" presStyleCnt="0"/>
      <dgm:spPr/>
    </dgm:pt>
    <dgm:pt modelId="{C4FF714C-394C-4097-A112-467B57809B98}" type="pres">
      <dgm:prSet presAssocID="{A25EFAC5-1CD5-48C6-BA12-602E6DF1054F}" presName="parenttextcomposite" presStyleCnt="0"/>
      <dgm:spPr/>
    </dgm:pt>
    <dgm:pt modelId="{EE62AEB3-189E-44B9-9369-DDF972D60F55}" type="pres">
      <dgm:prSet presAssocID="{A25EFAC5-1CD5-48C6-BA12-602E6DF1054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3AA978-5491-43E8-BCB9-C845B88675FF}" type="pres">
      <dgm:prSet presAssocID="{A25EFAC5-1CD5-48C6-BA12-602E6DF1054F}" presName="composite" presStyleCnt="0"/>
      <dgm:spPr/>
    </dgm:pt>
    <dgm:pt modelId="{CC41D73A-5FEB-4095-8518-B61DB9C85B49}" type="pres">
      <dgm:prSet presAssocID="{A25EFAC5-1CD5-48C6-BA12-602E6DF1054F}" presName="chevron1" presStyleLbl="alignNode1" presStyleIdx="14" presStyleCnt="21"/>
      <dgm:spPr/>
    </dgm:pt>
    <dgm:pt modelId="{38BE05E4-5DE9-454D-AD65-4EE290C6540F}" type="pres">
      <dgm:prSet presAssocID="{A25EFAC5-1CD5-48C6-BA12-602E6DF1054F}" presName="chevron2" presStyleLbl="alignNode1" presStyleIdx="15" presStyleCnt="21"/>
      <dgm:spPr/>
    </dgm:pt>
    <dgm:pt modelId="{B3C06FC0-058F-4940-92E6-CE01F740A12C}" type="pres">
      <dgm:prSet presAssocID="{A25EFAC5-1CD5-48C6-BA12-602E6DF1054F}" presName="chevron3" presStyleLbl="alignNode1" presStyleIdx="16" presStyleCnt="21"/>
      <dgm:spPr/>
    </dgm:pt>
    <dgm:pt modelId="{58D194AB-E8C3-4137-A156-5530E855F515}" type="pres">
      <dgm:prSet presAssocID="{A25EFAC5-1CD5-48C6-BA12-602E6DF1054F}" presName="chevron4" presStyleLbl="alignNode1" presStyleIdx="17" presStyleCnt="21"/>
      <dgm:spPr/>
    </dgm:pt>
    <dgm:pt modelId="{5109D197-AEFD-482A-BAD1-A2CAACC8389B}" type="pres">
      <dgm:prSet presAssocID="{A25EFAC5-1CD5-48C6-BA12-602E6DF1054F}" presName="chevron5" presStyleLbl="alignNode1" presStyleIdx="18" presStyleCnt="21"/>
      <dgm:spPr/>
    </dgm:pt>
    <dgm:pt modelId="{E625A810-FFB3-4E74-A6D2-30FFB577C321}" type="pres">
      <dgm:prSet presAssocID="{A25EFAC5-1CD5-48C6-BA12-602E6DF1054F}" presName="chevron6" presStyleLbl="alignNode1" presStyleIdx="19" presStyleCnt="21"/>
      <dgm:spPr/>
    </dgm:pt>
    <dgm:pt modelId="{B658023C-F9BF-4B9D-9233-AD385411B1AE}" type="pres">
      <dgm:prSet presAssocID="{A25EFAC5-1CD5-48C6-BA12-602E6DF1054F}" presName="chevron7" presStyleLbl="alignNode1" presStyleIdx="20" presStyleCnt="21"/>
      <dgm:spPr/>
    </dgm:pt>
    <dgm:pt modelId="{DBA82DDB-DD28-4047-B07A-56E58BD53D55}" type="pres">
      <dgm:prSet presAssocID="{A25EFAC5-1CD5-48C6-BA12-602E6DF1054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A3AC7B3-529D-4D91-97C1-EFFD386E79FD}" srcId="{10379A8A-683E-4B02-B6B2-31CB108F51B7}" destId="{91DE7366-72B6-4254-BCA5-FDB758EC7EDE}" srcOrd="0" destOrd="0" parTransId="{4185F6A3-1851-49E1-9398-2B489788A3B7}" sibTransId="{D6F4C0D2-D711-465E-8060-8772C5430A78}"/>
    <dgm:cxn modelId="{F2E3007A-BA09-4E56-A53B-513188FE5921}" srcId="{A71D4D52-910E-42E5-A156-B9EDC6BC9CD5}" destId="{10379A8A-683E-4B02-B6B2-31CB108F51B7}" srcOrd="0" destOrd="0" parTransId="{14F3CCF1-6346-4447-95C9-7ADB0A85A5A2}" sibTransId="{D9F0FF1D-81E1-4C88-960D-BC1E28B8A6DE}"/>
    <dgm:cxn modelId="{7D0850B7-6A25-4277-968E-51AA9CB345AE}" type="presOf" srcId="{39D0B084-6C9A-4492-96E6-5E0A814289EC}" destId="{09222BBD-C1CE-49BF-9AF8-7C01F4C901E3}" srcOrd="0" destOrd="0" presId="urn:microsoft.com/office/officeart/2008/layout/VerticalAccentList"/>
    <dgm:cxn modelId="{DCC82FD4-27C4-4A35-A14F-56E4ADCFD654}" srcId="{A71D4D52-910E-42E5-A156-B9EDC6BC9CD5}" destId="{A25EFAC5-1CD5-48C6-BA12-602E6DF1054F}" srcOrd="2" destOrd="0" parTransId="{CEFE97AE-BA8E-4D1F-A4D0-80E20DD19CEF}" sibTransId="{3E56D69E-437F-448C-B1E0-13301AD74CBA}"/>
    <dgm:cxn modelId="{0907A800-07D0-42B5-9303-F2A67F3DF5BE}" srcId="{A71D4D52-910E-42E5-A156-B9EDC6BC9CD5}" destId="{364F010E-2069-420D-ACA6-1D205E2891F7}" srcOrd="1" destOrd="0" parTransId="{83F5C739-672A-4F36-9E5D-DFDE187ED390}" sibTransId="{FEDAB899-3FCC-4AE5-BB97-9BBEF7ABEFFC}"/>
    <dgm:cxn modelId="{6C00ABC2-4943-4413-9140-D3623730015F}" type="presOf" srcId="{63C55F78-7602-4405-BA91-EC2DB2C87EBC}" destId="{DBA82DDB-DD28-4047-B07A-56E58BD53D55}" srcOrd="0" destOrd="0" presId="urn:microsoft.com/office/officeart/2008/layout/VerticalAccentList"/>
    <dgm:cxn modelId="{06863918-9A5C-4007-932A-9057A1BA7E9D}" type="presOf" srcId="{364F010E-2069-420D-ACA6-1D205E2891F7}" destId="{E258F91C-D4B0-4173-BEFF-D01F5EB72A8F}" srcOrd="0" destOrd="0" presId="urn:microsoft.com/office/officeart/2008/layout/VerticalAccentList"/>
    <dgm:cxn modelId="{86A79617-B350-4D48-8552-C29D6F2C4C18}" type="presOf" srcId="{91DE7366-72B6-4254-BCA5-FDB758EC7EDE}" destId="{476F3038-FB25-4B93-9709-78B481B0D52C}" srcOrd="0" destOrd="0" presId="urn:microsoft.com/office/officeart/2008/layout/VerticalAccentList"/>
    <dgm:cxn modelId="{5AB551DE-8793-42E8-99E8-B4B7F5FA4811}" type="presOf" srcId="{A71D4D52-910E-42E5-A156-B9EDC6BC9CD5}" destId="{57FE5763-4871-4212-8123-693FDE5C59F2}" srcOrd="0" destOrd="0" presId="urn:microsoft.com/office/officeart/2008/layout/VerticalAccentList"/>
    <dgm:cxn modelId="{63C29E8D-4810-4FC2-A29B-F6D1A5F7A798}" srcId="{364F010E-2069-420D-ACA6-1D205E2891F7}" destId="{39D0B084-6C9A-4492-96E6-5E0A814289EC}" srcOrd="0" destOrd="0" parTransId="{EAE92068-752D-47AE-AA0D-76B77F67CEBB}" sibTransId="{2199D1AE-B7BA-47AB-A6B7-B87696ABA214}"/>
    <dgm:cxn modelId="{526B2788-7339-4504-B183-4F87DE8AA61A}" type="presOf" srcId="{10379A8A-683E-4B02-B6B2-31CB108F51B7}" destId="{EDD4A7BA-4435-4DEA-8849-64D3BFC29F7A}" srcOrd="0" destOrd="0" presId="urn:microsoft.com/office/officeart/2008/layout/VerticalAccentList"/>
    <dgm:cxn modelId="{6CD34040-A705-4CD5-9A2E-962D85819339}" srcId="{A25EFAC5-1CD5-48C6-BA12-602E6DF1054F}" destId="{63C55F78-7602-4405-BA91-EC2DB2C87EBC}" srcOrd="0" destOrd="0" parTransId="{206BC72F-8F6B-4061-8C50-022ADDD4D73B}" sibTransId="{47B2CAB3-8B91-473C-9BC7-1FCF231C4E6B}"/>
    <dgm:cxn modelId="{9B2702C8-B17E-43B7-A703-D66CCA973C15}" type="presOf" srcId="{A25EFAC5-1CD5-48C6-BA12-602E6DF1054F}" destId="{EE62AEB3-189E-44B9-9369-DDF972D60F55}" srcOrd="0" destOrd="0" presId="urn:microsoft.com/office/officeart/2008/layout/VerticalAccentList"/>
    <dgm:cxn modelId="{549DF452-A3AB-4777-A36C-112DC2EA60A1}" type="presParOf" srcId="{57FE5763-4871-4212-8123-693FDE5C59F2}" destId="{058B3933-B577-4E96-9F3E-8919DD295776}" srcOrd="0" destOrd="0" presId="urn:microsoft.com/office/officeart/2008/layout/VerticalAccentList"/>
    <dgm:cxn modelId="{C51AD658-8DEC-40C5-B090-7C95D388C1CF}" type="presParOf" srcId="{058B3933-B577-4E96-9F3E-8919DD295776}" destId="{EDD4A7BA-4435-4DEA-8849-64D3BFC29F7A}" srcOrd="0" destOrd="0" presId="urn:microsoft.com/office/officeart/2008/layout/VerticalAccentList"/>
    <dgm:cxn modelId="{F4CAD275-9092-487E-A5FC-E63F8392C200}" type="presParOf" srcId="{57FE5763-4871-4212-8123-693FDE5C59F2}" destId="{DB9A6B16-23D4-465C-89E0-6F97A26C16B1}" srcOrd="1" destOrd="0" presId="urn:microsoft.com/office/officeart/2008/layout/VerticalAccentList"/>
    <dgm:cxn modelId="{258E06D5-8E72-4333-8571-994D89A79201}" type="presParOf" srcId="{DB9A6B16-23D4-465C-89E0-6F97A26C16B1}" destId="{46EE78A4-4F4F-49D2-A335-1385C5AEAF0A}" srcOrd="0" destOrd="0" presId="urn:microsoft.com/office/officeart/2008/layout/VerticalAccentList"/>
    <dgm:cxn modelId="{2D29AAB8-804F-419E-8C0F-5B2DC5C76EB5}" type="presParOf" srcId="{DB9A6B16-23D4-465C-89E0-6F97A26C16B1}" destId="{89EDF657-42E8-4D4F-B517-1A9B06D2587A}" srcOrd="1" destOrd="0" presId="urn:microsoft.com/office/officeart/2008/layout/VerticalAccentList"/>
    <dgm:cxn modelId="{464D9699-7EB8-461C-A316-04E1ED532785}" type="presParOf" srcId="{DB9A6B16-23D4-465C-89E0-6F97A26C16B1}" destId="{A50BC0DA-DB79-441E-9C03-FA332C420788}" srcOrd="2" destOrd="0" presId="urn:microsoft.com/office/officeart/2008/layout/VerticalAccentList"/>
    <dgm:cxn modelId="{A9C3FB2E-B9E8-43DD-B3EC-5D1F758A5E55}" type="presParOf" srcId="{DB9A6B16-23D4-465C-89E0-6F97A26C16B1}" destId="{85AF7FD7-A9AB-42A5-8B17-8B730979B367}" srcOrd="3" destOrd="0" presId="urn:microsoft.com/office/officeart/2008/layout/VerticalAccentList"/>
    <dgm:cxn modelId="{DA2FB5CA-E638-4F8E-A3E2-5C204F93A36E}" type="presParOf" srcId="{DB9A6B16-23D4-465C-89E0-6F97A26C16B1}" destId="{A1C1701C-0583-4717-A49B-C9239A1F9A67}" srcOrd="4" destOrd="0" presId="urn:microsoft.com/office/officeart/2008/layout/VerticalAccentList"/>
    <dgm:cxn modelId="{9AF349E3-D9D2-4D4D-B8CA-12DF21A0CD27}" type="presParOf" srcId="{DB9A6B16-23D4-465C-89E0-6F97A26C16B1}" destId="{C384BB43-EF90-4371-A646-8CB284FA72EF}" srcOrd="5" destOrd="0" presId="urn:microsoft.com/office/officeart/2008/layout/VerticalAccentList"/>
    <dgm:cxn modelId="{E63EE24F-2B3B-4F85-A302-E07F3C325276}" type="presParOf" srcId="{DB9A6B16-23D4-465C-89E0-6F97A26C16B1}" destId="{83FC75B1-5383-46C3-90E5-7CB97F69D216}" srcOrd="6" destOrd="0" presId="urn:microsoft.com/office/officeart/2008/layout/VerticalAccentList"/>
    <dgm:cxn modelId="{BBCDF8D2-229C-415B-B240-AE7348F8A79A}" type="presParOf" srcId="{DB9A6B16-23D4-465C-89E0-6F97A26C16B1}" destId="{476F3038-FB25-4B93-9709-78B481B0D52C}" srcOrd="7" destOrd="0" presId="urn:microsoft.com/office/officeart/2008/layout/VerticalAccentList"/>
    <dgm:cxn modelId="{E91E3D69-5870-4DD4-9D17-2C31254C8753}" type="presParOf" srcId="{57FE5763-4871-4212-8123-693FDE5C59F2}" destId="{A67F1481-7408-4B73-BF7C-97D1553E1CCE}" srcOrd="2" destOrd="0" presId="urn:microsoft.com/office/officeart/2008/layout/VerticalAccentList"/>
    <dgm:cxn modelId="{D27FF027-AB7A-46C5-AD83-BB5BAC9EB5C5}" type="presParOf" srcId="{57FE5763-4871-4212-8123-693FDE5C59F2}" destId="{ECDB8A36-B78E-4DC0-974C-1C1134DF4A50}" srcOrd="3" destOrd="0" presId="urn:microsoft.com/office/officeart/2008/layout/VerticalAccentList"/>
    <dgm:cxn modelId="{FB159E1B-4615-4A71-9060-E9D1043D37CC}" type="presParOf" srcId="{ECDB8A36-B78E-4DC0-974C-1C1134DF4A50}" destId="{E258F91C-D4B0-4173-BEFF-D01F5EB72A8F}" srcOrd="0" destOrd="0" presId="urn:microsoft.com/office/officeart/2008/layout/VerticalAccentList"/>
    <dgm:cxn modelId="{A60CF6AB-C312-41FF-A2AC-9D32C306DAA8}" type="presParOf" srcId="{57FE5763-4871-4212-8123-693FDE5C59F2}" destId="{F8346B4D-71EB-4451-854E-D1922E364070}" srcOrd="4" destOrd="0" presId="urn:microsoft.com/office/officeart/2008/layout/VerticalAccentList"/>
    <dgm:cxn modelId="{59C2A9EA-3EB3-487B-BF8A-F56A367F1EC4}" type="presParOf" srcId="{F8346B4D-71EB-4451-854E-D1922E364070}" destId="{B458B5A4-5EB1-4958-9DD2-F5E2D984753D}" srcOrd="0" destOrd="0" presId="urn:microsoft.com/office/officeart/2008/layout/VerticalAccentList"/>
    <dgm:cxn modelId="{454EA6B7-F6C6-4463-93E5-F46B8831769B}" type="presParOf" srcId="{F8346B4D-71EB-4451-854E-D1922E364070}" destId="{6A47D49D-2DD0-4228-8DF5-7079453ED97F}" srcOrd="1" destOrd="0" presId="urn:microsoft.com/office/officeart/2008/layout/VerticalAccentList"/>
    <dgm:cxn modelId="{96E96EF7-E317-4294-AEFF-4CF9B84A005E}" type="presParOf" srcId="{F8346B4D-71EB-4451-854E-D1922E364070}" destId="{4AFB96F0-0D96-438E-84F3-D1BDEB0A288A}" srcOrd="2" destOrd="0" presId="urn:microsoft.com/office/officeart/2008/layout/VerticalAccentList"/>
    <dgm:cxn modelId="{3FBF61F9-AB2B-4AEE-A814-61D43B946F48}" type="presParOf" srcId="{F8346B4D-71EB-4451-854E-D1922E364070}" destId="{1F1E5BC8-1DFC-4474-BF0C-107DB8C38A5E}" srcOrd="3" destOrd="0" presId="urn:microsoft.com/office/officeart/2008/layout/VerticalAccentList"/>
    <dgm:cxn modelId="{70330179-EAED-4D69-8669-F5D52EF23288}" type="presParOf" srcId="{F8346B4D-71EB-4451-854E-D1922E364070}" destId="{3A06F37A-E2C2-4896-A2C2-B4ADB235DF3B}" srcOrd="4" destOrd="0" presId="urn:microsoft.com/office/officeart/2008/layout/VerticalAccentList"/>
    <dgm:cxn modelId="{4C32C03A-87A6-4D98-B8E3-08F1479539CF}" type="presParOf" srcId="{F8346B4D-71EB-4451-854E-D1922E364070}" destId="{AFD89738-BB2D-4C59-BDDD-4AC7FD78BFB8}" srcOrd="5" destOrd="0" presId="urn:microsoft.com/office/officeart/2008/layout/VerticalAccentList"/>
    <dgm:cxn modelId="{0F611902-847B-4F63-859B-000B7093A4DB}" type="presParOf" srcId="{F8346B4D-71EB-4451-854E-D1922E364070}" destId="{04516E08-8153-4FA5-AF46-B9D06ED463FD}" srcOrd="6" destOrd="0" presId="urn:microsoft.com/office/officeart/2008/layout/VerticalAccentList"/>
    <dgm:cxn modelId="{1E267F64-E7A6-40F2-87D0-C8047C0F36F8}" type="presParOf" srcId="{F8346B4D-71EB-4451-854E-D1922E364070}" destId="{09222BBD-C1CE-49BF-9AF8-7C01F4C901E3}" srcOrd="7" destOrd="0" presId="urn:microsoft.com/office/officeart/2008/layout/VerticalAccentList"/>
    <dgm:cxn modelId="{02A15A11-ED6C-4053-8475-7DEE83FA9F4B}" type="presParOf" srcId="{57FE5763-4871-4212-8123-693FDE5C59F2}" destId="{C7E01D75-0145-44D6-A7DC-F50DDE78D04B}" srcOrd="5" destOrd="0" presId="urn:microsoft.com/office/officeart/2008/layout/VerticalAccentList"/>
    <dgm:cxn modelId="{EF49DEE6-C1BA-48F5-8CBE-64501F580F67}" type="presParOf" srcId="{57FE5763-4871-4212-8123-693FDE5C59F2}" destId="{C4FF714C-394C-4097-A112-467B57809B98}" srcOrd="6" destOrd="0" presId="urn:microsoft.com/office/officeart/2008/layout/VerticalAccentList"/>
    <dgm:cxn modelId="{88564B3F-C1DC-4032-B4D9-D2BB15071DFC}" type="presParOf" srcId="{C4FF714C-394C-4097-A112-467B57809B98}" destId="{EE62AEB3-189E-44B9-9369-DDF972D60F55}" srcOrd="0" destOrd="0" presId="urn:microsoft.com/office/officeart/2008/layout/VerticalAccentList"/>
    <dgm:cxn modelId="{A43BA126-AC7F-431F-9573-9B13CE90A279}" type="presParOf" srcId="{57FE5763-4871-4212-8123-693FDE5C59F2}" destId="{683AA978-5491-43E8-BCB9-C845B88675FF}" srcOrd="7" destOrd="0" presId="urn:microsoft.com/office/officeart/2008/layout/VerticalAccentList"/>
    <dgm:cxn modelId="{28447437-9922-4CB2-9A1D-94526A696A8E}" type="presParOf" srcId="{683AA978-5491-43E8-BCB9-C845B88675FF}" destId="{CC41D73A-5FEB-4095-8518-B61DB9C85B49}" srcOrd="0" destOrd="0" presId="urn:microsoft.com/office/officeart/2008/layout/VerticalAccentList"/>
    <dgm:cxn modelId="{4104443D-D2B7-49F8-9BF2-193880FC5865}" type="presParOf" srcId="{683AA978-5491-43E8-BCB9-C845B88675FF}" destId="{38BE05E4-5DE9-454D-AD65-4EE290C6540F}" srcOrd="1" destOrd="0" presId="urn:microsoft.com/office/officeart/2008/layout/VerticalAccentList"/>
    <dgm:cxn modelId="{B5397A65-2602-4744-9C7D-23437146D960}" type="presParOf" srcId="{683AA978-5491-43E8-BCB9-C845B88675FF}" destId="{B3C06FC0-058F-4940-92E6-CE01F740A12C}" srcOrd="2" destOrd="0" presId="urn:microsoft.com/office/officeart/2008/layout/VerticalAccentList"/>
    <dgm:cxn modelId="{3DCEE118-9F22-4936-98E1-7B48AAB2EAA9}" type="presParOf" srcId="{683AA978-5491-43E8-BCB9-C845B88675FF}" destId="{58D194AB-E8C3-4137-A156-5530E855F515}" srcOrd="3" destOrd="0" presId="urn:microsoft.com/office/officeart/2008/layout/VerticalAccentList"/>
    <dgm:cxn modelId="{8763B411-2A47-4455-9106-CFD5ABB1A100}" type="presParOf" srcId="{683AA978-5491-43E8-BCB9-C845B88675FF}" destId="{5109D197-AEFD-482A-BAD1-A2CAACC8389B}" srcOrd="4" destOrd="0" presId="urn:microsoft.com/office/officeart/2008/layout/VerticalAccentList"/>
    <dgm:cxn modelId="{CCE0740D-C38B-4DD4-BFA9-3A5660490768}" type="presParOf" srcId="{683AA978-5491-43E8-BCB9-C845B88675FF}" destId="{E625A810-FFB3-4E74-A6D2-30FFB577C321}" srcOrd="5" destOrd="0" presId="urn:microsoft.com/office/officeart/2008/layout/VerticalAccentList"/>
    <dgm:cxn modelId="{8F3A9CCE-AEC9-4D8B-8C86-DA62F6FEF1F2}" type="presParOf" srcId="{683AA978-5491-43E8-BCB9-C845B88675FF}" destId="{B658023C-F9BF-4B9D-9233-AD385411B1AE}" srcOrd="6" destOrd="0" presId="urn:microsoft.com/office/officeart/2008/layout/VerticalAccentList"/>
    <dgm:cxn modelId="{236DC7D2-CE74-4D9B-AA5C-AD1BCA329FAD}" type="presParOf" srcId="{683AA978-5491-43E8-BCB9-C845B88675FF}" destId="{DBA82DDB-DD28-4047-B07A-56E58BD53D5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62DCF-EA4F-4989-8132-0A2442FD33C3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7C386214-ADEE-4BAF-92C8-3A7C3356EEE2}">
      <dgm:prSet phldrT="[텍스트]"/>
      <dgm:spPr/>
      <dgm:t>
        <a:bodyPr/>
        <a:lstStyle/>
        <a:p>
          <a:pPr latinLnBrk="1"/>
          <a:r>
            <a:rPr lang="ko-KR" altLang="en-US" b="1" dirty="0" smtClean="0"/>
            <a:t>국가필수예방백신 무료접종</a:t>
          </a:r>
          <a:endParaRPr lang="ko-KR" altLang="en-US" dirty="0"/>
        </a:p>
      </dgm:t>
    </dgm:pt>
    <dgm:pt modelId="{275E7999-5470-4715-974E-538C971A5027}" type="parTrans" cxnId="{72581CBE-58C0-407A-AA2E-073A30E64096}">
      <dgm:prSet/>
      <dgm:spPr/>
      <dgm:t>
        <a:bodyPr/>
        <a:lstStyle/>
        <a:p>
          <a:pPr latinLnBrk="1"/>
          <a:endParaRPr lang="ko-KR" altLang="en-US"/>
        </a:p>
      </dgm:t>
    </dgm:pt>
    <dgm:pt modelId="{85CB1FE1-5F9B-4599-9190-E722FDF5B554}" type="sibTrans" cxnId="{72581CBE-58C0-407A-AA2E-073A30E64096}">
      <dgm:prSet/>
      <dgm:spPr/>
      <dgm:t>
        <a:bodyPr/>
        <a:lstStyle/>
        <a:p>
          <a:pPr latinLnBrk="1"/>
          <a:endParaRPr lang="ko-KR" altLang="en-US"/>
        </a:p>
      </dgm:t>
    </dgm:pt>
    <dgm:pt modelId="{0BF84D48-F92A-4AE8-A503-50059FFE254A}">
      <dgm:prSet phldrT="[텍스트]"/>
      <dgm:spPr/>
      <dgm:t>
        <a:bodyPr/>
        <a:lstStyle/>
        <a:p>
          <a:pPr latinLnBrk="1"/>
          <a:r>
            <a:rPr lang="ko-KR" altLang="en-US" dirty="0" smtClean="0"/>
            <a:t>사업 추진 기관 </a:t>
          </a:r>
          <a:r>
            <a:rPr lang="en-US" altLang="ko-KR" dirty="0" smtClean="0"/>
            <a:t>:</a:t>
          </a:r>
          <a:endParaRPr lang="ko-KR" altLang="en-US" dirty="0" smtClean="0"/>
        </a:p>
        <a:p>
          <a:pPr latinLnBrk="1"/>
          <a:r>
            <a:rPr lang="ko-KR" altLang="en-US" dirty="0" smtClean="0"/>
            <a:t>구로구청</a:t>
          </a:r>
          <a:r>
            <a:rPr lang="en-US" altLang="ko-KR" dirty="0" smtClean="0"/>
            <a:t>, </a:t>
          </a:r>
          <a:r>
            <a:rPr lang="ko-KR" altLang="en-US" dirty="0" smtClean="0"/>
            <a:t>구로지방자치시민연대</a:t>
          </a:r>
          <a:r>
            <a:rPr lang="en-US" altLang="ko-KR" dirty="0" smtClean="0"/>
            <a:t>,  </a:t>
          </a:r>
          <a:r>
            <a:rPr lang="ko-KR" altLang="en-US" dirty="0" err="1" smtClean="0"/>
            <a:t>구정공동운영위</a:t>
          </a:r>
          <a:endParaRPr lang="ko-KR" altLang="en-US" dirty="0"/>
        </a:p>
      </dgm:t>
    </dgm:pt>
    <dgm:pt modelId="{E70D1ED4-5382-473D-9D21-5774EB1EFEF1}" type="parTrans" cxnId="{3A5F3511-2A2D-431B-B033-1085D0B19FBF}">
      <dgm:prSet/>
      <dgm:spPr/>
      <dgm:t>
        <a:bodyPr/>
        <a:lstStyle/>
        <a:p>
          <a:pPr latinLnBrk="1"/>
          <a:endParaRPr lang="ko-KR" altLang="en-US"/>
        </a:p>
      </dgm:t>
    </dgm:pt>
    <dgm:pt modelId="{89647FCC-C270-4126-81DB-3CB7F2502F2F}" type="sibTrans" cxnId="{3A5F3511-2A2D-431B-B033-1085D0B19FBF}">
      <dgm:prSet/>
      <dgm:spPr/>
      <dgm:t>
        <a:bodyPr/>
        <a:lstStyle/>
        <a:p>
          <a:pPr latinLnBrk="1"/>
          <a:endParaRPr lang="ko-KR" altLang="en-US"/>
        </a:p>
      </dgm:t>
    </dgm:pt>
    <dgm:pt modelId="{9DDD2F4E-7662-4E17-AF57-882039BBA225}">
      <dgm:prSet phldrT="[텍스트]"/>
      <dgm:spPr/>
      <dgm:t>
        <a:bodyPr/>
        <a:lstStyle/>
        <a:p>
          <a:pPr latinLnBrk="1"/>
          <a:r>
            <a:rPr lang="ko-KR" altLang="en-US" dirty="0" smtClean="0"/>
            <a:t>사업 예산</a:t>
          </a:r>
          <a:r>
            <a:rPr lang="en-US" altLang="ko-KR" dirty="0" smtClean="0"/>
            <a:t>&amp;</a:t>
          </a:r>
          <a:r>
            <a:rPr lang="ko-KR" altLang="en-US" dirty="0" smtClean="0"/>
            <a:t>규모</a:t>
          </a:r>
          <a:endParaRPr lang="en-US" altLang="ko-KR" dirty="0" smtClean="0"/>
        </a:p>
        <a:p>
          <a:pPr latinLnBrk="1"/>
          <a:r>
            <a:rPr lang="en-US" altLang="ko-KR" dirty="0" smtClean="0"/>
            <a:t>1,472,628</a:t>
          </a:r>
          <a:r>
            <a:rPr lang="ko-KR" altLang="en-US" dirty="0" smtClean="0"/>
            <a:t>천원</a:t>
          </a:r>
          <a:endParaRPr lang="en-US" altLang="ko-KR" dirty="0" smtClean="0"/>
        </a:p>
        <a:p>
          <a:pPr latinLnBrk="1"/>
          <a:r>
            <a:rPr lang="ko-KR" altLang="en-US" b="0" dirty="0" smtClean="0"/>
            <a:t>구로구 관내 거주 만</a:t>
          </a:r>
          <a:r>
            <a:rPr lang="en-US" altLang="ko-KR" b="0" dirty="0" smtClean="0"/>
            <a:t>12</a:t>
          </a:r>
          <a:r>
            <a:rPr lang="ko-KR" altLang="en-US" b="0" dirty="0" smtClean="0"/>
            <a:t>세 이하 아동 </a:t>
          </a:r>
          <a:r>
            <a:rPr lang="en-US" altLang="ko-KR" b="0" dirty="0" smtClean="0"/>
            <a:t>20,758</a:t>
          </a:r>
          <a:r>
            <a:rPr lang="ko-KR" altLang="en-US" b="0" dirty="0" smtClean="0"/>
            <a:t>명</a:t>
          </a:r>
          <a:endParaRPr lang="en-US" altLang="ko-KR" b="0" dirty="0" smtClean="0"/>
        </a:p>
      </dgm:t>
    </dgm:pt>
    <dgm:pt modelId="{CB324295-0298-4559-8620-DFBDAF21DDAB}" type="parTrans" cxnId="{B76B3A58-8E18-40ED-AC15-8CCEFDAE5708}">
      <dgm:prSet/>
      <dgm:spPr/>
      <dgm:t>
        <a:bodyPr/>
        <a:lstStyle/>
        <a:p>
          <a:pPr latinLnBrk="1"/>
          <a:endParaRPr lang="ko-KR" altLang="en-US"/>
        </a:p>
      </dgm:t>
    </dgm:pt>
    <dgm:pt modelId="{948414DD-54D8-4925-A803-D470CCB3130A}" type="sibTrans" cxnId="{B76B3A58-8E18-40ED-AC15-8CCEFDAE5708}">
      <dgm:prSet/>
      <dgm:spPr/>
      <dgm:t>
        <a:bodyPr/>
        <a:lstStyle/>
        <a:p>
          <a:pPr latinLnBrk="1"/>
          <a:endParaRPr lang="ko-KR" altLang="en-US"/>
        </a:p>
      </dgm:t>
    </dgm:pt>
    <dgm:pt modelId="{E9895C18-E840-4E64-937C-B105F2BB0C5C}">
      <dgm:prSet phldrT="[텍스트]"/>
      <dgm:spPr/>
      <dgm:t>
        <a:bodyPr/>
        <a:lstStyle/>
        <a:p>
          <a:pPr latinLnBrk="1"/>
          <a:r>
            <a:rPr lang="ko-KR" altLang="en-US" dirty="0" smtClean="0"/>
            <a:t>우수사례 선정 사유</a:t>
          </a:r>
        </a:p>
        <a:p>
          <a:pPr latinLnBrk="1"/>
          <a:r>
            <a:rPr lang="en-US" altLang="ko-KR" dirty="0" smtClean="0"/>
            <a:t>- </a:t>
          </a:r>
          <a:r>
            <a:rPr lang="ko-KR" altLang="en-US" dirty="0" smtClean="0"/>
            <a:t>보편적 복지의 사례</a:t>
          </a:r>
          <a:endParaRPr lang="en-US" altLang="ko-KR" dirty="0" smtClean="0"/>
        </a:p>
        <a:p>
          <a:pPr latinLnBrk="1"/>
          <a:r>
            <a:rPr lang="en-US" altLang="ko-KR" dirty="0" smtClean="0"/>
            <a:t>- </a:t>
          </a:r>
          <a:r>
            <a:rPr lang="ko-KR" altLang="en-US" dirty="0" smtClean="0"/>
            <a:t>민관협력사업 사례</a:t>
          </a:r>
          <a:endParaRPr lang="ko-KR" altLang="en-US" dirty="0"/>
        </a:p>
      </dgm:t>
    </dgm:pt>
    <dgm:pt modelId="{BC1A21DD-2D2F-4EE3-A6FE-DCB13C16D070}" type="parTrans" cxnId="{C9672E74-4E68-47D7-A5EC-B249F19664E8}">
      <dgm:prSet/>
      <dgm:spPr/>
      <dgm:t>
        <a:bodyPr/>
        <a:lstStyle/>
        <a:p>
          <a:pPr latinLnBrk="1"/>
          <a:endParaRPr lang="ko-KR" altLang="en-US"/>
        </a:p>
      </dgm:t>
    </dgm:pt>
    <dgm:pt modelId="{D7090D8A-4EB2-4870-9C11-DA6D0CE58BDA}" type="sibTrans" cxnId="{C9672E74-4E68-47D7-A5EC-B249F19664E8}">
      <dgm:prSet/>
      <dgm:spPr/>
      <dgm:t>
        <a:bodyPr/>
        <a:lstStyle/>
        <a:p>
          <a:pPr latinLnBrk="1"/>
          <a:endParaRPr lang="ko-KR" altLang="en-US"/>
        </a:p>
      </dgm:t>
    </dgm:pt>
    <dgm:pt modelId="{A6537049-1701-4230-9494-1E24C25056DF}" type="pres">
      <dgm:prSet presAssocID="{39B62DCF-EA4F-4989-8132-0A2442FD33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ED4F72-5A5F-4E7B-A72D-F140C7B7D749}" type="pres">
      <dgm:prSet presAssocID="{7C386214-ADEE-4BAF-92C8-3A7C3356EEE2}" presName="thickLine" presStyleLbl="alignNode1" presStyleIdx="0" presStyleCnt="1"/>
      <dgm:spPr/>
    </dgm:pt>
    <dgm:pt modelId="{318DE420-80EA-4871-B13F-0E2F1B1AD7B7}" type="pres">
      <dgm:prSet presAssocID="{7C386214-ADEE-4BAF-92C8-3A7C3356EEE2}" presName="horz1" presStyleCnt="0"/>
      <dgm:spPr/>
    </dgm:pt>
    <dgm:pt modelId="{0673D5A0-2B02-4AC4-A1AD-39B9F48263E0}" type="pres">
      <dgm:prSet presAssocID="{7C386214-ADEE-4BAF-92C8-3A7C3356EEE2}" presName="tx1" presStyleLbl="revTx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2F8A643-16C2-4FC3-A6A2-DC87D695851D}" type="pres">
      <dgm:prSet presAssocID="{7C386214-ADEE-4BAF-92C8-3A7C3356EEE2}" presName="vert1" presStyleCnt="0"/>
      <dgm:spPr/>
    </dgm:pt>
    <dgm:pt modelId="{EF0447C5-45D5-42F6-9123-4CB2472B86BE}" type="pres">
      <dgm:prSet presAssocID="{0BF84D48-F92A-4AE8-A503-50059FFE254A}" presName="vertSpace2a" presStyleCnt="0"/>
      <dgm:spPr/>
    </dgm:pt>
    <dgm:pt modelId="{544565AF-61EF-4E85-8190-9FDB93957756}" type="pres">
      <dgm:prSet presAssocID="{0BF84D48-F92A-4AE8-A503-50059FFE254A}" presName="horz2" presStyleCnt="0"/>
      <dgm:spPr/>
    </dgm:pt>
    <dgm:pt modelId="{AB827D2B-C4F9-4CEE-9BD8-93C078FBE274}" type="pres">
      <dgm:prSet presAssocID="{0BF84D48-F92A-4AE8-A503-50059FFE254A}" presName="horzSpace2" presStyleCnt="0"/>
      <dgm:spPr/>
    </dgm:pt>
    <dgm:pt modelId="{45037AC4-2963-4504-9D89-1A77A4688D6B}" type="pres">
      <dgm:prSet presAssocID="{0BF84D48-F92A-4AE8-A503-50059FFE254A}" presName="tx2" presStyleLbl="revTx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AD26315-1BB8-442B-B9C9-401DE90F2D27}" type="pres">
      <dgm:prSet presAssocID="{0BF84D48-F92A-4AE8-A503-50059FFE254A}" presName="vert2" presStyleCnt="0"/>
      <dgm:spPr/>
    </dgm:pt>
    <dgm:pt modelId="{AF53FA0F-9C62-4DCB-AFB9-E8032A432FB7}" type="pres">
      <dgm:prSet presAssocID="{0BF84D48-F92A-4AE8-A503-50059FFE254A}" presName="thinLine2b" presStyleLbl="callout" presStyleIdx="0" presStyleCnt="3"/>
      <dgm:spPr/>
    </dgm:pt>
    <dgm:pt modelId="{2F6B3B64-23A7-460C-88D4-EE2FE9D8820C}" type="pres">
      <dgm:prSet presAssocID="{0BF84D48-F92A-4AE8-A503-50059FFE254A}" presName="vertSpace2b" presStyleCnt="0"/>
      <dgm:spPr/>
    </dgm:pt>
    <dgm:pt modelId="{A17FA14B-BC61-499F-80D5-3AD840ED03CE}" type="pres">
      <dgm:prSet presAssocID="{9DDD2F4E-7662-4E17-AF57-882039BBA225}" presName="horz2" presStyleCnt="0"/>
      <dgm:spPr/>
    </dgm:pt>
    <dgm:pt modelId="{42EEA882-7064-4F11-B992-AD47062FD7E6}" type="pres">
      <dgm:prSet presAssocID="{9DDD2F4E-7662-4E17-AF57-882039BBA225}" presName="horzSpace2" presStyleCnt="0"/>
      <dgm:spPr/>
    </dgm:pt>
    <dgm:pt modelId="{D9D48B0E-19E4-437B-8AB7-2C7C319BABC2}" type="pres">
      <dgm:prSet presAssocID="{9DDD2F4E-7662-4E17-AF57-882039BBA225}" presName="tx2" presStyleLbl="revTx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3E9751E-32F2-417A-AF70-D6EEE6C3B0AA}" type="pres">
      <dgm:prSet presAssocID="{9DDD2F4E-7662-4E17-AF57-882039BBA225}" presName="vert2" presStyleCnt="0"/>
      <dgm:spPr/>
    </dgm:pt>
    <dgm:pt modelId="{75DD6A2F-0A7B-4430-B9E6-E76B94B3EFD0}" type="pres">
      <dgm:prSet presAssocID="{9DDD2F4E-7662-4E17-AF57-882039BBA225}" presName="thinLine2b" presStyleLbl="callout" presStyleIdx="1" presStyleCnt="3"/>
      <dgm:spPr/>
    </dgm:pt>
    <dgm:pt modelId="{73293312-C35F-4834-881A-CD55CA956788}" type="pres">
      <dgm:prSet presAssocID="{9DDD2F4E-7662-4E17-AF57-882039BBA225}" presName="vertSpace2b" presStyleCnt="0"/>
      <dgm:spPr/>
    </dgm:pt>
    <dgm:pt modelId="{AA158D71-569C-45FF-995D-9AF4BB16CF15}" type="pres">
      <dgm:prSet presAssocID="{E9895C18-E840-4E64-937C-B105F2BB0C5C}" presName="horz2" presStyleCnt="0"/>
      <dgm:spPr/>
    </dgm:pt>
    <dgm:pt modelId="{C68BBAE7-7D79-414D-A188-EC404DCF562F}" type="pres">
      <dgm:prSet presAssocID="{E9895C18-E840-4E64-937C-B105F2BB0C5C}" presName="horzSpace2" presStyleCnt="0"/>
      <dgm:spPr/>
    </dgm:pt>
    <dgm:pt modelId="{79C85322-6E2F-4C02-8B95-4AE4EE658C55}" type="pres">
      <dgm:prSet presAssocID="{E9895C18-E840-4E64-937C-B105F2BB0C5C}" presName="tx2" presStyleLbl="revTx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B8D7B09-AAB2-40B8-890E-C63AF639E2F2}" type="pres">
      <dgm:prSet presAssocID="{E9895C18-E840-4E64-937C-B105F2BB0C5C}" presName="vert2" presStyleCnt="0"/>
      <dgm:spPr/>
    </dgm:pt>
    <dgm:pt modelId="{018FD603-DC3C-4AD5-A2E3-A300FDA8FB63}" type="pres">
      <dgm:prSet presAssocID="{E9895C18-E840-4E64-937C-B105F2BB0C5C}" presName="thinLine2b" presStyleLbl="callout" presStyleIdx="2" presStyleCnt="3"/>
      <dgm:spPr/>
    </dgm:pt>
    <dgm:pt modelId="{A1EAFD6D-9159-4263-ACF8-8AB2E93C8C0B}" type="pres">
      <dgm:prSet presAssocID="{E9895C18-E840-4E64-937C-B105F2BB0C5C}" presName="vertSpace2b" presStyleCnt="0"/>
      <dgm:spPr/>
    </dgm:pt>
  </dgm:ptLst>
  <dgm:cxnLst>
    <dgm:cxn modelId="{A1E1F66C-4F33-4AFC-AB3F-0A4E19443F6F}" type="presOf" srcId="{39B62DCF-EA4F-4989-8132-0A2442FD33C3}" destId="{A6537049-1701-4230-9494-1E24C25056DF}" srcOrd="0" destOrd="0" presId="urn:microsoft.com/office/officeart/2008/layout/LinedList"/>
    <dgm:cxn modelId="{EF6DB12F-D797-4E23-83AA-4F994F6ECF25}" type="presOf" srcId="{0BF84D48-F92A-4AE8-A503-50059FFE254A}" destId="{45037AC4-2963-4504-9D89-1A77A4688D6B}" srcOrd="0" destOrd="0" presId="urn:microsoft.com/office/officeart/2008/layout/LinedList"/>
    <dgm:cxn modelId="{72581CBE-58C0-407A-AA2E-073A30E64096}" srcId="{39B62DCF-EA4F-4989-8132-0A2442FD33C3}" destId="{7C386214-ADEE-4BAF-92C8-3A7C3356EEE2}" srcOrd="0" destOrd="0" parTransId="{275E7999-5470-4715-974E-538C971A5027}" sibTransId="{85CB1FE1-5F9B-4599-9190-E722FDF5B554}"/>
    <dgm:cxn modelId="{CB1D0E32-7EEA-440C-858D-9327CBA513AF}" type="presOf" srcId="{7C386214-ADEE-4BAF-92C8-3A7C3356EEE2}" destId="{0673D5A0-2B02-4AC4-A1AD-39B9F48263E0}" srcOrd="0" destOrd="0" presId="urn:microsoft.com/office/officeart/2008/layout/LinedList"/>
    <dgm:cxn modelId="{335AD88F-024F-449B-91E1-F84A41A73242}" type="presOf" srcId="{E9895C18-E840-4E64-937C-B105F2BB0C5C}" destId="{79C85322-6E2F-4C02-8B95-4AE4EE658C55}" srcOrd="0" destOrd="0" presId="urn:microsoft.com/office/officeart/2008/layout/LinedList"/>
    <dgm:cxn modelId="{B76B3A58-8E18-40ED-AC15-8CCEFDAE5708}" srcId="{7C386214-ADEE-4BAF-92C8-3A7C3356EEE2}" destId="{9DDD2F4E-7662-4E17-AF57-882039BBA225}" srcOrd="1" destOrd="0" parTransId="{CB324295-0298-4559-8620-DFBDAF21DDAB}" sibTransId="{948414DD-54D8-4925-A803-D470CCB3130A}"/>
    <dgm:cxn modelId="{3A5F3511-2A2D-431B-B033-1085D0B19FBF}" srcId="{7C386214-ADEE-4BAF-92C8-3A7C3356EEE2}" destId="{0BF84D48-F92A-4AE8-A503-50059FFE254A}" srcOrd="0" destOrd="0" parTransId="{E70D1ED4-5382-473D-9D21-5774EB1EFEF1}" sibTransId="{89647FCC-C270-4126-81DB-3CB7F2502F2F}"/>
    <dgm:cxn modelId="{C9672E74-4E68-47D7-A5EC-B249F19664E8}" srcId="{7C386214-ADEE-4BAF-92C8-3A7C3356EEE2}" destId="{E9895C18-E840-4E64-937C-B105F2BB0C5C}" srcOrd="2" destOrd="0" parTransId="{BC1A21DD-2D2F-4EE3-A6FE-DCB13C16D070}" sibTransId="{D7090D8A-4EB2-4870-9C11-DA6D0CE58BDA}"/>
    <dgm:cxn modelId="{61CB378A-0B78-4409-B5FE-C9894CCDFCBC}" type="presOf" srcId="{9DDD2F4E-7662-4E17-AF57-882039BBA225}" destId="{D9D48B0E-19E4-437B-8AB7-2C7C319BABC2}" srcOrd="0" destOrd="0" presId="urn:microsoft.com/office/officeart/2008/layout/LinedList"/>
    <dgm:cxn modelId="{429F6E4C-0566-414C-8E6B-9DA0DF6BA675}" type="presParOf" srcId="{A6537049-1701-4230-9494-1E24C25056DF}" destId="{3AED4F72-5A5F-4E7B-A72D-F140C7B7D749}" srcOrd="0" destOrd="0" presId="urn:microsoft.com/office/officeart/2008/layout/LinedList"/>
    <dgm:cxn modelId="{1CCA9855-923D-4072-BB2D-13774C0330F5}" type="presParOf" srcId="{A6537049-1701-4230-9494-1E24C25056DF}" destId="{318DE420-80EA-4871-B13F-0E2F1B1AD7B7}" srcOrd="1" destOrd="0" presId="urn:microsoft.com/office/officeart/2008/layout/LinedList"/>
    <dgm:cxn modelId="{CAE2281E-0E11-4E25-9551-3ED6C4AFE23A}" type="presParOf" srcId="{318DE420-80EA-4871-B13F-0E2F1B1AD7B7}" destId="{0673D5A0-2B02-4AC4-A1AD-39B9F48263E0}" srcOrd="0" destOrd="0" presId="urn:microsoft.com/office/officeart/2008/layout/LinedList"/>
    <dgm:cxn modelId="{23DD1F13-A166-40B1-B76A-D253F540F6B9}" type="presParOf" srcId="{318DE420-80EA-4871-B13F-0E2F1B1AD7B7}" destId="{22F8A643-16C2-4FC3-A6A2-DC87D695851D}" srcOrd="1" destOrd="0" presId="urn:microsoft.com/office/officeart/2008/layout/LinedList"/>
    <dgm:cxn modelId="{4CC3B3C8-AFB2-41BF-B861-71E85BB5ABDE}" type="presParOf" srcId="{22F8A643-16C2-4FC3-A6A2-DC87D695851D}" destId="{EF0447C5-45D5-42F6-9123-4CB2472B86BE}" srcOrd="0" destOrd="0" presId="urn:microsoft.com/office/officeart/2008/layout/LinedList"/>
    <dgm:cxn modelId="{F40B1E8D-DD40-42B3-B94D-E704D3650CC5}" type="presParOf" srcId="{22F8A643-16C2-4FC3-A6A2-DC87D695851D}" destId="{544565AF-61EF-4E85-8190-9FDB93957756}" srcOrd="1" destOrd="0" presId="urn:microsoft.com/office/officeart/2008/layout/LinedList"/>
    <dgm:cxn modelId="{8F51A4CA-CC08-441A-9252-446448E424A9}" type="presParOf" srcId="{544565AF-61EF-4E85-8190-9FDB93957756}" destId="{AB827D2B-C4F9-4CEE-9BD8-93C078FBE274}" srcOrd="0" destOrd="0" presId="urn:microsoft.com/office/officeart/2008/layout/LinedList"/>
    <dgm:cxn modelId="{19741C9C-9AA9-40A5-9312-90E9D0D5788F}" type="presParOf" srcId="{544565AF-61EF-4E85-8190-9FDB93957756}" destId="{45037AC4-2963-4504-9D89-1A77A4688D6B}" srcOrd="1" destOrd="0" presId="urn:microsoft.com/office/officeart/2008/layout/LinedList"/>
    <dgm:cxn modelId="{0F0740B7-D2C8-4986-9AA9-3351179D554D}" type="presParOf" srcId="{544565AF-61EF-4E85-8190-9FDB93957756}" destId="{AAD26315-1BB8-442B-B9C9-401DE90F2D27}" srcOrd="2" destOrd="0" presId="urn:microsoft.com/office/officeart/2008/layout/LinedList"/>
    <dgm:cxn modelId="{140DBECF-02CE-4842-8471-DADAD013AB6B}" type="presParOf" srcId="{22F8A643-16C2-4FC3-A6A2-DC87D695851D}" destId="{AF53FA0F-9C62-4DCB-AFB9-E8032A432FB7}" srcOrd="2" destOrd="0" presId="urn:microsoft.com/office/officeart/2008/layout/LinedList"/>
    <dgm:cxn modelId="{30AEDBF5-D546-4FB0-A0EC-5D81626F32C2}" type="presParOf" srcId="{22F8A643-16C2-4FC3-A6A2-DC87D695851D}" destId="{2F6B3B64-23A7-460C-88D4-EE2FE9D8820C}" srcOrd="3" destOrd="0" presId="urn:microsoft.com/office/officeart/2008/layout/LinedList"/>
    <dgm:cxn modelId="{31FD29AF-DEC9-4710-9958-85F8125DE881}" type="presParOf" srcId="{22F8A643-16C2-4FC3-A6A2-DC87D695851D}" destId="{A17FA14B-BC61-499F-80D5-3AD840ED03CE}" srcOrd="4" destOrd="0" presId="urn:microsoft.com/office/officeart/2008/layout/LinedList"/>
    <dgm:cxn modelId="{87FC7EB6-5177-4CC9-A82C-7D19EFEB9D37}" type="presParOf" srcId="{A17FA14B-BC61-499F-80D5-3AD840ED03CE}" destId="{42EEA882-7064-4F11-B992-AD47062FD7E6}" srcOrd="0" destOrd="0" presId="urn:microsoft.com/office/officeart/2008/layout/LinedList"/>
    <dgm:cxn modelId="{C4FB567A-076B-44E9-8114-64A8C5C048A7}" type="presParOf" srcId="{A17FA14B-BC61-499F-80D5-3AD840ED03CE}" destId="{D9D48B0E-19E4-437B-8AB7-2C7C319BABC2}" srcOrd="1" destOrd="0" presId="urn:microsoft.com/office/officeart/2008/layout/LinedList"/>
    <dgm:cxn modelId="{B1DF057F-EA94-4F15-A9FE-9098D71F427F}" type="presParOf" srcId="{A17FA14B-BC61-499F-80D5-3AD840ED03CE}" destId="{03E9751E-32F2-417A-AF70-D6EEE6C3B0AA}" srcOrd="2" destOrd="0" presId="urn:microsoft.com/office/officeart/2008/layout/LinedList"/>
    <dgm:cxn modelId="{C5B39A3B-7352-40E7-B3FB-81FAE86247EA}" type="presParOf" srcId="{22F8A643-16C2-4FC3-A6A2-DC87D695851D}" destId="{75DD6A2F-0A7B-4430-B9E6-E76B94B3EFD0}" srcOrd="5" destOrd="0" presId="urn:microsoft.com/office/officeart/2008/layout/LinedList"/>
    <dgm:cxn modelId="{D19D29AB-1CF2-4048-809E-DB2F2AA2C3B7}" type="presParOf" srcId="{22F8A643-16C2-4FC3-A6A2-DC87D695851D}" destId="{73293312-C35F-4834-881A-CD55CA956788}" srcOrd="6" destOrd="0" presId="urn:microsoft.com/office/officeart/2008/layout/LinedList"/>
    <dgm:cxn modelId="{B44D50FF-D879-473A-A580-F554D81FFBB3}" type="presParOf" srcId="{22F8A643-16C2-4FC3-A6A2-DC87D695851D}" destId="{AA158D71-569C-45FF-995D-9AF4BB16CF15}" srcOrd="7" destOrd="0" presId="urn:microsoft.com/office/officeart/2008/layout/LinedList"/>
    <dgm:cxn modelId="{2AF17EC8-EC3E-4285-AF46-2ECE9BFAF510}" type="presParOf" srcId="{AA158D71-569C-45FF-995D-9AF4BB16CF15}" destId="{C68BBAE7-7D79-414D-A188-EC404DCF562F}" srcOrd="0" destOrd="0" presId="urn:microsoft.com/office/officeart/2008/layout/LinedList"/>
    <dgm:cxn modelId="{C2A4C257-E5F4-4952-904D-41B908965051}" type="presParOf" srcId="{AA158D71-569C-45FF-995D-9AF4BB16CF15}" destId="{79C85322-6E2F-4C02-8B95-4AE4EE658C55}" srcOrd="1" destOrd="0" presId="urn:microsoft.com/office/officeart/2008/layout/LinedList"/>
    <dgm:cxn modelId="{AADEE68E-F824-41C7-91F7-F9689EA12672}" type="presParOf" srcId="{AA158D71-569C-45FF-995D-9AF4BB16CF15}" destId="{2B8D7B09-AAB2-40B8-890E-C63AF639E2F2}" srcOrd="2" destOrd="0" presId="urn:microsoft.com/office/officeart/2008/layout/LinedList"/>
    <dgm:cxn modelId="{8FAA4168-7373-46A1-8FA1-0FE6DC43B10F}" type="presParOf" srcId="{22F8A643-16C2-4FC3-A6A2-DC87D695851D}" destId="{018FD603-DC3C-4AD5-A2E3-A300FDA8FB63}" srcOrd="8" destOrd="0" presId="urn:microsoft.com/office/officeart/2008/layout/LinedList"/>
    <dgm:cxn modelId="{9D407A26-8B49-4380-B100-4D9BCEF060D0}" type="presParOf" srcId="{22F8A643-16C2-4FC3-A6A2-DC87D695851D}" destId="{A1EAFD6D-9159-4263-ACF8-8AB2E93C8C0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B62DCF-EA4F-4989-8132-0A2442FD33C3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7C386214-ADEE-4BAF-92C8-3A7C3356EEE2}">
      <dgm:prSet phldrT="[텍스트]"/>
      <dgm:spPr/>
      <dgm:t>
        <a:bodyPr/>
        <a:lstStyle/>
        <a:p>
          <a:pPr latinLnBrk="1"/>
          <a:r>
            <a:rPr lang="ko-KR" altLang="en-US" b="1" dirty="0" smtClean="0"/>
            <a:t>사업개요</a:t>
          </a:r>
          <a:endParaRPr lang="ko-KR" altLang="en-US" b="1" dirty="0"/>
        </a:p>
      </dgm:t>
    </dgm:pt>
    <dgm:pt modelId="{275E7999-5470-4715-974E-538C971A5027}" type="parTrans" cxnId="{72581CBE-58C0-407A-AA2E-073A30E64096}">
      <dgm:prSet/>
      <dgm:spPr/>
      <dgm:t>
        <a:bodyPr/>
        <a:lstStyle/>
        <a:p>
          <a:pPr latinLnBrk="1"/>
          <a:endParaRPr lang="ko-KR" altLang="en-US"/>
        </a:p>
      </dgm:t>
    </dgm:pt>
    <dgm:pt modelId="{85CB1FE1-5F9B-4599-9190-E722FDF5B554}" type="sibTrans" cxnId="{72581CBE-58C0-407A-AA2E-073A30E64096}">
      <dgm:prSet/>
      <dgm:spPr/>
      <dgm:t>
        <a:bodyPr/>
        <a:lstStyle/>
        <a:p>
          <a:pPr latinLnBrk="1"/>
          <a:endParaRPr lang="ko-KR" altLang="en-US"/>
        </a:p>
      </dgm:t>
    </dgm:pt>
    <dgm:pt modelId="{0BF84D48-F92A-4AE8-A503-50059FFE254A}">
      <dgm:prSet phldrT="[텍스트]" custT="1"/>
      <dgm:spPr/>
      <dgm:t>
        <a:bodyPr/>
        <a:lstStyle/>
        <a:p>
          <a:pPr latinLnBrk="1"/>
          <a:endParaRPr lang="en-US" altLang="ko-KR" sz="500" b="0" dirty="0" smtClean="0"/>
        </a:p>
        <a:p>
          <a:pPr latinLnBrk="1"/>
          <a:r>
            <a:rPr lang="ko-KR" altLang="en-US" sz="1100" b="0" dirty="0" smtClean="0"/>
            <a:t>목적 </a:t>
          </a:r>
          <a:r>
            <a:rPr lang="en-US" altLang="ko-KR" sz="1100" b="0" dirty="0" smtClean="0"/>
            <a:t>:</a:t>
          </a:r>
        </a:p>
        <a:p>
          <a:pPr latinLnBrk="1"/>
          <a:r>
            <a:rPr lang="ko-KR" altLang="en-US" sz="1100" b="0" dirty="0" smtClean="0"/>
            <a:t> </a:t>
          </a:r>
          <a:r>
            <a:rPr lang="ko-KR" altLang="en-US" sz="1100" b="0" dirty="0" err="1" smtClean="0"/>
            <a:t>영유아</a:t>
          </a:r>
          <a:r>
            <a:rPr lang="ko-KR" altLang="en-US" sz="1100" b="0" dirty="0" smtClean="0"/>
            <a:t> 예방접종 적기에 실시하여 인공면역 획득하게 하여 전염병 예방</a:t>
          </a:r>
          <a:r>
            <a:rPr lang="en-US" altLang="ko-KR" sz="1100" b="0" dirty="0" smtClean="0"/>
            <a:t>. </a:t>
          </a:r>
          <a:r>
            <a:rPr lang="ko-KR" altLang="en-US" sz="1100" b="0" dirty="0" smtClean="0"/>
            <a:t>구민건강 보호 유지 </a:t>
          </a:r>
          <a:endParaRPr lang="ko-KR" altLang="en-US" sz="1100" b="0" dirty="0"/>
        </a:p>
      </dgm:t>
    </dgm:pt>
    <dgm:pt modelId="{E70D1ED4-5382-473D-9D21-5774EB1EFEF1}" type="parTrans" cxnId="{3A5F3511-2A2D-431B-B033-1085D0B19FBF}">
      <dgm:prSet/>
      <dgm:spPr/>
      <dgm:t>
        <a:bodyPr/>
        <a:lstStyle/>
        <a:p>
          <a:pPr latinLnBrk="1"/>
          <a:endParaRPr lang="ko-KR" altLang="en-US"/>
        </a:p>
      </dgm:t>
    </dgm:pt>
    <dgm:pt modelId="{89647FCC-C270-4126-81DB-3CB7F2502F2F}" type="sibTrans" cxnId="{3A5F3511-2A2D-431B-B033-1085D0B19FBF}">
      <dgm:prSet/>
      <dgm:spPr/>
      <dgm:t>
        <a:bodyPr/>
        <a:lstStyle/>
        <a:p>
          <a:pPr latinLnBrk="1"/>
          <a:endParaRPr lang="ko-KR" altLang="en-US"/>
        </a:p>
      </dgm:t>
    </dgm:pt>
    <dgm:pt modelId="{9DDD2F4E-7662-4E17-AF57-882039BBA225}">
      <dgm:prSet phldrT="[텍스트]"/>
      <dgm:spPr/>
      <dgm:t>
        <a:bodyPr/>
        <a:lstStyle/>
        <a:p>
          <a:pPr latinLnBrk="1"/>
          <a:r>
            <a:rPr lang="ko-KR" altLang="en-US" b="0" dirty="0" smtClean="0"/>
            <a:t>사업 내용 </a:t>
          </a:r>
          <a:r>
            <a:rPr lang="en-US" altLang="ko-KR" b="0" dirty="0" smtClean="0"/>
            <a:t>:</a:t>
          </a:r>
          <a:endParaRPr lang="ko-KR" altLang="en-US" b="0" dirty="0" smtClean="0"/>
        </a:p>
        <a:p>
          <a:pPr latinLnBrk="1"/>
          <a:r>
            <a:rPr lang="ko-KR" altLang="en-US" b="0" dirty="0" smtClean="0"/>
            <a:t> 국가필수예방접종 </a:t>
          </a:r>
          <a:r>
            <a:rPr lang="en-US" altLang="ko-KR" b="0" dirty="0" smtClean="0"/>
            <a:t>8</a:t>
          </a:r>
          <a:r>
            <a:rPr lang="ko-KR" altLang="en-US" b="0" dirty="0" smtClean="0"/>
            <a:t>종 </a:t>
          </a:r>
          <a:r>
            <a:rPr lang="en-US" altLang="ko-KR" b="0" dirty="0" smtClean="0"/>
            <a:t>22</a:t>
          </a:r>
          <a:r>
            <a:rPr lang="ko-KR" altLang="en-US" b="0" dirty="0" smtClean="0"/>
            <a:t>회 총 </a:t>
          </a:r>
          <a:r>
            <a:rPr lang="en-US" altLang="ko-KR" b="0" dirty="0" smtClean="0"/>
            <a:t>55,000</a:t>
          </a:r>
          <a:r>
            <a:rPr lang="ko-KR" altLang="en-US" b="0" dirty="0" smtClean="0"/>
            <a:t>건 접종</a:t>
          </a:r>
          <a:r>
            <a:rPr lang="en-US" altLang="ko-KR" b="0" dirty="0" smtClean="0"/>
            <a:t>, </a:t>
          </a:r>
          <a:r>
            <a:rPr lang="ko-KR" altLang="en-US" b="0" dirty="0" smtClean="0"/>
            <a:t>관내 민간의료기관과 위탁 계약 후 </a:t>
          </a:r>
          <a:r>
            <a:rPr lang="ko-KR" altLang="en-US" b="0" dirty="0" err="1" smtClean="0"/>
            <a:t>병의원에서</a:t>
          </a:r>
          <a:r>
            <a:rPr lang="ko-KR" altLang="en-US" b="0" dirty="0" smtClean="0"/>
            <a:t> 무료접종 실시</a:t>
          </a:r>
          <a:r>
            <a:rPr lang="en-US" altLang="ko-KR" b="0" dirty="0" smtClean="0"/>
            <a:t>, B</a:t>
          </a:r>
          <a:r>
            <a:rPr lang="ko-KR" altLang="en-US" b="0" dirty="0" smtClean="0"/>
            <a:t>형 간염 수직감염 예방을 위한 예방접종 쿠폰 및 비용지불</a:t>
          </a:r>
          <a:r>
            <a:rPr lang="en-US" altLang="ko-KR" b="0" dirty="0" smtClean="0"/>
            <a:t>, </a:t>
          </a:r>
          <a:r>
            <a:rPr lang="ko-KR" altLang="en-US" b="0" dirty="0" smtClean="0"/>
            <a:t>예방접종 교육 및 홍보</a:t>
          </a:r>
          <a:r>
            <a:rPr lang="en-US" altLang="ko-KR" b="0" dirty="0" smtClean="0"/>
            <a:t>, </a:t>
          </a:r>
          <a:r>
            <a:rPr lang="ko-KR" altLang="en-US" b="0" dirty="0" smtClean="0"/>
            <a:t>예방접종 실적 기록유지</a:t>
          </a:r>
          <a:r>
            <a:rPr lang="en-US" altLang="ko-KR" b="0" dirty="0" smtClean="0"/>
            <a:t>, </a:t>
          </a:r>
          <a:r>
            <a:rPr lang="ko-KR" altLang="en-US" b="0" dirty="0" smtClean="0"/>
            <a:t>백신 안전관리 등</a:t>
          </a:r>
          <a:endParaRPr lang="ko-KR" altLang="en-US" b="0" dirty="0"/>
        </a:p>
      </dgm:t>
    </dgm:pt>
    <dgm:pt modelId="{CB324295-0298-4559-8620-DFBDAF21DDAB}" type="parTrans" cxnId="{B76B3A58-8E18-40ED-AC15-8CCEFDAE5708}">
      <dgm:prSet/>
      <dgm:spPr/>
      <dgm:t>
        <a:bodyPr/>
        <a:lstStyle/>
        <a:p>
          <a:pPr latinLnBrk="1"/>
          <a:endParaRPr lang="ko-KR" altLang="en-US"/>
        </a:p>
      </dgm:t>
    </dgm:pt>
    <dgm:pt modelId="{948414DD-54D8-4925-A803-D470CCB3130A}" type="sibTrans" cxnId="{B76B3A58-8E18-40ED-AC15-8CCEFDAE5708}">
      <dgm:prSet/>
      <dgm:spPr/>
      <dgm:t>
        <a:bodyPr/>
        <a:lstStyle/>
        <a:p>
          <a:pPr latinLnBrk="1"/>
          <a:endParaRPr lang="ko-KR" altLang="en-US"/>
        </a:p>
      </dgm:t>
    </dgm:pt>
    <dgm:pt modelId="{E9895C18-E840-4E64-937C-B105F2BB0C5C}">
      <dgm:prSet phldrT="[텍스트]" custT="1"/>
      <dgm:spPr/>
      <dgm:t>
        <a:bodyPr/>
        <a:lstStyle/>
        <a:p>
          <a:pPr latinLnBrk="1"/>
          <a:endParaRPr lang="en-US" altLang="ko-KR" sz="800" dirty="0" smtClean="0"/>
        </a:p>
        <a:p>
          <a:pPr latinLnBrk="1"/>
          <a:r>
            <a:rPr lang="ko-KR" altLang="en-US" sz="1100" dirty="0" smtClean="0"/>
            <a:t>추진 실적 </a:t>
          </a:r>
          <a:r>
            <a:rPr lang="en-US" altLang="ko-KR" sz="1100" dirty="0" smtClean="0"/>
            <a:t>:</a:t>
          </a:r>
          <a:endParaRPr lang="ko-KR" altLang="en-US" sz="1100" dirty="0" smtClean="0"/>
        </a:p>
        <a:p>
          <a:pPr latinLnBrk="1"/>
          <a:r>
            <a:rPr lang="en-US" altLang="ko-KR" sz="1100" dirty="0" smtClean="0"/>
            <a:t> 2011</a:t>
          </a:r>
          <a:r>
            <a:rPr lang="ko-KR" altLang="en-US" sz="1100" dirty="0" smtClean="0"/>
            <a:t>년 </a:t>
          </a:r>
          <a:r>
            <a:rPr lang="en-US" altLang="ko-KR" sz="1100" dirty="0" smtClean="0"/>
            <a:t>6</a:t>
          </a:r>
          <a:r>
            <a:rPr lang="ko-KR" altLang="en-US" sz="1100" dirty="0" smtClean="0"/>
            <a:t>월말 </a:t>
          </a:r>
          <a:r>
            <a:rPr lang="en-US" altLang="ko-KR" sz="1100" dirty="0" smtClean="0"/>
            <a:t>35,322</a:t>
          </a:r>
          <a:r>
            <a:rPr lang="ko-KR" altLang="en-US" sz="1100" dirty="0" smtClean="0"/>
            <a:t>건 접종 시행</a:t>
          </a:r>
          <a:r>
            <a:rPr lang="en-US" altLang="ko-KR" sz="1100" dirty="0" smtClean="0"/>
            <a:t>. 2012</a:t>
          </a:r>
          <a:r>
            <a:rPr lang="ko-KR" altLang="en-US" sz="1100" dirty="0" smtClean="0"/>
            <a:t>년에도 연속하여 사업을 진행 계획 </a:t>
          </a:r>
          <a:endParaRPr lang="ko-KR" altLang="en-US" sz="1100" dirty="0"/>
        </a:p>
      </dgm:t>
    </dgm:pt>
    <dgm:pt modelId="{BC1A21DD-2D2F-4EE3-A6FE-DCB13C16D070}" type="parTrans" cxnId="{C9672E74-4E68-47D7-A5EC-B249F19664E8}">
      <dgm:prSet/>
      <dgm:spPr/>
      <dgm:t>
        <a:bodyPr/>
        <a:lstStyle/>
        <a:p>
          <a:pPr latinLnBrk="1"/>
          <a:endParaRPr lang="ko-KR" altLang="en-US"/>
        </a:p>
      </dgm:t>
    </dgm:pt>
    <dgm:pt modelId="{D7090D8A-4EB2-4870-9C11-DA6D0CE58BDA}" type="sibTrans" cxnId="{C9672E74-4E68-47D7-A5EC-B249F19664E8}">
      <dgm:prSet/>
      <dgm:spPr/>
      <dgm:t>
        <a:bodyPr/>
        <a:lstStyle/>
        <a:p>
          <a:pPr latinLnBrk="1"/>
          <a:endParaRPr lang="ko-KR" altLang="en-US"/>
        </a:p>
      </dgm:t>
    </dgm:pt>
    <dgm:pt modelId="{A6537049-1701-4230-9494-1E24C25056DF}" type="pres">
      <dgm:prSet presAssocID="{39B62DCF-EA4F-4989-8132-0A2442FD33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ED4F72-5A5F-4E7B-A72D-F140C7B7D749}" type="pres">
      <dgm:prSet presAssocID="{7C386214-ADEE-4BAF-92C8-3A7C3356EEE2}" presName="thickLine" presStyleLbl="alignNode1" presStyleIdx="0" presStyleCnt="1"/>
      <dgm:spPr/>
    </dgm:pt>
    <dgm:pt modelId="{318DE420-80EA-4871-B13F-0E2F1B1AD7B7}" type="pres">
      <dgm:prSet presAssocID="{7C386214-ADEE-4BAF-92C8-3A7C3356EEE2}" presName="horz1" presStyleCnt="0"/>
      <dgm:spPr/>
    </dgm:pt>
    <dgm:pt modelId="{0673D5A0-2B02-4AC4-A1AD-39B9F48263E0}" type="pres">
      <dgm:prSet presAssocID="{7C386214-ADEE-4BAF-92C8-3A7C3356EEE2}" presName="tx1" presStyleLbl="revTx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2F8A643-16C2-4FC3-A6A2-DC87D695851D}" type="pres">
      <dgm:prSet presAssocID="{7C386214-ADEE-4BAF-92C8-3A7C3356EEE2}" presName="vert1" presStyleCnt="0"/>
      <dgm:spPr/>
    </dgm:pt>
    <dgm:pt modelId="{EF0447C5-45D5-42F6-9123-4CB2472B86BE}" type="pres">
      <dgm:prSet presAssocID="{0BF84D48-F92A-4AE8-A503-50059FFE254A}" presName="vertSpace2a" presStyleCnt="0"/>
      <dgm:spPr/>
    </dgm:pt>
    <dgm:pt modelId="{544565AF-61EF-4E85-8190-9FDB93957756}" type="pres">
      <dgm:prSet presAssocID="{0BF84D48-F92A-4AE8-A503-50059FFE254A}" presName="horz2" presStyleCnt="0"/>
      <dgm:spPr/>
    </dgm:pt>
    <dgm:pt modelId="{AB827D2B-C4F9-4CEE-9BD8-93C078FBE274}" type="pres">
      <dgm:prSet presAssocID="{0BF84D48-F92A-4AE8-A503-50059FFE254A}" presName="horzSpace2" presStyleCnt="0"/>
      <dgm:spPr/>
    </dgm:pt>
    <dgm:pt modelId="{45037AC4-2963-4504-9D89-1A77A4688D6B}" type="pres">
      <dgm:prSet presAssocID="{0BF84D48-F92A-4AE8-A503-50059FFE254A}" presName="tx2" presStyleLbl="revTx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AD26315-1BB8-442B-B9C9-401DE90F2D27}" type="pres">
      <dgm:prSet presAssocID="{0BF84D48-F92A-4AE8-A503-50059FFE254A}" presName="vert2" presStyleCnt="0"/>
      <dgm:spPr/>
    </dgm:pt>
    <dgm:pt modelId="{AF53FA0F-9C62-4DCB-AFB9-E8032A432FB7}" type="pres">
      <dgm:prSet presAssocID="{0BF84D48-F92A-4AE8-A503-50059FFE254A}" presName="thinLine2b" presStyleLbl="callout" presStyleIdx="0" presStyleCnt="3"/>
      <dgm:spPr/>
    </dgm:pt>
    <dgm:pt modelId="{2F6B3B64-23A7-460C-88D4-EE2FE9D8820C}" type="pres">
      <dgm:prSet presAssocID="{0BF84D48-F92A-4AE8-A503-50059FFE254A}" presName="vertSpace2b" presStyleCnt="0"/>
      <dgm:spPr/>
    </dgm:pt>
    <dgm:pt modelId="{A17FA14B-BC61-499F-80D5-3AD840ED03CE}" type="pres">
      <dgm:prSet presAssocID="{9DDD2F4E-7662-4E17-AF57-882039BBA225}" presName="horz2" presStyleCnt="0"/>
      <dgm:spPr/>
    </dgm:pt>
    <dgm:pt modelId="{42EEA882-7064-4F11-B992-AD47062FD7E6}" type="pres">
      <dgm:prSet presAssocID="{9DDD2F4E-7662-4E17-AF57-882039BBA225}" presName="horzSpace2" presStyleCnt="0"/>
      <dgm:spPr/>
    </dgm:pt>
    <dgm:pt modelId="{D9D48B0E-19E4-437B-8AB7-2C7C319BABC2}" type="pres">
      <dgm:prSet presAssocID="{9DDD2F4E-7662-4E17-AF57-882039BBA225}" presName="tx2" presStyleLbl="revTx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3E9751E-32F2-417A-AF70-D6EEE6C3B0AA}" type="pres">
      <dgm:prSet presAssocID="{9DDD2F4E-7662-4E17-AF57-882039BBA225}" presName="vert2" presStyleCnt="0"/>
      <dgm:spPr/>
    </dgm:pt>
    <dgm:pt modelId="{75DD6A2F-0A7B-4430-B9E6-E76B94B3EFD0}" type="pres">
      <dgm:prSet presAssocID="{9DDD2F4E-7662-4E17-AF57-882039BBA225}" presName="thinLine2b" presStyleLbl="callout" presStyleIdx="1" presStyleCnt="3"/>
      <dgm:spPr/>
    </dgm:pt>
    <dgm:pt modelId="{73293312-C35F-4834-881A-CD55CA956788}" type="pres">
      <dgm:prSet presAssocID="{9DDD2F4E-7662-4E17-AF57-882039BBA225}" presName="vertSpace2b" presStyleCnt="0"/>
      <dgm:spPr/>
    </dgm:pt>
    <dgm:pt modelId="{AA158D71-569C-45FF-995D-9AF4BB16CF15}" type="pres">
      <dgm:prSet presAssocID="{E9895C18-E840-4E64-937C-B105F2BB0C5C}" presName="horz2" presStyleCnt="0"/>
      <dgm:spPr/>
    </dgm:pt>
    <dgm:pt modelId="{C68BBAE7-7D79-414D-A188-EC404DCF562F}" type="pres">
      <dgm:prSet presAssocID="{E9895C18-E840-4E64-937C-B105F2BB0C5C}" presName="horzSpace2" presStyleCnt="0"/>
      <dgm:spPr/>
    </dgm:pt>
    <dgm:pt modelId="{79C85322-6E2F-4C02-8B95-4AE4EE658C55}" type="pres">
      <dgm:prSet presAssocID="{E9895C18-E840-4E64-937C-B105F2BB0C5C}" presName="tx2" presStyleLbl="revTx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B8D7B09-AAB2-40B8-890E-C63AF639E2F2}" type="pres">
      <dgm:prSet presAssocID="{E9895C18-E840-4E64-937C-B105F2BB0C5C}" presName="vert2" presStyleCnt="0"/>
      <dgm:spPr/>
    </dgm:pt>
    <dgm:pt modelId="{018FD603-DC3C-4AD5-A2E3-A300FDA8FB63}" type="pres">
      <dgm:prSet presAssocID="{E9895C18-E840-4E64-937C-B105F2BB0C5C}" presName="thinLine2b" presStyleLbl="callout" presStyleIdx="2" presStyleCnt="3"/>
      <dgm:spPr/>
    </dgm:pt>
    <dgm:pt modelId="{A1EAFD6D-9159-4263-ACF8-8AB2E93C8C0B}" type="pres">
      <dgm:prSet presAssocID="{E9895C18-E840-4E64-937C-B105F2BB0C5C}" presName="vertSpace2b" presStyleCnt="0"/>
      <dgm:spPr/>
    </dgm:pt>
  </dgm:ptLst>
  <dgm:cxnLst>
    <dgm:cxn modelId="{9F563BCF-9423-4D75-8FF0-B9605638585F}" type="presOf" srcId="{7C386214-ADEE-4BAF-92C8-3A7C3356EEE2}" destId="{0673D5A0-2B02-4AC4-A1AD-39B9F48263E0}" srcOrd="0" destOrd="0" presId="urn:microsoft.com/office/officeart/2008/layout/LinedList"/>
    <dgm:cxn modelId="{A5C512D0-55F5-4B58-9E5B-E9368DBA1C3D}" type="presOf" srcId="{39B62DCF-EA4F-4989-8132-0A2442FD33C3}" destId="{A6537049-1701-4230-9494-1E24C25056DF}" srcOrd="0" destOrd="0" presId="urn:microsoft.com/office/officeart/2008/layout/LinedList"/>
    <dgm:cxn modelId="{3C56FA0B-7770-44DB-8253-1F5EA07EB6B4}" type="presOf" srcId="{9DDD2F4E-7662-4E17-AF57-882039BBA225}" destId="{D9D48B0E-19E4-437B-8AB7-2C7C319BABC2}" srcOrd="0" destOrd="0" presId="urn:microsoft.com/office/officeart/2008/layout/LinedList"/>
    <dgm:cxn modelId="{66C62D71-2758-403F-AE68-05EC8CF0B4A3}" type="presOf" srcId="{E9895C18-E840-4E64-937C-B105F2BB0C5C}" destId="{79C85322-6E2F-4C02-8B95-4AE4EE658C55}" srcOrd="0" destOrd="0" presId="urn:microsoft.com/office/officeart/2008/layout/LinedList"/>
    <dgm:cxn modelId="{72581CBE-58C0-407A-AA2E-073A30E64096}" srcId="{39B62DCF-EA4F-4989-8132-0A2442FD33C3}" destId="{7C386214-ADEE-4BAF-92C8-3A7C3356EEE2}" srcOrd="0" destOrd="0" parTransId="{275E7999-5470-4715-974E-538C971A5027}" sibTransId="{85CB1FE1-5F9B-4599-9190-E722FDF5B554}"/>
    <dgm:cxn modelId="{B76B3A58-8E18-40ED-AC15-8CCEFDAE5708}" srcId="{7C386214-ADEE-4BAF-92C8-3A7C3356EEE2}" destId="{9DDD2F4E-7662-4E17-AF57-882039BBA225}" srcOrd="1" destOrd="0" parTransId="{CB324295-0298-4559-8620-DFBDAF21DDAB}" sibTransId="{948414DD-54D8-4925-A803-D470CCB3130A}"/>
    <dgm:cxn modelId="{3A5F3511-2A2D-431B-B033-1085D0B19FBF}" srcId="{7C386214-ADEE-4BAF-92C8-3A7C3356EEE2}" destId="{0BF84D48-F92A-4AE8-A503-50059FFE254A}" srcOrd="0" destOrd="0" parTransId="{E70D1ED4-5382-473D-9D21-5774EB1EFEF1}" sibTransId="{89647FCC-C270-4126-81DB-3CB7F2502F2F}"/>
    <dgm:cxn modelId="{C9672E74-4E68-47D7-A5EC-B249F19664E8}" srcId="{7C386214-ADEE-4BAF-92C8-3A7C3356EEE2}" destId="{E9895C18-E840-4E64-937C-B105F2BB0C5C}" srcOrd="2" destOrd="0" parTransId="{BC1A21DD-2D2F-4EE3-A6FE-DCB13C16D070}" sibTransId="{D7090D8A-4EB2-4870-9C11-DA6D0CE58BDA}"/>
    <dgm:cxn modelId="{13E38230-DA1B-4EA3-BFB8-0D915F605206}" type="presOf" srcId="{0BF84D48-F92A-4AE8-A503-50059FFE254A}" destId="{45037AC4-2963-4504-9D89-1A77A4688D6B}" srcOrd="0" destOrd="0" presId="urn:microsoft.com/office/officeart/2008/layout/LinedList"/>
    <dgm:cxn modelId="{E4285E84-AAE7-4293-B4E2-F6C854147BAC}" type="presParOf" srcId="{A6537049-1701-4230-9494-1E24C25056DF}" destId="{3AED4F72-5A5F-4E7B-A72D-F140C7B7D749}" srcOrd="0" destOrd="0" presId="urn:microsoft.com/office/officeart/2008/layout/LinedList"/>
    <dgm:cxn modelId="{6E9D7114-92C0-4045-9FE5-164AE805CDB5}" type="presParOf" srcId="{A6537049-1701-4230-9494-1E24C25056DF}" destId="{318DE420-80EA-4871-B13F-0E2F1B1AD7B7}" srcOrd="1" destOrd="0" presId="urn:microsoft.com/office/officeart/2008/layout/LinedList"/>
    <dgm:cxn modelId="{B9146F87-58E0-461D-8F4D-E0B2B36922FF}" type="presParOf" srcId="{318DE420-80EA-4871-B13F-0E2F1B1AD7B7}" destId="{0673D5A0-2B02-4AC4-A1AD-39B9F48263E0}" srcOrd="0" destOrd="0" presId="urn:microsoft.com/office/officeart/2008/layout/LinedList"/>
    <dgm:cxn modelId="{632F95E0-8889-4D06-B9E7-6E985E24C4AD}" type="presParOf" srcId="{318DE420-80EA-4871-B13F-0E2F1B1AD7B7}" destId="{22F8A643-16C2-4FC3-A6A2-DC87D695851D}" srcOrd="1" destOrd="0" presId="urn:microsoft.com/office/officeart/2008/layout/LinedList"/>
    <dgm:cxn modelId="{57B4672F-CF04-42BB-BC13-C3B6461A73AB}" type="presParOf" srcId="{22F8A643-16C2-4FC3-A6A2-DC87D695851D}" destId="{EF0447C5-45D5-42F6-9123-4CB2472B86BE}" srcOrd="0" destOrd="0" presId="urn:microsoft.com/office/officeart/2008/layout/LinedList"/>
    <dgm:cxn modelId="{6B23DE77-A60C-4443-B657-3416D9D4475C}" type="presParOf" srcId="{22F8A643-16C2-4FC3-A6A2-DC87D695851D}" destId="{544565AF-61EF-4E85-8190-9FDB93957756}" srcOrd="1" destOrd="0" presId="urn:microsoft.com/office/officeart/2008/layout/LinedList"/>
    <dgm:cxn modelId="{8846D392-C6FA-4A0E-A506-2FB468F9BD03}" type="presParOf" srcId="{544565AF-61EF-4E85-8190-9FDB93957756}" destId="{AB827D2B-C4F9-4CEE-9BD8-93C078FBE274}" srcOrd="0" destOrd="0" presId="urn:microsoft.com/office/officeart/2008/layout/LinedList"/>
    <dgm:cxn modelId="{D63ADD81-8805-4AE1-BD4C-DC1BD8B1671D}" type="presParOf" srcId="{544565AF-61EF-4E85-8190-9FDB93957756}" destId="{45037AC4-2963-4504-9D89-1A77A4688D6B}" srcOrd="1" destOrd="0" presId="urn:microsoft.com/office/officeart/2008/layout/LinedList"/>
    <dgm:cxn modelId="{A2D53F96-9ECD-4743-8033-5486EC3124E1}" type="presParOf" srcId="{544565AF-61EF-4E85-8190-9FDB93957756}" destId="{AAD26315-1BB8-442B-B9C9-401DE90F2D27}" srcOrd="2" destOrd="0" presId="urn:microsoft.com/office/officeart/2008/layout/LinedList"/>
    <dgm:cxn modelId="{183BFE3A-59A4-497B-B244-2C1D463FB265}" type="presParOf" srcId="{22F8A643-16C2-4FC3-A6A2-DC87D695851D}" destId="{AF53FA0F-9C62-4DCB-AFB9-E8032A432FB7}" srcOrd="2" destOrd="0" presId="urn:microsoft.com/office/officeart/2008/layout/LinedList"/>
    <dgm:cxn modelId="{3E8C1EDC-4845-47A1-8CB3-E0D08DD223AA}" type="presParOf" srcId="{22F8A643-16C2-4FC3-A6A2-DC87D695851D}" destId="{2F6B3B64-23A7-460C-88D4-EE2FE9D8820C}" srcOrd="3" destOrd="0" presId="urn:microsoft.com/office/officeart/2008/layout/LinedList"/>
    <dgm:cxn modelId="{CA40B5C3-3D9E-4DB8-B845-1EFEB91A50B9}" type="presParOf" srcId="{22F8A643-16C2-4FC3-A6A2-DC87D695851D}" destId="{A17FA14B-BC61-499F-80D5-3AD840ED03CE}" srcOrd="4" destOrd="0" presId="urn:microsoft.com/office/officeart/2008/layout/LinedList"/>
    <dgm:cxn modelId="{21AB7817-B046-487C-AE21-5410D9EEDFEF}" type="presParOf" srcId="{A17FA14B-BC61-499F-80D5-3AD840ED03CE}" destId="{42EEA882-7064-4F11-B992-AD47062FD7E6}" srcOrd="0" destOrd="0" presId="urn:microsoft.com/office/officeart/2008/layout/LinedList"/>
    <dgm:cxn modelId="{E9D509DC-BD51-4ADB-B8F5-69D24152DBDD}" type="presParOf" srcId="{A17FA14B-BC61-499F-80D5-3AD840ED03CE}" destId="{D9D48B0E-19E4-437B-8AB7-2C7C319BABC2}" srcOrd="1" destOrd="0" presId="urn:microsoft.com/office/officeart/2008/layout/LinedList"/>
    <dgm:cxn modelId="{72762ED8-8674-43BB-8508-F8351E099848}" type="presParOf" srcId="{A17FA14B-BC61-499F-80D5-3AD840ED03CE}" destId="{03E9751E-32F2-417A-AF70-D6EEE6C3B0AA}" srcOrd="2" destOrd="0" presId="urn:microsoft.com/office/officeart/2008/layout/LinedList"/>
    <dgm:cxn modelId="{63274134-D0B5-466A-A164-ADB0DE43EAE6}" type="presParOf" srcId="{22F8A643-16C2-4FC3-A6A2-DC87D695851D}" destId="{75DD6A2F-0A7B-4430-B9E6-E76B94B3EFD0}" srcOrd="5" destOrd="0" presId="urn:microsoft.com/office/officeart/2008/layout/LinedList"/>
    <dgm:cxn modelId="{FC18DDA4-C30B-4983-A523-DFED0404C181}" type="presParOf" srcId="{22F8A643-16C2-4FC3-A6A2-DC87D695851D}" destId="{73293312-C35F-4834-881A-CD55CA956788}" srcOrd="6" destOrd="0" presId="urn:microsoft.com/office/officeart/2008/layout/LinedList"/>
    <dgm:cxn modelId="{2508522E-C0EC-4B43-B4AE-189A7959EE26}" type="presParOf" srcId="{22F8A643-16C2-4FC3-A6A2-DC87D695851D}" destId="{AA158D71-569C-45FF-995D-9AF4BB16CF15}" srcOrd="7" destOrd="0" presId="urn:microsoft.com/office/officeart/2008/layout/LinedList"/>
    <dgm:cxn modelId="{A012973C-5CE5-41A9-A3DE-7DFF19B241C9}" type="presParOf" srcId="{AA158D71-569C-45FF-995D-9AF4BB16CF15}" destId="{C68BBAE7-7D79-414D-A188-EC404DCF562F}" srcOrd="0" destOrd="0" presId="urn:microsoft.com/office/officeart/2008/layout/LinedList"/>
    <dgm:cxn modelId="{3B046CE1-01A1-4D7A-9A9A-8607B29A6FE8}" type="presParOf" srcId="{AA158D71-569C-45FF-995D-9AF4BB16CF15}" destId="{79C85322-6E2F-4C02-8B95-4AE4EE658C55}" srcOrd="1" destOrd="0" presId="urn:microsoft.com/office/officeart/2008/layout/LinedList"/>
    <dgm:cxn modelId="{84E19328-B914-4C44-90E5-A7EC1F0A75EC}" type="presParOf" srcId="{AA158D71-569C-45FF-995D-9AF4BB16CF15}" destId="{2B8D7B09-AAB2-40B8-890E-C63AF639E2F2}" srcOrd="2" destOrd="0" presId="urn:microsoft.com/office/officeart/2008/layout/LinedList"/>
    <dgm:cxn modelId="{CBC00F49-3391-4E0D-9DE2-5A5862EB2BB1}" type="presParOf" srcId="{22F8A643-16C2-4FC3-A6A2-DC87D695851D}" destId="{018FD603-DC3C-4AD5-A2E3-A300FDA8FB63}" srcOrd="8" destOrd="0" presId="urn:microsoft.com/office/officeart/2008/layout/LinedList"/>
    <dgm:cxn modelId="{08C9CC9C-B86F-4058-B0CA-2562D5F58126}" type="presParOf" srcId="{22F8A643-16C2-4FC3-A6A2-DC87D695851D}" destId="{A1EAFD6D-9159-4263-ACF8-8AB2E93C8C0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7E0A1-40E5-4BEF-AF97-37403ECFADF9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88BCACDA-7CC5-42FE-9E66-D8C4A06635F0}">
      <dgm:prSet phldrT="[텍스트]"/>
      <dgm:spPr/>
      <dgm:t>
        <a:bodyPr/>
        <a:lstStyle/>
        <a:p>
          <a:pPr latinLnBrk="1"/>
          <a:r>
            <a:rPr lang="ko-KR" altLang="en-US" dirty="0" smtClean="0"/>
            <a:t>복지 수혜자 </a:t>
          </a:r>
          <a:r>
            <a:rPr lang="en-US" altLang="ko-KR" dirty="0" smtClean="0"/>
            <a:t>= </a:t>
          </a:r>
          <a:r>
            <a:rPr lang="ko-KR" altLang="en-US" dirty="0" smtClean="0"/>
            <a:t>사회적 약자</a:t>
          </a:r>
          <a:endParaRPr lang="ko-KR" altLang="en-US" dirty="0"/>
        </a:p>
      </dgm:t>
    </dgm:pt>
    <dgm:pt modelId="{7A9B7E48-FD74-423E-803C-96E231B0996F}" type="parTrans" cxnId="{D151B933-8078-4B29-B6D8-FCE35E3E9CEB}">
      <dgm:prSet/>
      <dgm:spPr/>
      <dgm:t>
        <a:bodyPr/>
        <a:lstStyle/>
        <a:p>
          <a:pPr latinLnBrk="1"/>
          <a:endParaRPr lang="ko-KR" altLang="en-US"/>
        </a:p>
      </dgm:t>
    </dgm:pt>
    <dgm:pt modelId="{4D44FA11-7DEA-450D-9643-C7998278D3E7}" type="sibTrans" cxnId="{D151B933-8078-4B29-B6D8-FCE35E3E9CEB}">
      <dgm:prSet/>
      <dgm:spPr/>
      <dgm:t>
        <a:bodyPr/>
        <a:lstStyle/>
        <a:p>
          <a:pPr latinLnBrk="1"/>
          <a:endParaRPr lang="ko-KR" altLang="en-US"/>
        </a:p>
      </dgm:t>
    </dgm:pt>
    <dgm:pt modelId="{8E87176F-FEB8-4E94-BD67-50FC9F904939}">
      <dgm:prSet phldrT="[텍스트]"/>
      <dgm:spPr/>
      <dgm:t>
        <a:bodyPr/>
        <a:lstStyle/>
        <a:p>
          <a:pPr latinLnBrk="1"/>
          <a:r>
            <a:rPr lang="ko-KR" altLang="en-US" dirty="0" smtClean="0"/>
            <a:t>낙인효과</a:t>
          </a:r>
          <a:endParaRPr lang="ko-KR" altLang="en-US" dirty="0"/>
        </a:p>
      </dgm:t>
    </dgm:pt>
    <dgm:pt modelId="{075E7FC4-E0DD-4D35-AF57-8F3B49B25FDA}" type="parTrans" cxnId="{EC172EDB-02F4-49FE-B8DF-1624DC8AC8D0}">
      <dgm:prSet/>
      <dgm:spPr/>
      <dgm:t>
        <a:bodyPr/>
        <a:lstStyle/>
        <a:p>
          <a:pPr latinLnBrk="1"/>
          <a:endParaRPr lang="ko-KR" altLang="en-US"/>
        </a:p>
      </dgm:t>
    </dgm:pt>
    <dgm:pt modelId="{8064C5B4-6423-450B-AA04-F4DF14045D67}" type="sibTrans" cxnId="{EC172EDB-02F4-49FE-B8DF-1624DC8AC8D0}">
      <dgm:prSet/>
      <dgm:spPr/>
      <dgm:t>
        <a:bodyPr/>
        <a:lstStyle/>
        <a:p>
          <a:pPr latinLnBrk="1"/>
          <a:endParaRPr lang="ko-KR" altLang="en-US"/>
        </a:p>
      </dgm:t>
    </dgm:pt>
    <dgm:pt modelId="{8C0790DF-3950-44EF-93F2-5FB3C2776C0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재사회화</a:t>
          </a:r>
          <a:r>
            <a:rPr lang="ko-KR" altLang="en-US" dirty="0" smtClean="0"/>
            <a:t> 및 정상화가 어려움</a:t>
          </a:r>
          <a:endParaRPr lang="ko-KR" altLang="en-US" dirty="0"/>
        </a:p>
      </dgm:t>
    </dgm:pt>
    <dgm:pt modelId="{727B8CC2-C35F-4E21-8079-5A95A84D5018}" type="parTrans" cxnId="{326F816B-BA8F-4C2C-AE05-946B56EFD61B}">
      <dgm:prSet/>
      <dgm:spPr/>
      <dgm:t>
        <a:bodyPr/>
        <a:lstStyle/>
        <a:p>
          <a:pPr latinLnBrk="1"/>
          <a:endParaRPr lang="ko-KR" altLang="en-US"/>
        </a:p>
      </dgm:t>
    </dgm:pt>
    <dgm:pt modelId="{2E188019-1B69-496D-9CA4-72ABF9D9EDD2}" type="sibTrans" cxnId="{326F816B-BA8F-4C2C-AE05-946B56EFD61B}">
      <dgm:prSet/>
      <dgm:spPr/>
      <dgm:t>
        <a:bodyPr/>
        <a:lstStyle/>
        <a:p>
          <a:pPr latinLnBrk="1"/>
          <a:endParaRPr lang="ko-KR" altLang="en-US"/>
        </a:p>
      </dgm:t>
    </dgm:pt>
    <dgm:pt modelId="{823C6FBE-27A7-434B-A17A-15E81D83F872}" type="pres">
      <dgm:prSet presAssocID="{74D7E0A1-40E5-4BEF-AF97-37403ECFADF9}" presName="Name0" presStyleCnt="0">
        <dgm:presLayoutVars>
          <dgm:dir/>
          <dgm:animLvl val="lvl"/>
          <dgm:resizeHandles val="exact"/>
        </dgm:presLayoutVars>
      </dgm:prSet>
      <dgm:spPr/>
    </dgm:pt>
    <dgm:pt modelId="{E45EEB1E-9B16-4B58-B04C-91DEA12C2E9E}" type="pres">
      <dgm:prSet presAssocID="{88BCACDA-7CC5-42FE-9E66-D8C4A06635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69384F-B8A5-4B05-B733-F1A3FA6D5F00}" type="pres">
      <dgm:prSet presAssocID="{4D44FA11-7DEA-450D-9643-C7998278D3E7}" presName="parTxOnlySpace" presStyleCnt="0"/>
      <dgm:spPr/>
    </dgm:pt>
    <dgm:pt modelId="{6A1445EB-7C40-44FA-9364-A7182ED0754B}" type="pres">
      <dgm:prSet presAssocID="{8E87176F-FEB8-4E94-BD67-50FC9F90493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DAED38-F841-4090-9552-791EEE93C015}" type="pres">
      <dgm:prSet presAssocID="{8064C5B4-6423-450B-AA04-F4DF14045D67}" presName="parTxOnlySpace" presStyleCnt="0"/>
      <dgm:spPr/>
    </dgm:pt>
    <dgm:pt modelId="{6849372B-AB0F-45A4-81CF-297F74B4DAB5}" type="pres">
      <dgm:prSet presAssocID="{8C0790DF-3950-44EF-93F2-5FB3C2776C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56E30D-587D-48A8-92C2-BFB1948B5405}" type="presOf" srcId="{88BCACDA-7CC5-42FE-9E66-D8C4A06635F0}" destId="{E45EEB1E-9B16-4B58-B04C-91DEA12C2E9E}" srcOrd="0" destOrd="0" presId="urn:microsoft.com/office/officeart/2005/8/layout/chevron1"/>
    <dgm:cxn modelId="{D151B933-8078-4B29-B6D8-FCE35E3E9CEB}" srcId="{74D7E0A1-40E5-4BEF-AF97-37403ECFADF9}" destId="{88BCACDA-7CC5-42FE-9E66-D8C4A06635F0}" srcOrd="0" destOrd="0" parTransId="{7A9B7E48-FD74-423E-803C-96E231B0996F}" sibTransId="{4D44FA11-7DEA-450D-9643-C7998278D3E7}"/>
    <dgm:cxn modelId="{FA2EDA96-58B7-4F03-BF39-00C8DEB598A0}" type="presOf" srcId="{74D7E0A1-40E5-4BEF-AF97-37403ECFADF9}" destId="{823C6FBE-27A7-434B-A17A-15E81D83F872}" srcOrd="0" destOrd="0" presId="urn:microsoft.com/office/officeart/2005/8/layout/chevron1"/>
    <dgm:cxn modelId="{EC172EDB-02F4-49FE-B8DF-1624DC8AC8D0}" srcId="{74D7E0A1-40E5-4BEF-AF97-37403ECFADF9}" destId="{8E87176F-FEB8-4E94-BD67-50FC9F904939}" srcOrd="1" destOrd="0" parTransId="{075E7FC4-E0DD-4D35-AF57-8F3B49B25FDA}" sibTransId="{8064C5B4-6423-450B-AA04-F4DF14045D67}"/>
    <dgm:cxn modelId="{326F816B-BA8F-4C2C-AE05-946B56EFD61B}" srcId="{74D7E0A1-40E5-4BEF-AF97-37403ECFADF9}" destId="{8C0790DF-3950-44EF-93F2-5FB3C2776C00}" srcOrd="2" destOrd="0" parTransId="{727B8CC2-C35F-4E21-8079-5A95A84D5018}" sibTransId="{2E188019-1B69-496D-9CA4-72ABF9D9EDD2}"/>
    <dgm:cxn modelId="{03ACEBBC-3898-442B-823A-F4DE739D0B8A}" type="presOf" srcId="{8C0790DF-3950-44EF-93F2-5FB3C2776C00}" destId="{6849372B-AB0F-45A4-81CF-297F74B4DAB5}" srcOrd="0" destOrd="0" presId="urn:microsoft.com/office/officeart/2005/8/layout/chevron1"/>
    <dgm:cxn modelId="{98CB3434-B9B4-4DF2-BDEB-13CAC55AAD54}" type="presOf" srcId="{8E87176F-FEB8-4E94-BD67-50FC9F904939}" destId="{6A1445EB-7C40-44FA-9364-A7182ED0754B}" srcOrd="0" destOrd="0" presId="urn:microsoft.com/office/officeart/2005/8/layout/chevron1"/>
    <dgm:cxn modelId="{44757590-9E53-4C08-B093-14028B5FEE30}" type="presParOf" srcId="{823C6FBE-27A7-434B-A17A-15E81D83F872}" destId="{E45EEB1E-9B16-4B58-B04C-91DEA12C2E9E}" srcOrd="0" destOrd="0" presId="urn:microsoft.com/office/officeart/2005/8/layout/chevron1"/>
    <dgm:cxn modelId="{6ADECCD3-D0B6-4258-AD5E-316913DDD760}" type="presParOf" srcId="{823C6FBE-27A7-434B-A17A-15E81D83F872}" destId="{7769384F-B8A5-4B05-B733-F1A3FA6D5F00}" srcOrd="1" destOrd="0" presId="urn:microsoft.com/office/officeart/2005/8/layout/chevron1"/>
    <dgm:cxn modelId="{52DC3A6B-993B-4124-B94C-C89ED6479A6E}" type="presParOf" srcId="{823C6FBE-27A7-434B-A17A-15E81D83F872}" destId="{6A1445EB-7C40-44FA-9364-A7182ED0754B}" srcOrd="2" destOrd="0" presId="urn:microsoft.com/office/officeart/2005/8/layout/chevron1"/>
    <dgm:cxn modelId="{F9E9BE7A-FBBE-40F8-8972-2C466016EC65}" type="presParOf" srcId="{823C6FBE-27A7-434B-A17A-15E81D83F872}" destId="{44DAED38-F841-4090-9552-791EEE93C015}" srcOrd="3" destOrd="0" presId="urn:microsoft.com/office/officeart/2005/8/layout/chevron1"/>
    <dgm:cxn modelId="{CAD137C0-AD3B-494F-AE1C-B8AE6E2AAB04}" type="presParOf" srcId="{823C6FBE-27A7-434B-A17A-15E81D83F872}" destId="{6849372B-AB0F-45A4-81CF-297F74B4DA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915E1-790C-4C79-8D22-2A2F93F11C7F}">
      <dsp:nvSpPr>
        <dsp:cNvPr id="0" name=""/>
        <dsp:cNvSpPr/>
      </dsp:nvSpPr>
      <dsp:spPr>
        <a:xfrm rot="5400000">
          <a:off x="-209577" y="210779"/>
          <a:ext cx="1397183" cy="97802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발단</a:t>
          </a:r>
          <a:endParaRPr lang="ko-KR" altLang="en-US" sz="1900" kern="1200" dirty="0"/>
        </a:p>
      </dsp:txBody>
      <dsp:txXfrm rot="5400000">
        <a:off x="-209577" y="210779"/>
        <a:ext cx="1397183" cy="978028"/>
      </dsp:txXfrm>
    </dsp:sp>
    <dsp:sp modelId="{63E9B48A-060B-4783-BC77-6F161EEEAFBC}">
      <dsp:nvSpPr>
        <dsp:cNvPr id="0" name=""/>
        <dsp:cNvSpPr/>
      </dsp:nvSpPr>
      <dsp:spPr>
        <a:xfrm rot="5400000">
          <a:off x="3797444" y="-2818213"/>
          <a:ext cx="908169" cy="6547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현대 산업사회에서는 </a:t>
          </a:r>
          <a:r>
            <a:rPr lang="ko-KR" altLang="en-US" sz="2200" kern="1200" dirty="0" smtClean="0"/>
            <a:t>핵가족화</a:t>
          </a:r>
          <a:r>
            <a:rPr lang="ko-KR" altLang="en-US" sz="1400" kern="1200" dirty="0" smtClean="0"/>
            <a:t>가 불가피하고 </a:t>
          </a:r>
          <a:r>
            <a:rPr lang="ko-KR" altLang="en-US" sz="2200" kern="1200" dirty="0" smtClean="0"/>
            <a:t>가족기능이 약화</a:t>
          </a:r>
          <a:endParaRPr lang="ko-KR" altLang="en-US" sz="2200" kern="1200" dirty="0"/>
        </a:p>
      </dsp:txBody>
      <dsp:txXfrm rot="5400000">
        <a:off x="3797444" y="-2818213"/>
        <a:ext cx="908169" cy="6547000"/>
      </dsp:txXfrm>
    </dsp:sp>
    <dsp:sp modelId="{BE121641-1CB9-4403-B872-B88AC5A89EB9}">
      <dsp:nvSpPr>
        <dsp:cNvPr id="0" name=""/>
        <dsp:cNvSpPr/>
      </dsp:nvSpPr>
      <dsp:spPr>
        <a:xfrm rot="5400000">
          <a:off x="-209577" y="1411007"/>
          <a:ext cx="1397183" cy="97802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과정</a:t>
          </a:r>
          <a:endParaRPr lang="ko-KR" altLang="en-US" sz="1900" kern="1200" dirty="0"/>
        </a:p>
      </dsp:txBody>
      <dsp:txXfrm rot="5400000">
        <a:off x="-209577" y="1411007"/>
        <a:ext cx="1397183" cy="978028"/>
      </dsp:txXfrm>
    </dsp:sp>
    <dsp:sp modelId="{21198F08-3A5E-4395-9718-EDDFD1C3A0D7}">
      <dsp:nvSpPr>
        <dsp:cNvPr id="0" name=""/>
        <dsp:cNvSpPr/>
      </dsp:nvSpPr>
      <dsp:spPr>
        <a:xfrm rot="5400000">
          <a:off x="3797444" y="-1617985"/>
          <a:ext cx="908169" cy="6547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아동양육</a:t>
          </a:r>
          <a:r>
            <a:rPr lang="en-US" altLang="ko-KR" sz="1300" kern="1200" dirty="0" smtClean="0"/>
            <a:t>,</a:t>
          </a:r>
          <a:r>
            <a:rPr lang="ko-KR" altLang="en-US" sz="1300" kern="1200" dirty="0" smtClean="0"/>
            <a:t> 노인</a:t>
          </a:r>
          <a:r>
            <a:rPr lang="en-US" altLang="ko-KR" sz="1300" kern="1200" dirty="0" smtClean="0"/>
            <a:t>&amp;</a:t>
          </a:r>
          <a:r>
            <a:rPr lang="ko-KR" altLang="en-US" sz="1300" kern="1200" dirty="0" smtClean="0"/>
            <a:t>장애인 돌봄</a:t>
          </a:r>
          <a:r>
            <a:rPr lang="en-US" altLang="ko-KR" sz="1300" kern="1200" dirty="0" smtClean="0"/>
            <a:t>, </a:t>
          </a:r>
          <a:r>
            <a:rPr lang="ko-KR" altLang="en-US" sz="1300" kern="1200" dirty="0" smtClean="0"/>
            <a:t>소외계층 사회화 등 가족이 전적으로 책임지는 것이 불가능하며</a:t>
          </a:r>
          <a:r>
            <a:rPr lang="en-US" altLang="ko-KR" sz="1300" kern="1200" dirty="0" smtClean="0"/>
            <a:t>, </a:t>
          </a:r>
          <a:r>
            <a:rPr lang="ko-KR" altLang="en-US" sz="1300" kern="1200" dirty="0" smtClean="0"/>
            <a:t>자본주의 경제제도가 생산과 분배에 따른 제 기능을 온전히 수행할 수 없어</a:t>
          </a:r>
          <a:r>
            <a:rPr lang="en-US" altLang="ko-KR" sz="1300" kern="1200" dirty="0" smtClean="0"/>
            <a:t> </a:t>
          </a:r>
          <a:r>
            <a:rPr lang="ko-KR" altLang="en-US" sz="1300" kern="1200" dirty="0" smtClean="0"/>
            <a:t>예상치 못한 실직과 빈곤을 경험할 가능성이 높음</a:t>
          </a:r>
          <a:r>
            <a:rPr lang="en-US" altLang="ko-KR" sz="1300" kern="1200" dirty="0" smtClean="0"/>
            <a:t>. </a:t>
          </a:r>
          <a:endParaRPr lang="ko-KR" altLang="en-US" sz="1300" kern="1200" dirty="0"/>
        </a:p>
      </dsp:txBody>
      <dsp:txXfrm rot="5400000">
        <a:off x="3797444" y="-1617985"/>
        <a:ext cx="908169" cy="6547000"/>
      </dsp:txXfrm>
    </dsp:sp>
    <dsp:sp modelId="{611C7568-DEAB-42D9-90F8-2FB5F4C3E318}">
      <dsp:nvSpPr>
        <dsp:cNvPr id="0" name=""/>
        <dsp:cNvSpPr/>
      </dsp:nvSpPr>
      <dsp:spPr>
        <a:xfrm rot="5400000">
          <a:off x="-209577" y="2611234"/>
          <a:ext cx="1397183" cy="97802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결론</a:t>
          </a:r>
          <a:endParaRPr lang="ko-KR" altLang="en-US" sz="1900" kern="1200" dirty="0"/>
        </a:p>
      </dsp:txBody>
      <dsp:txXfrm rot="5400000">
        <a:off x="-209577" y="2611234"/>
        <a:ext cx="1397183" cy="978028"/>
      </dsp:txXfrm>
    </dsp:sp>
    <dsp:sp modelId="{11ED0AF1-6E9A-4B80-B0AB-1D1A0952FEF5}">
      <dsp:nvSpPr>
        <dsp:cNvPr id="0" name=""/>
        <dsp:cNvSpPr/>
      </dsp:nvSpPr>
      <dsp:spPr>
        <a:xfrm rot="5400000">
          <a:off x="3797444" y="-417758"/>
          <a:ext cx="908169" cy="6547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이러한 상황 속에서 개인과 가정의 경제적 안정을 도모하는 수단으로서 사회복지제도는 매우 중요한 기능을 할 수밖에 없음</a:t>
          </a:r>
          <a:r>
            <a:rPr lang="en-US" altLang="ko-KR" sz="1300" kern="1200" dirty="0" smtClean="0"/>
            <a:t>. </a:t>
          </a:r>
          <a:endParaRPr lang="ko-KR" altLang="en-US" sz="1300" kern="1200" dirty="0"/>
        </a:p>
      </dsp:txBody>
      <dsp:txXfrm rot="5400000">
        <a:off x="3797444" y="-417758"/>
        <a:ext cx="908169" cy="6547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4A7BA-4435-4DEA-8849-64D3BFC29F7A}">
      <dsp:nvSpPr>
        <dsp:cNvPr id="0" name=""/>
        <dsp:cNvSpPr/>
      </dsp:nvSpPr>
      <dsp:spPr>
        <a:xfrm>
          <a:off x="486017" y="763"/>
          <a:ext cx="5133635" cy="46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①</a:t>
          </a:r>
          <a:endParaRPr lang="ko-KR" altLang="en-US" sz="1600" kern="1200" dirty="0"/>
        </a:p>
      </dsp:txBody>
      <dsp:txXfrm>
        <a:off x="486017" y="763"/>
        <a:ext cx="5133635" cy="466694"/>
      </dsp:txXfrm>
    </dsp:sp>
    <dsp:sp modelId="{46EE78A4-4F4F-49D2-A335-1385C5AEAF0A}">
      <dsp:nvSpPr>
        <dsp:cNvPr id="0" name=""/>
        <dsp:cNvSpPr/>
      </dsp:nvSpPr>
      <dsp:spPr>
        <a:xfrm>
          <a:off x="486017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DF657-42E8-4D4F-B517-1A9B06D2587A}">
      <dsp:nvSpPr>
        <dsp:cNvPr id="0" name=""/>
        <dsp:cNvSpPr/>
      </dsp:nvSpPr>
      <dsp:spPr>
        <a:xfrm>
          <a:off x="1207578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BC0DA-DB79-441E-9C03-FA332C420788}">
      <dsp:nvSpPr>
        <dsp:cNvPr id="0" name=""/>
        <dsp:cNvSpPr/>
      </dsp:nvSpPr>
      <dsp:spPr>
        <a:xfrm>
          <a:off x="1929710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F7FD7-A9AB-42A5-8B17-8B730979B367}">
      <dsp:nvSpPr>
        <dsp:cNvPr id="0" name=""/>
        <dsp:cNvSpPr/>
      </dsp:nvSpPr>
      <dsp:spPr>
        <a:xfrm>
          <a:off x="2651271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1701C-0583-4717-A49B-C9239A1F9A67}">
      <dsp:nvSpPr>
        <dsp:cNvPr id="0" name=""/>
        <dsp:cNvSpPr/>
      </dsp:nvSpPr>
      <dsp:spPr>
        <a:xfrm>
          <a:off x="3373402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BB43-EF90-4371-A646-8CB284FA72EF}">
      <dsp:nvSpPr>
        <dsp:cNvPr id="0" name=""/>
        <dsp:cNvSpPr/>
      </dsp:nvSpPr>
      <dsp:spPr>
        <a:xfrm>
          <a:off x="4094963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75B1-5383-46C3-90E5-7CB97F69D216}">
      <dsp:nvSpPr>
        <dsp:cNvPr id="0" name=""/>
        <dsp:cNvSpPr/>
      </dsp:nvSpPr>
      <dsp:spPr>
        <a:xfrm>
          <a:off x="4817095" y="467458"/>
          <a:ext cx="1201270" cy="9506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F3038-FB25-4B93-9709-78B481B0D52C}">
      <dsp:nvSpPr>
        <dsp:cNvPr id="0" name=""/>
        <dsp:cNvSpPr/>
      </dsp:nvSpPr>
      <dsp:spPr>
        <a:xfrm>
          <a:off x="486017" y="562525"/>
          <a:ext cx="5200373" cy="76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0" i="0" kern="1200" dirty="0" smtClean="0"/>
            <a:t>중산층과 빈민의 마찰에 대한 완충장치의 역할을 함으로 사회적 안정성을 도모</a:t>
          </a:r>
          <a:endParaRPr lang="ko-KR" altLang="en-US" sz="1600" kern="1200" dirty="0"/>
        </a:p>
      </dsp:txBody>
      <dsp:txXfrm>
        <a:off x="486017" y="562525"/>
        <a:ext cx="5200373" cy="760538"/>
      </dsp:txXfrm>
    </dsp:sp>
    <dsp:sp modelId="{E258F91C-D4B0-4173-BEFF-D01F5EB72A8F}">
      <dsp:nvSpPr>
        <dsp:cNvPr id="0" name=""/>
        <dsp:cNvSpPr/>
      </dsp:nvSpPr>
      <dsp:spPr>
        <a:xfrm>
          <a:off x="486017" y="1495448"/>
          <a:ext cx="5133635" cy="46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②</a:t>
          </a:r>
          <a:endParaRPr lang="ko-KR" altLang="en-US" sz="1600" kern="1200" dirty="0"/>
        </a:p>
      </dsp:txBody>
      <dsp:txXfrm>
        <a:off x="486017" y="1495448"/>
        <a:ext cx="5133635" cy="466694"/>
      </dsp:txXfrm>
    </dsp:sp>
    <dsp:sp modelId="{B458B5A4-5EB1-4958-9DD2-F5E2D984753D}">
      <dsp:nvSpPr>
        <dsp:cNvPr id="0" name=""/>
        <dsp:cNvSpPr/>
      </dsp:nvSpPr>
      <dsp:spPr>
        <a:xfrm>
          <a:off x="486017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7D49D-2DD0-4228-8DF5-7079453ED97F}">
      <dsp:nvSpPr>
        <dsp:cNvPr id="0" name=""/>
        <dsp:cNvSpPr/>
      </dsp:nvSpPr>
      <dsp:spPr>
        <a:xfrm>
          <a:off x="1207578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B96F0-0D96-438E-84F3-D1BDEB0A288A}">
      <dsp:nvSpPr>
        <dsp:cNvPr id="0" name=""/>
        <dsp:cNvSpPr/>
      </dsp:nvSpPr>
      <dsp:spPr>
        <a:xfrm>
          <a:off x="1929710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E5BC8-1DFC-4474-BF0C-107DB8C38A5E}">
      <dsp:nvSpPr>
        <dsp:cNvPr id="0" name=""/>
        <dsp:cNvSpPr/>
      </dsp:nvSpPr>
      <dsp:spPr>
        <a:xfrm>
          <a:off x="2651271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6F37A-E2C2-4896-A2C2-B4ADB235DF3B}">
      <dsp:nvSpPr>
        <dsp:cNvPr id="0" name=""/>
        <dsp:cNvSpPr/>
      </dsp:nvSpPr>
      <dsp:spPr>
        <a:xfrm>
          <a:off x="3373402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89738-BB2D-4C59-BDDD-4AC7FD78BFB8}">
      <dsp:nvSpPr>
        <dsp:cNvPr id="0" name=""/>
        <dsp:cNvSpPr/>
      </dsp:nvSpPr>
      <dsp:spPr>
        <a:xfrm>
          <a:off x="4094963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16E08-8153-4FA5-AF46-B9D06ED463FD}">
      <dsp:nvSpPr>
        <dsp:cNvPr id="0" name=""/>
        <dsp:cNvSpPr/>
      </dsp:nvSpPr>
      <dsp:spPr>
        <a:xfrm>
          <a:off x="4817095" y="1962142"/>
          <a:ext cx="1201270" cy="9506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2BBD-C1CE-49BF-9AF8-7C01F4C901E3}">
      <dsp:nvSpPr>
        <dsp:cNvPr id="0" name=""/>
        <dsp:cNvSpPr/>
      </dsp:nvSpPr>
      <dsp:spPr>
        <a:xfrm>
          <a:off x="486017" y="2057209"/>
          <a:ext cx="5200373" cy="76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0" i="0" kern="1200" dirty="0" smtClean="0"/>
            <a:t>중산층에서 빈민으로의 계층이동을 완화한다</a:t>
          </a:r>
          <a:r>
            <a:rPr lang="en-US" altLang="ko-KR" sz="1600" b="0" i="0" kern="1200" dirty="0" smtClean="0"/>
            <a:t>.</a:t>
          </a:r>
          <a:endParaRPr lang="ko-KR" altLang="en-US" sz="1600" kern="1200" dirty="0"/>
        </a:p>
      </dsp:txBody>
      <dsp:txXfrm>
        <a:off x="486017" y="2057209"/>
        <a:ext cx="5200373" cy="760538"/>
      </dsp:txXfrm>
    </dsp:sp>
    <dsp:sp modelId="{EE62AEB3-189E-44B9-9369-DDF972D60F55}">
      <dsp:nvSpPr>
        <dsp:cNvPr id="0" name=""/>
        <dsp:cNvSpPr/>
      </dsp:nvSpPr>
      <dsp:spPr>
        <a:xfrm>
          <a:off x="486017" y="2990132"/>
          <a:ext cx="5133635" cy="46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③</a:t>
          </a:r>
          <a:endParaRPr lang="ko-KR" altLang="en-US" sz="1600" kern="1200" dirty="0"/>
        </a:p>
      </dsp:txBody>
      <dsp:txXfrm>
        <a:off x="486017" y="2990132"/>
        <a:ext cx="5133635" cy="466694"/>
      </dsp:txXfrm>
    </dsp:sp>
    <dsp:sp modelId="{CC41D73A-5FEB-4095-8518-B61DB9C85B49}">
      <dsp:nvSpPr>
        <dsp:cNvPr id="0" name=""/>
        <dsp:cNvSpPr/>
      </dsp:nvSpPr>
      <dsp:spPr>
        <a:xfrm>
          <a:off x="486017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E05E4-5DE9-454D-AD65-4EE290C6540F}">
      <dsp:nvSpPr>
        <dsp:cNvPr id="0" name=""/>
        <dsp:cNvSpPr/>
      </dsp:nvSpPr>
      <dsp:spPr>
        <a:xfrm>
          <a:off x="1207578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6FC0-058F-4940-92E6-CE01F740A12C}">
      <dsp:nvSpPr>
        <dsp:cNvPr id="0" name=""/>
        <dsp:cNvSpPr/>
      </dsp:nvSpPr>
      <dsp:spPr>
        <a:xfrm>
          <a:off x="1929710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94AB-E8C3-4137-A156-5530E855F515}">
      <dsp:nvSpPr>
        <dsp:cNvPr id="0" name=""/>
        <dsp:cNvSpPr/>
      </dsp:nvSpPr>
      <dsp:spPr>
        <a:xfrm>
          <a:off x="2651271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9D197-AEFD-482A-BAD1-A2CAACC8389B}">
      <dsp:nvSpPr>
        <dsp:cNvPr id="0" name=""/>
        <dsp:cNvSpPr/>
      </dsp:nvSpPr>
      <dsp:spPr>
        <a:xfrm>
          <a:off x="3373402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5A810-FFB3-4E74-A6D2-30FFB577C321}">
      <dsp:nvSpPr>
        <dsp:cNvPr id="0" name=""/>
        <dsp:cNvSpPr/>
      </dsp:nvSpPr>
      <dsp:spPr>
        <a:xfrm>
          <a:off x="4094963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8023C-F9BF-4B9D-9233-AD385411B1AE}">
      <dsp:nvSpPr>
        <dsp:cNvPr id="0" name=""/>
        <dsp:cNvSpPr/>
      </dsp:nvSpPr>
      <dsp:spPr>
        <a:xfrm>
          <a:off x="4817095" y="3456826"/>
          <a:ext cx="1201270" cy="9506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82DDB-DD28-4047-B07A-56E58BD53D55}">
      <dsp:nvSpPr>
        <dsp:cNvPr id="0" name=""/>
        <dsp:cNvSpPr/>
      </dsp:nvSpPr>
      <dsp:spPr>
        <a:xfrm>
          <a:off x="486017" y="3551894"/>
          <a:ext cx="5200373" cy="76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0" i="0" kern="1200" dirty="0" smtClean="0"/>
            <a:t>낙인효과가 없다</a:t>
          </a:r>
          <a:r>
            <a:rPr lang="en-US" altLang="ko-KR" sz="1600" b="0" i="0" kern="1200" dirty="0" smtClean="0"/>
            <a:t>.</a:t>
          </a:r>
          <a:endParaRPr lang="ko-KR" altLang="en-US" sz="1600" kern="1200" dirty="0"/>
        </a:p>
      </dsp:txBody>
      <dsp:txXfrm>
        <a:off x="486017" y="3551894"/>
        <a:ext cx="5200373" cy="7605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EE505-BC2E-4FB7-955F-BE2DBE8CFF02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58CA-DDAA-429D-82B7-109B709CB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722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58CA-DDAA-429D-82B7-109B709CB19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733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464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74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59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865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615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129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861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10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347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1BEF-D661-4E0E-ABDF-06DCDB2BE7A8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D719-8FE8-4B34-BBBD-6BCD92687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16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news.imbc.com/replay/nwdesk/article/3191158_5780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4" r="2553"/>
          <a:stretch/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348880"/>
            <a:ext cx="47436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500" dirty="0" err="1" smtClean="0">
                <a:solidFill>
                  <a:srgbClr val="F47726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보</a:t>
            </a:r>
            <a:r>
              <a:rPr lang="ko-KR" altLang="en-US" sz="7200" dirty="0" err="1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건정책론</a:t>
            </a:r>
            <a:endParaRPr lang="ko-KR" altLang="en-US" sz="7200" dirty="0">
              <a:solidFill>
                <a:schemeClr val="bg1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 rot="16200000" flipH="1">
            <a:off x="7810535" y="5478217"/>
            <a:ext cx="1263281" cy="140364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이등변 삼각형 6"/>
          <p:cNvSpPr/>
          <p:nvPr/>
        </p:nvSpPr>
        <p:spPr>
          <a:xfrm rot="5400000" flipH="1">
            <a:off x="200912" y="-228372"/>
            <a:ext cx="3533094" cy="3925664"/>
          </a:xfrm>
          <a:prstGeom prst="triangle">
            <a:avLst>
              <a:gd name="adj" fmla="val 100000"/>
            </a:avLst>
          </a:prstGeom>
          <a:solidFill>
            <a:srgbClr val="F47726"/>
          </a:solidFill>
          <a:ln>
            <a:solidFill>
              <a:srgbClr val="F47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366915" y="4035836"/>
            <a:ext cx="5688631" cy="780366"/>
          </a:xfrm>
          <a:prstGeom prst="rect">
            <a:avLst/>
          </a:prstGeom>
          <a:solidFill>
            <a:schemeClr val="bg2">
              <a:lumMod val="1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88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978" y="499664"/>
            <a:ext cx="536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아동수당제도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85" y="1835174"/>
            <a:ext cx="816523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+mn-ea"/>
              </a:rPr>
              <a:t>개념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ko-KR" sz="2000" dirty="0">
                <a:latin typeface="+mn-ea"/>
              </a:rPr>
              <a:t>아동을 양육하고 있다는 사실을 조건으로 자산조사를 </a:t>
            </a:r>
            <a:r>
              <a:rPr lang="ko-KR" altLang="ko-KR" sz="2000" dirty="0" smtClean="0">
                <a:latin typeface="+mn-ea"/>
              </a:rPr>
              <a:t>실시하지</a:t>
            </a:r>
            <a:endParaRPr lang="en-US" altLang="ko-KR" sz="2000" dirty="0" smtClean="0">
              <a:latin typeface="+mn-ea"/>
            </a:endParaRPr>
          </a:p>
          <a:p>
            <a:pPr fontAlgn="base"/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</a:t>
            </a:r>
            <a:r>
              <a:rPr lang="ko-KR" altLang="ko-KR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</a:t>
            </a:r>
            <a:r>
              <a:rPr lang="en-US" altLang="ko-KR" sz="2400" dirty="0" smtClean="0">
                <a:latin typeface="+mn-ea"/>
              </a:rPr>
              <a:t> </a:t>
            </a:r>
            <a:r>
              <a:rPr lang="ko-KR" altLang="ko-KR" sz="2000" dirty="0" smtClean="0">
                <a:latin typeface="+mn-ea"/>
              </a:rPr>
              <a:t>않고 </a:t>
            </a:r>
            <a:r>
              <a:rPr lang="ko-KR" altLang="ko-KR" sz="2000" dirty="0">
                <a:latin typeface="+mn-ea"/>
              </a:rPr>
              <a:t>보호자에 대해 평등하게 양육비의 일부를 급부하고 </a:t>
            </a:r>
            <a:r>
              <a:rPr lang="ko-KR" altLang="ko-KR" sz="2000" dirty="0" smtClean="0">
                <a:latin typeface="+mn-ea"/>
              </a:rPr>
              <a:t>가족의</a:t>
            </a:r>
            <a:endParaRPr lang="en-US" altLang="ko-KR" sz="2000" dirty="0" smtClean="0">
              <a:latin typeface="+mn-ea"/>
            </a:endParaRPr>
          </a:p>
          <a:p>
            <a:pPr fontAlgn="base"/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</a:t>
            </a:r>
            <a:r>
              <a:rPr lang="ko-KR" altLang="ko-KR" sz="2000" dirty="0" smtClean="0">
                <a:latin typeface="+mn-ea"/>
              </a:rPr>
              <a:t> </a:t>
            </a:r>
            <a:r>
              <a:rPr lang="ko-KR" altLang="ko-KR" sz="2000" dirty="0">
                <a:latin typeface="+mn-ea"/>
              </a:rPr>
              <a:t>생활수준의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ko-KR" sz="2000" dirty="0">
                <a:latin typeface="+mn-ea"/>
              </a:rPr>
              <a:t>유지를 도모하는 </a:t>
            </a:r>
            <a:r>
              <a:rPr lang="ko-KR" altLang="ko-KR" sz="2000" dirty="0" smtClean="0">
                <a:latin typeface="+mn-ea"/>
              </a:rPr>
              <a:t>제도</a:t>
            </a:r>
            <a:endParaRPr lang="en-US" altLang="ko-KR" sz="20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385" y="3933056"/>
            <a:ext cx="816523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도입</a:t>
            </a:r>
            <a:r>
              <a:rPr lang="ko-KR" altLang="ko-KR" sz="2000" dirty="0"/>
              <a:t>배경</a:t>
            </a:r>
            <a:r>
              <a:rPr lang="en-US" altLang="ko-KR" sz="2000" dirty="0"/>
              <a:t> : </a:t>
            </a:r>
            <a:r>
              <a:rPr lang="ko-KR" altLang="ko-KR" sz="2000" dirty="0"/>
              <a:t>아동수당을 통하여</a:t>
            </a:r>
            <a:r>
              <a:rPr lang="en-US" altLang="ko-KR" sz="2000" dirty="0"/>
              <a:t> </a:t>
            </a:r>
            <a:r>
              <a:rPr lang="ko-KR" altLang="ko-KR" sz="2000" dirty="0"/>
              <a:t>아동이</a:t>
            </a:r>
            <a:r>
              <a:rPr lang="en-US" altLang="ko-KR" sz="2000" dirty="0"/>
              <a:t> </a:t>
            </a:r>
            <a:r>
              <a:rPr lang="ko-KR" altLang="ko-KR" sz="2000" dirty="0"/>
              <a:t>있는 노동자 가정을 빈곤에서</a:t>
            </a:r>
            <a:r>
              <a:rPr lang="en-US" altLang="ko-KR" sz="2000" dirty="0"/>
              <a:t> </a:t>
            </a:r>
            <a:r>
              <a:rPr lang="ko-KR" altLang="ko-KR" sz="2000" dirty="0" smtClean="0"/>
              <a:t>보</a:t>
            </a:r>
            <a:endParaRPr lang="en-US" altLang="ko-KR" sz="2000" dirty="0" smtClean="0"/>
          </a:p>
          <a:p>
            <a:pPr fontAlgn="base"/>
            <a:r>
              <a:rPr lang="en-US" altLang="ko-KR" sz="2000" dirty="0"/>
              <a:t> </a:t>
            </a:r>
            <a:r>
              <a:rPr lang="en-US" altLang="ko-KR" sz="2000" dirty="0" smtClean="0"/>
              <a:t>             </a:t>
            </a:r>
            <a:r>
              <a:rPr lang="ko-KR" altLang="ko-KR" sz="2000" dirty="0" smtClean="0"/>
              <a:t>호</a:t>
            </a:r>
            <a:r>
              <a:rPr lang="ko-KR" altLang="en-US" sz="2000" dirty="0" smtClean="0"/>
              <a:t>하고 </a:t>
            </a:r>
            <a:r>
              <a:rPr lang="ko-KR" altLang="ko-KR" sz="2000" dirty="0"/>
              <a:t>자녀가 있는 가정과 없는 가정간의 재정적 </a:t>
            </a:r>
            <a:r>
              <a:rPr lang="ko-KR" altLang="ko-KR" sz="2000" dirty="0" err="1"/>
              <a:t>빈부감을</a:t>
            </a:r>
            <a:r>
              <a:rPr lang="ko-KR" altLang="ko-KR" sz="2000" dirty="0"/>
              <a:t> </a:t>
            </a:r>
            <a:endParaRPr lang="en-US" altLang="ko-KR" sz="2000" dirty="0" smtClean="0"/>
          </a:p>
          <a:p>
            <a:pPr fontAlgn="base"/>
            <a:r>
              <a:rPr lang="en-US" altLang="ko-KR" sz="2000" dirty="0"/>
              <a:t> </a:t>
            </a:r>
            <a:r>
              <a:rPr lang="en-US" altLang="ko-KR" sz="2000" dirty="0" smtClean="0"/>
              <a:t>             </a:t>
            </a:r>
            <a:r>
              <a:rPr lang="ko-KR" altLang="ko-KR" sz="2000" dirty="0" smtClean="0"/>
              <a:t>균등하게 </a:t>
            </a:r>
            <a:r>
              <a:rPr lang="ko-KR" altLang="ko-KR" sz="2000" dirty="0"/>
              <a:t>하여 출산을 </a:t>
            </a:r>
            <a:r>
              <a:rPr lang="ko-KR" altLang="ko-KR" sz="2000" dirty="0" smtClean="0"/>
              <a:t>장려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536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아동수당제도</a:t>
            </a:r>
          </a:p>
        </p:txBody>
      </p:sp>
      <p:pic>
        <p:nvPicPr>
          <p:cNvPr id="9" name="그림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1664"/>
            <a:ext cx="4733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타원형 설명선 1"/>
          <p:cNvSpPr/>
          <p:nvPr/>
        </p:nvSpPr>
        <p:spPr>
          <a:xfrm>
            <a:off x="5744033" y="2060848"/>
            <a:ext cx="3114947" cy="2304256"/>
          </a:xfrm>
          <a:prstGeom prst="wedgeEllipseCallout">
            <a:avLst>
              <a:gd name="adj1" fmla="val -53354"/>
              <a:gd name="adj2" fmla="val 61999"/>
            </a:avLst>
          </a:prstGeom>
          <a:solidFill>
            <a:srgbClr val="FF2F2F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61346" y="270892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각 국의 특성에 따라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기준이 다양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⇒ 역사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문화의 차이</a:t>
            </a:r>
            <a:r>
              <a:rPr lang="en-US" altLang="ko-KR" sz="2000" b="1" dirty="0">
                <a:solidFill>
                  <a:schemeClr val="bg1"/>
                </a:solidFill>
              </a:rPr>
              <a:t>.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536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아동수당제도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539553" y="1340768"/>
            <a:ext cx="8208912" cy="665022"/>
            <a:chOff x="0" y="0"/>
            <a:chExt cx="7124169" cy="665022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0" y="0"/>
              <a:ext cx="7124169" cy="665022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모서리가 둥근 직사각형 4"/>
            <p:cNvSpPr/>
            <p:nvPr/>
          </p:nvSpPr>
          <p:spPr>
            <a:xfrm>
              <a:off x="19478" y="19478"/>
              <a:ext cx="7085213" cy="626066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300" kern="1200" dirty="0" smtClean="0">
                  <a:latin typeface="08서울남산체 M" pitchFamily="18" charset="-127"/>
                  <a:ea typeface="08서울남산체 M" pitchFamily="18" charset="-127"/>
                </a:rPr>
                <a:t>아동수당제도의 필요성 </a:t>
              </a:r>
              <a:r>
                <a:rPr lang="en-US" altLang="ko-KR" sz="2300" kern="1200" dirty="0" smtClean="0">
                  <a:latin typeface="08서울남산체 M" pitchFamily="18" charset="-127"/>
                  <a:ea typeface="08서울남산체 M" pitchFamily="18" charset="-127"/>
                </a:rPr>
                <a:t>(</a:t>
              </a:r>
              <a:r>
                <a:rPr lang="ko-KR" altLang="en-US" sz="2300" kern="1200" dirty="0" smtClean="0">
                  <a:latin typeface="08서울남산체 M" pitchFamily="18" charset="-127"/>
                  <a:ea typeface="08서울남산체 M" pitchFamily="18" charset="-127"/>
                </a:rPr>
                <a:t>우리나라에서의 시사점</a:t>
              </a:r>
              <a:r>
                <a:rPr lang="en-US" altLang="ko-KR" sz="2300" kern="1200" dirty="0" smtClean="0">
                  <a:latin typeface="08서울남산체 M" pitchFamily="18" charset="-127"/>
                  <a:ea typeface="08서울남산체 M" pitchFamily="18" charset="-127"/>
                </a:rPr>
                <a:t>)</a:t>
              </a:r>
              <a:endParaRPr lang="ko-KR" altLang="en-US" sz="2300" kern="1200" dirty="0">
                <a:latin typeface="08서울남산체 M" pitchFamily="18" charset="-127"/>
                <a:ea typeface="08서울남산체 M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1947" y="5639601"/>
            <a:ext cx="7416825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rgbClr val="FFFF00"/>
                </a:solidFill>
              </a:rPr>
              <a:t>위의 근거로 하였을 때 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 </a:t>
            </a:r>
            <a:r>
              <a:rPr lang="ko-KR" altLang="en-US" sz="2400" b="1" dirty="0">
                <a:solidFill>
                  <a:schemeClr val="bg2"/>
                </a:solidFill>
              </a:rPr>
              <a:t>⇒</a:t>
            </a:r>
            <a:r>
              <a:rPr lang="ko-KR" altLang="en-US" sz="2400" b="1" dirty="0" smtClean="0">
                <a:solidFill>
                  <a:schemeClr val="bg2"/>
                </a:solidFill>
              </a:rPr>
              <a:t> 보편적 아동수당은 필요한 제도이다</a:t>
            </a:r>
            <a:r>
              <a:rPr lang="en-US" altLang="ko-KR" sz="2400" b="1" dirty="0" smtClean="0">
                <a:solidFill>
                  <a:schemeClr val="bg2"/>
                </a:solidFill>
              </a:rPr>
              <a:t>.</a:t>
            </a:r>
            <a:endParaRPr lang="ko-KR" altLang="en-US" dirty="0">
              <a:solidFill>
                <a:schemeClr val="bg2"/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39552" y="2248373"/>
            <a:ext cx="2592288" cy="3000280"/>
            <a:chOff x="539552" y="2248373"/>
            <a:chExt cx="2592288" cy="3000280"/>
          </a:xfrm>
        </p:grpSpPr>
        <p:grpSp>
          <p:nvGrpSpPr>
            <p:cNvPr id="15" name="그룹 14"/>
            <p:cNvGrpSpPr/>
            <p:nvPr/>
          </p:nvGrpSpPr>
          <p:grpSpPr>
            <a:xfrm>
              <a:off x="539552" y="2248373"/>
              <a:ext cx="2592288" cy="3000280"/>
              <a:chOff x="0" y="0"/>
              <a:chExt cx="3848138" cy="3816424"/>
            </a:xfrm>
          </p:grpSpPr>
          <p:sp>
            <p:nvSpPr>
              <p:cNvPr id="22" name="모서리가 둥근 직사각형 21"/>
              <p:cNvSpPr/>
              <p:nvPr/>
            </p:nvSpPr>
            <p:spPr>
              <a:xfrm>
                <a:off x="0" y="0"/>
                <a:ext cx="3848138" cy="38164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모서리가 둥근 직사각형 4"/>
              <p:cNvSpPr/>
              <p:nvPr/>
            </p:nvSpPr>
            <p:spPr>
              <a:xfrm>
                <a:off x="0" y="0"/>
                <a:ext cx="3848138" cy="11449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ko-KR" sz="2400" b="1" dirty="0" err="1" smtClean="0">
                    <a:latin typeface="08서울남산체 B" panose="02020603020101020101" pitchFamily="18" charset="-127"/>
                    <a:ea typeface="08서울남산체 B" panose="02020603020101020101" pitchFamily="18" charset="-127"/>
                  </a:rPr>
                  <a:t>저출산문제에</a:t>
                </a:r>
                <a:endParaRPr lang="en-US" altLang="ko-KR" sz="2400" b="1" dirty="0"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dirty="0" smtClean="0">
                    <a:latin typeface="08서울남산체 B" panose="02020603020101020101" pitchFamily="18" charset="-127"/>
                    <a:ea typeface="08서울남산체 B" panose="02020603020101020101" pitchFamily="18" charset="-127"/>
                  </a:rPr>
                  <a:t>대</a:t>
                </a:r>
                <a:r>
                  <a:rPr lang="ko-KR" altLang="ko-KR" sz="2400" b="1" dirty="0" smtClean="0">
                    <a:latin typeface="08서울남산체 B" panose="02020603020101020101" pitchFamily="18" charset="-127"/>
                    <a:ea typeface="08서울남산체 B" panose="02020603020101020101" pitchFamily="18" charset="-127"/>
                  </a:rPr>
                  <a:t>한 대안</a:t>
                </a:r>
                <a:endParaRPr lang="ko-KR" altLang="en-US" sz="2200" b="1" kern="1200" dirty="0">
                  <a:latin typeface="08서울남산체 B" panose="02020603020101020101" pitchFamily="18" charset="-127"/>
                  <a:ea typeface="08서울남산체 B" panose="02020603020101020101" pitchFamily="18" charset="-127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66978" y="3343255"/>
              <a:ext cx="23615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ko-KR" dirty="0"/>
                <a:t>우리나라의 경우 출산율이 감소하는 상황에서도 서비스 중심의 정책을 내놓고 있는데 이는 </a:t>
              </a:r>
              <a:r>
                <a:rPr lang="ko-KR" altLang="ko-KR" dirty="0" smtClean="0">
                  <a:solidFill>
                    <a:srgbClr val="FF0000"/>
                  </a:solidFill>
                </a:rPr>
                <a:t>한계</a:t>
              </a:r>
              <a:r>
                <a:rPr lang="ko-KR" altLang="ko-KR" dirty="0" smtClean="0"/>
                <a:t>가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존재</a:t>
              </a:r>
              <a:r>
                <a:rPr lang="ko-KR" altLang="ko-KR" dirty="0" smtClean="0"/>
                <a:t> </a:t>
              </a:r>
              <a:endParaRPr lang="ko-KR" altLang="en-US" dirty="0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324216" y="2248373"/>
            <a:ext cx="2592288" cy="3000280"/>
            <a:chOff x="3324216" y="2248373"/>
            <a:chExt cx="2592288" cy="3000280"/>
          </a:xfrm>
        </p:grpSpPr>
        <p:grpSp>
          <p:nvGrpSpPr>
            <p:cNvPr id="24" name="그룹 23"/>
            <p:cNvGrpSpPr/>
            <p:nvPr/>
          </p:nvGrpSpPr>
          <p:grpSpPr>
            <a:xfrm>
              <a:off x="3324216" y="2248373"/>
              <a:ext cx="2592288" cy="3000280"/>
              <a:chOff x="0" y="0"/>
              <a:chExt cx="3848138" cy="3816424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0" y="0"/>
                <a:ext cx="3848138" cy="38164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모서리가 둥근 직사각형 4"/>
              <p:cNvSpPr/>
              <p:nvPr/>
            </p:nvSpPr>
            <p:spPr>
              <a:xfrm>
                <a:off x="0" y="0"/>
                <a:ext cx="3848138" cy="11449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latin typeface="08서울남산체 B" pitchFamily="18" charset="-127"/>
                    <a:ea typeface="08서울남산체 B" pitchFamily="18" charset="-127"/>
                  </a:rPr>
                  <a:t>소득재분배적 차원</a:t>
                </a:r>
                <a:endParaRPr lang="en-US" altLang="ko-KR" sz="2400" b="1" kern="1200" dirty="0" smtClean="0"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441919" y="3258616"/>
              <a:ext cx="244827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ko-KR" sz="1700" dirty="0" smtClean="0"/>
                <a:t>자녀양육 </a:t>
              </a:r>
              <a:r>
                <a:rPr lang="ko-KR" altLang="ko-KR" sz="1700" dirty="0"/>
                <a:t>부담을 경감하고 가족의 경제적 상황 개선을 </a:t>
              </a:r>
              <a:r>
                <a:rPr lang="ko-KR" altLang="ko-KR" sz="1700" dirty="0" smtClean="0"/>
                <a:t>목표로</a:t>
              </a:r>
              <a:r>
                <a:rPr lang="en-US" altLang="ko-KR" sz="1700" dirty="0" smtClean="0"/>
                <a:t> </a:t>
              </a:r>
              <a:r>
                <a:rPr lang="ko-KR" altLang="en-US" sz="1700" dirty="0" smtClean="0"/>
                <a:t>하므로</a:t>
              </a:r>
              <a:r>
                <a:rPr lang="en-US" altLang="ko-KR" sz="1700" dirty="0" smtClean="0"/>
                <a:t>, </a:t>
              </a:r>
              <a:r>
                <a:rPr lang="ko-KR" altLang="ko-KR" sz="1700" dirty="0"/>
                <a:t>이는 시장경제원리에 따른 소득분배를 국가정책차원에서 </a:t>
              </a:r>
              <a:r>
                <a:rPr lang="ko-KR" altLang="ko-KR" sz="1700" dirty="0">
                  <a:solidFill>
                    <a:srgbClr val="FF0000"/>
                  </a:solidFill>
                </a:rPr>
                <a:t>재분배</a:t>
              </a:r>
              <a:r>
                <a:rPr lang="ko-KR" altLang="ko-KR" sz="1700" dirty="0"/>
                <a:t>하기 위한 도구로 사용</a:t>
              </a:r>
              <a:endParaRPr lang="ko-KR" altLang="en-US" sz="1700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156176" y="2248373"/>
            <a:ext cx="2592289" cy="3000280"/>
            <a:chOff x="6156176" y="2248373"/>
            <a:chExt cx="2592289" cy="3000280"/>
          </a:xfrm>
        </p:grpSpPr>
        <p:grpSp>
          <p:nvGrpSpPr>
            <p:cNvPr id="27" name="그룹 26"/>
            <p:cNvGrpSpPr/>
            <p:nvPr/>
          </p:nvGrpSpPr>
          <p:grpSpPr>
            <a:xfrm>
              <a:off x="6156176" y="2248373"/>
              <a:ext cx="2592288" cy="3000280"/>
              <a:chOff x="0" y="0"/>
              <a:chExt cx="3848138" cy="3816424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0" y="0"/>
                <a:ext cx="3848138" cy="38164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모서리가 둥근 직사각형 4"/>
              <p:cNvSpPr/>
              <p:nvPr/>
            </p:nvSpPr>
            <p:spPr>
              <a:xfrm>
                <a:off x="0" y="0"/>
                <a:ext cx="3848138" cy="11449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latin typeface="08서울남산체 B" pitchFamily="18" charset="-127"/>
                    <a:ea typeface="08서울남산체 B" pitchFamily="18" charset="-127"/>
                  </a:rPr>
                  <a:t>보편주의적 원칙에 부합</a:t>
                </a:r>
                <a:endParaRPr lang="en-US" altLang="ko-KR" sz="2400" b="1" kern="1200" dirty="0" smtClean="0"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50628" y="3481754"/>
              <a:ext cx="24978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ko-KR" dirty="0" smtClean="0"/>
                <a:t>저소득</a:t>
              </a:r>
              <a:r>
                <a:rPr lang="ko-KR" altLang="en-US" dirty="0" smtClean="0"/>
                <a:t>층</a:t>
              </a:r>
              <a:r>
                <a:rPr lang="ko-KR" altLang="ko-KR" dirty="0" smtClean="0"/>
                <a:t> </a:t>
              </a:r>
              <a:r>
                <a:rPr lang="ko-KR" altLang="ko-KR" dirty="0"/>
                <a:t>아동보호와 중산층 아동교육간의 불공평한 서비스가 논란되어 왔고 이를 </a:t>
              </a:r>
              <a:r>
                <a:rPr lang="ko-KR" altLang="ko-KR" dirty="0">
                  <a:solidFill>
                    <a:srgbClr val="FF0000"/>
                  </a:solidFill>
                </a:rPr>
                <a:t>극복</a:t>
              </a:r>
              <a:r>
                <a:rPr lang="ko-KR" altLang="ko-KR" dirty="0"/>
                <a:t>하기 위한 정책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국내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xmlns="" val="857733239"/>
              </p:ext>
            </p:extLst>
          </p:nvPr>
        </p:nvGraphicFramePr>
        <p:xfrm>
          <a:off x="1523999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963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국내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xmlns="" val="1941017337"/>
              </p:ext>
            </p:extLst>
          </p:nvPr>
        </p:nvGraphicFramePr>
        <p:xfrm>
          <a:off x="1523999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06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국내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가로로 말린 두루마리 모양 8"/>
          <p:cNvSpPr/>
          <p:nvPr/>
        </p:nvSpPr>
        <p:spPr>
          <a:xfrm>
            <a:off x="1007604" y="1373142"/>
            <a:ext cx="7200800" cy="4468564"/>
          </a:xfrm>
          <a:prstGeom prst="horizontalScroll">
            <a:avLst>
              <a:gd name="adj" fmla="val 116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54807" y="2274838"/>
            <a:ext cx="654558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사업 </a:t>
            </a:r>
            <a:r>
              <a:rPr lang="ko-KR" altLang="en-US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성과 및 한계</a:t>
            </a:r>
          </a:p>
          <a:p>
            <a:pPr fontAlgn="base"/>
            <a:endParaRPr lang="en-US" altLang="ko-KR" sz="1100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국가필수예방접종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무료실시로 구민의 경제적 부담은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낮추고</a:t>
            </a:r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</a:t>
            </a:r>
            <a:r>
              <a:rPr lang="ko-KR" altLang="en-US" dirty="0" err="1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예방접종률은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상승되어 구민의 건강 보호 유지 가능</a:t>
            </a:r>
          </a:p>
          <a:p>
            <a:pPr fontAlgn="base"/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[</a:t>
            </a:r>
            <a:r>
              <a:rPr lang="ko-KR" altLang="en-US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감염병의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예방 및 관리에 관한 법률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]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24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25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조의</a:t>
            </a:r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dirty="0" err="1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지자체의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의무 실현 가능</a:t>
            </a:r>
          </a:p>
          <a:p>
            <a:pPr fontAlgn="base"/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단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지역단체로서 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[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전염병 예방법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]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의거한 국가의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의무실행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운동보다 </a:t>
            </a:r>
            <a:r>
              <a:rPr lang="ko-KR" altLang="en-US" dirty="0" err="1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지자체의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의무실행 운동의 한계가 </a:t>
            </a:r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엿보임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4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외국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681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①</a:t>
            </a:r>
            <a:r>
              <a:rPr lang="en-US" altLang="ko-KR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</a:t>
            </a:r>
            <a:r>
              <a:rPr lang="en-US" altLang="ko-KR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</a:t>
            </a:r>
            <a:r>
              <a:rPr lang="ko-KR" altLang="en-US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스웨덴</a:t>
            </a:r>
            <a:endParaRPr lang="en-US" altLang="ko-KR" sz="2400" dirty="0" smtClean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생애주기에 </a:t>
            </a:r>
            <a:r>
              <a:rPr lang="ko-KR" altLang="en-US" dirty="0"/>
              <a:t>따른 </a:t>
            </a:r>
            <a:r>
              <a:rPr lang="en-US" altLang="ko-KR" dirty="0" smtClean="0"/>
              <a:t>One-Stop</a:t>
            </a:r>
            <a:r>
              <a:rPr lang="ko-KR" altLang="en-US" dirty="0" smtClean="0"/>
              <a:t> 복지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endParaRPr lang="en-US" altLang="ko-KR" sz="1100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유치원에서 </a:t>
            </a:r>
            <a:r>
              <a:rPr lang="ko-KR" altLang="en-US" dirty="0"/>
              <a:t>대학교까지는 </a:t>
            </a:r>
            <a:r>
              <a:rPr lang="ko-KR" altLang="en-US" b="1" dirty="0"/>
              <a:t>무상교육</a:t>
            </a:r>
            <a:r>
              <a:rPr lang="ko-KR" altLang="en-US" dirty="0"/>
              <a:t>을 </a:t>
            </a:r>
            <a:r>
              <a:rPr lang="ko-KR" altLang="en-US" dirty="0" smtClean="0"/>
              <a:t>실시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altLang="ko-KR" sz="1100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각 </a:t>
            </a:r>
            <a:r>
              <a:rPr lang="ko-KR" altLang="en-US" dirty="0"/>
              <a:t>학교에서는 </a:t>
            </a:r>
            <a:r>
              <a:rPr lang="ko-KR" altLang="en-US" b="1" dirty="0"/>
              <a:t>무상급식</a:t>
            </a:r>
            <a:r>
              <a:rPr lang="ko-KR" altLang="en-US" dirty="0"/>
              <a:t>을 </a:t>
            </a:r>
            <a:r>
              <a:rPr lang="ko-KR" altLang="en-US" dirty="0" smtClean="0"/>
              <a:t>실시</a:t>
            </a:r>
            <a:r>
              <a:rPr lang="en-US" altLang="ko-KR" dirty="0" smtClean="0"/>
              <a:t>. </a:t>
            </a:r>
          </a:p>
          <a:p>
            <a:pPr marL="285750" indent="-285750">
              <a:buFontTx/>
              <a:buChar char="-"/>
            </a:pPr>
            <a:endParaRPr lang="en-US" altLang="ko-KR" sz="1100" dirty="0" smtClean="0"/>
          </a:p>
          <a:p>
            <a:pPr marL="285750" indent="-285750">
              <a:buFontTx/>
              <a:buChar char="-"/>
            </a:pPr>
            <a:r>
              <a:rPr lang="ko-KR" altLang="en-US" dirty="0"/>
              <a:t>‘중앙정부 </a:t>
            </a:r>
            <a:r>
              <a:rPr lang="en-US" altLang="ko-KR" dirty="0"/>
              <a:t>- </a:t>
            </a:r>
            <a:r>
              <a:rPr lang="ko-KR" altLang="en-US" dirty="0" err="1"/>
              <a:t>랜</a:t>
            </a:r>
            <a:r>
              <a:rPr lang="en-US" altLang="ko-KR" dirty="0"/>
              <a:t>(</a:t>
            </a:r>
            <a:r>
              <a:rPr lang="ko-KR" altLang="en-US" dirty="0"/>
              <a:t>광역자치단체</a:t>
            </a:r>
            <a:r>
              <a:rPr lang="en-US" altLang="ko-KR" dirty="0"/>
              <a:t>) - </a:t>
            </a:r>
            <a:r>
              <a:rPr lang="ko-KR" altLang="en-US" dirty="0" err="1"/>
              <a:t>꼬뮌</a:t>
            </a:r>
            <a:r>
              <a:rPr lang="en-US" altLang="ko-KR" dirty="0"/>
              <a:t>(</a:t>
            </a:r>
            <a:r>
              <a:rPr lang="ko-KR" altLang="en-US" dirty="0"/>
              <a:t>기초자치단체</a:t>
            </a:r>
            <a:r>
              <a:rPr lang="en-US" altLang="ko-KR" dirty="0"/>
              <a:t>)’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단계로 </a:t>
            </a:r>
            <a:r>
              <a:rPr lang="ko-KR" altLang="en-US" dirty="0" smtClean="0"/>
              <a:t>구성되어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광역자치단체에 </a:t>
            </a:r>
            <a:r>
              <a:rPr lang="ko-KR" altLang="en-US" dirty="0"/>
              <a:t>사회보장지청</a:t>
            </a:r>
            <a:r>
              <a:rPr lang="en-US" altLang="ko-KR" dirty="0"/>
              <a:t>, </a:t>
            </a:r>
            <a:r>
              <a:rPr lang="ko-KR" altLang="en-US" dirty="0"/>
              <a:t>기초자치 단체에 </a:t>
            </a:r>
            <a:r>
              <a:rPr lang="ko-KR" altLang="en-US" b="1" dirty="0" smtClean="0"/>
              <a:t>사회보장사무소</a:t>
            </a:r>
            <a:r>
              <a:rPr lang="ko-KR" altLang="en-US" dirty="0" smtClean="0"/>
              <a:t>를 </a:t>
            </a:r>
            <a:r>
              <a:rPr lang="ko-KR" altLang="en-US" dirty="0"/>
              <a:t>두어 업무를 </a:t>
            </a:r>
            <a:r>
              <a:rPr lang="ko-KR" altLang="en-US" dirty="0" smtClean="0"/>
              <a:t>집행</a:t>
            </a:r>
            <a:r>
              <a:rPr lang="en-US" altLang="ko-KR" dirty="0" smtClean="0"/>
              <a:t>,</a:t>
            </a:r>
            <a:r>
              <a:rPr lang="ko-KR" altLang="en-US" dirty="0"/>
              <a:t> 관장하며 각종 소득보장제도의 급여 및 수당을 </a:t>
            </a:r>
            <a:r>
              <a:rPr lang="ko-KR" altLang="en-US" dirty="0" smtClean="0"/>
              <a:t>지급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altLang="ko-KR" sz="1100" dirty="0" smtClean="0"/>
          </a:p>
          <a:p>
            <a:pPr marL="285750" indent="-285750">
              <a:buFontTx/>
              <a:buChar char="-"/>
            </a:pPr>
            <a:r>
              <a:rPr lang="ko-KR" altLang="en-US" dirty="0"/>
              <a:t>태어나는 순간부터 급여와 수당이 지급된다</a:t>
            </a:r>
            <a:r>
              <a:rPr lang="en-US" altLang="ko-KR" dirty="0"/>
              <a:t>. </a:t>
            </a:r>
            <a:r>
              <a:rPr lang="ko-KR" altLang="en-US" dirty="0"/>
              <a:t>태어난 다음달부터 </a:t>
            </a:r>
            <a:r>
              <a:rPr lang="en-US" altLang="ko-KR" dirty="0"/>
              <a:t>16</a:t>
            </a:r>
            <a:r>
              <a:rPr lang="ko-KR" altLang="en-US" dirty="0"/>
              <a:t>세까지 매월 </a:t>
            </a:r>
            <a:r>
              <a:rPr lang="en-US" altLang="ko-KR" dirty="0"/>
              <a:t>1,050 </a:t>
            </a:r>
            <a:r>
              <a:rPr lang="ko-KR" altLang="en-US" dirty="0" err="1"/>
              <a:t>크로나</a:t>
            </a:r>
            <a:r>
              <a:rPr lang="en-US" altLang="ko-KR" dirty="0"/>
              <a:t>(157,500</a:t>
            </a:r>
            <a:r>
              <a:rPr lang="ko-KR" altLang="en-US" dirty="0"/>
              <a:t>원 정도</a:t>
            </a:r>
            <a:r>
              <a:rPr lang="en-US" altLang="ko-KR" dirty="0"/>
              <a:t>)</a:t>
            </a:r>
            <a:r>
              <a:rPr lang="ko-KR" altLang="en-US" dirty="0"/>
              <a:t>의 아동수당이 지급</a:t>
            </a:r>
          </a:p>
          <a:p>
            <a:pPr marL="285750" indent="-285750">
              <a:buFontTx/>
              <a:buChar char="-"/>
            </a:pP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6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32445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4.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외국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196752"/>
            <a:ext cx="79681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①</a:t>
            </a:r>
            <a:r>
              <a:rPr lang="en-US" altLang="ko-KR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</a:t>
            </a:r>
            <a:r>
              <a:rPr lang="en-US" altLang="ko-KR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</a:t>
            </a:r>
            <a:r>
              <a:rPr lang="ko-KR" altLang="en-US" sz="2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스웨덴</a:t>
            </a:r>
            <a:endParaRPr lang="en-US" altLang="ko-KR" sz="2400" dirty="0" smtClean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endParaRPr lang="en-US" altLang="ko-KR" sz="1600" dirty="0"/>
          </a:p>
          <a:p>
            <a:pPr marL="285750" indent="-285750" fontAlgn="base" latinLnBrk="0">
              <a:buFontTx/>
              <a:buChar char="-"/>
            </a:pPr>
            <a:r>
              <a:rPr lang="ko-KR" altLang="en-US" b="1" dirty="0" smtClean="0"/>
              <a:t>의료 </a:t>
            </a:r>
            <a:r>
              <a:rPr lang="ko-KR" altLang="en-US" b="1" dirty="0"/>
              <a:t>재정이 전액 조세로 운영</a:t>
            </a:r>
            <a:r>
              <a:rPr lang="ko-KR" altLang="en-US" dirty="0"/>
              <a:t>되고 있기 때문에 국민 누구에게나 동일한 혜택을 주는 국민의료보험제도를 </a:t>
            </a:r>
            <a:r>
              <a:rPr lang="ko-KR" altLang="en-US" dirty="0" smtClean="0"/>
              <a:t>실시</a:t>
            </a:r>
            <a:endParaRPr lang="en-US" altLang="ko-KR" dirty="0" smtClean="0"/>
          </a:p>
          <a:p>
            <a:pPr marL="285750" indent="-285750" fontAlgn="base" latinLnBrk="0">
              <a:buFontTx/>
              <a:buChar char="-"/>
            </a:pPr>
            <a:r>
              <a:rPr lang="ko-KR" altLang="en-US" dirty="0"/>
              <a:t>스웨덴 병원은 지방정부가 운영하는 공공기관이며 의료서비스는 하나의 </a:t>
            </a:r>
            <a:r>
              <a:rPr lang="ko-KR" altLang="en-US" b="1" dirty="0"/>
              <a:t>공공재</a:t>
            </a:r>
            <a:r>
              <a:rPr lang="ko-KR" altLang="en-US" dirty="0"/>
              <a:t>로 </a:t>
            </a:r>
            <a:r>
              <a:rPr lang="ko-KR" altLang="en-US" dirty="0" smtClean="0"/>
              <a:t>인식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98" y="3089523"/>
            <a:ext cx="5067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216" y="4941168"/>
            <a:ext cx="1371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539552" y="3998966"/>
            <a:ext cx="8280920" cy="1086218"/>
            <a:chOff x="842192" y="3998967"/>
            <a:chExt cx="8021952" cy="864096"/>
          </a:xfrm>
        </p:grpSpPr>
        <p:sp>
          <p:nvSpPr>
            <p:cNvPr id="12" name="순서도: 처리 11"/>
            <p:cNvSpPr/>
            <p:nvPr/>
          </p:nvSpPr>
          <p:spPr>
            <a:xfrm>
              <a:off x="911948" y="3998967"/>
              <a:ext cx="7920880" cy="864096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192" y="4077072"/>
              <a:ext cx="8021952" cy="563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국민의 </a:t>
              </a:r>
              <a:r>
                <a:rPr lang="ko-KR" altLang="en-US" sz="2000" b="1" dirty="0" err="1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건강권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en-US" altLang="ko-KR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= 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정부의 책임 </a:t>
              </a:r>
              <a:r>
                <a:rPr lang="en-US" altLang="ko-KR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/</a:t>
              </a:r>
            </a:p>
            <a:p>
              <a:r>
                <a:rPr lang="en-US" altLang="ko-KR" sz="2000" b="1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en-US" altLang="ko-KR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                  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국가적 </a:t>
              </a:r>
              <a:r>
                <a:rPr lang="ko-KR" altLang="en-US" sz="2000" b="1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공공 의료 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정책 </a:t>
              </a:r>
              <a:r>
                <a:rPr lang="en-US" altLang="ko-KR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=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ko-KR" altLang="en-US" sz="2000" b="1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국민의 기본권을 보장하는 </a:t>
              </a:r>
              <a:r>
                <a:rPr lang="ko-KR" altLang="en-US" sz="2000" b="1" dirty="0" smtClean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척도</a:t>
              </a:r>
              <a:endParaRPr lang="ko-KR" altLang="en-US" sz="2000" b="1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923928" y="5085184"/>
            <a:ext cx="3312368" cy="1224136"/>
            <a:chOff x="3275856" y="5085184"/>
            <a:chExt cx="3312368" cy="1224136"/>
          </a:xfrm>
        </p:grpSpPr>
        <p:sp>
          <p:nvSpPr>
            <p:cNvPr id="15" name="타원형 설명선 14"/>
            <p:cNvSpPr/>
            <p:nvPr/>
          </p:nvSpPr>
          <p:spPr>
            <a:xfrm>
              <a:off x="3275856" y="5085184"/>
              <a:ext cx="3312368" cy="1224136"/>
            </a:xfrm>
            <a:prstGeom prst="wedgeEllipseCallout">
              <a:avLst>
                <a:gd name="adj1" fmla="val -78988"/>
                <a:gd name="adj2" fmla="val -282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6613" y="5374086"/>
              <a:ext cx="2830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이렇게 막 퍼주다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재정이 </a:t>
              </a:r>
              <a:r>
                <a:rPr lang="ko-KR" altLang="en-US" dirty="0" err="1" smtClean="0"/>
                <a:t>파탄난다</a:t>
              </a:r>
              <a:r>
                <a:rPr lang="en-US" altLang="ko-KR" dirty="0" smtClean="0"/>
                <a:t>?!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25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외국 사례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769" y="1203606"/>
            <a:ext cx="2647182" cy="30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288" y="4293096"/>
            <a:ext cx="7680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보편적 복지에 대한 사회적 합의가 이루어졌으므로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도덕적 </a:t>
            </a:r>
            <a:r>
              <a:rPr lang="ko-KR" altLang="en-US" dirty="0"/>
              <a:t>해이가 </a:t>
            </a:r>
            <a:r>
              <a:rPr lang="ko-KR" altLang="en-US" dirty="0" smtClean="0"/>
              <a:t>발생하지 않아</a:t>
            </a:r>
            <a:r>
              <a:rPr lang="en-US" altLang="ko-KR" dirty="0" smtClean="0"/>
              <a:t>, </a:t>
            </a:r>
            <a:r>
              <a:rPr lang="ko-KR" altLang="en-US" dirty="0"/>
              <a:t>이로 </a:t>
            </a:r>
            <a:r>
              <a:rPr lang="ko-KR" altLang="en-US" dirty="0" smtClean="0"/>
              <a:t>인한 불필요한 의료지출이 크게 없었다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보건통계</a:t>
            </a:r>
            <a:r>
              <a:rPr lang="en-US" altLang="ko-KR" dirty="0"/>
              <a:t>(2010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를 보면</a:t>
            </a:r>
            <a:r>
              <a:rPr lang="en-US" altLang="ko-KR" dirty="0"/>
              <a:t>, </a:t>
            </a:r>
            <a:r>
              <a:rPr lang="ko-KR" altLang="en-US" dirty="0"/>
              <a:t>스웨덴의 국민의료비 비중은 </a:t>
            </a:r>
            <a:r>
              <a:rPr lang="en-US" altLang="ko-KR" dirty="0"/>
              <a:t>1980</a:t>
            </a:r>
            <a:r>
              <a:rPr lang="ko-KR" altLang="en-US" dirty="0"/>
              <a:t>년 국내총생산</a:t>
            </a:r>
            <a:r>
              <a:rPr lang="en-US" altLang="ko-KR" dirty="0"/>
              <a:t>(GDP)</a:t>
            </a:r>
            <a:r>
              <a:rPr lang="ko-KR" altLang="en-US" dirty="0"/>
              <a:t>의 </a:t>
            </a:r>
            <a:r>
              <a:rPr lang="en-US" altLang="ko-KR" dirty="0"/>
              <a:t>9%</a:t>
            </a:r>
            <a:r>
              <a:rPr lang="ko-KR" altLang="en-US" dirty="0"/>
              <a:t>에서 </a:t>
            </a:r>
            <a:r>
              <a:rPr lang="en-US" altLang="ko-KR" dirty="0"/>
              <a:t>1990</a:t>
            </a:r>
            <a:r>
              <a:rPr lang="ko-KR" altLang="en-US" dirty="0"/>
              <a:t>년 </a:t>
            </a:r>
            <a:r>
              <a:rPr lang="en-US" altLang="ko-KR" dirty="0"/>
              <a:t>8.3%, 2008</a:t>
            </a:r>
            <a:r>
              <a:rPr lang="ko-KR" altLang="en-US" dirty="0"/>
              <a:t>년 </a:t>
            </a:r>
            <a:r>
              <a:rPr lang="en-US" altLang="ko-KR" dirty="0"/>
              <a:t>9.4%</a:t>
            </a:r>
            <a:r>
              <a:rPr lang="ko-KR" altLang="en-US" dirty="0"/>
              <a:t>를 </a:t>
            </a:r>
            <a:r>
              <a:rPr lang="ko-KR" altLang="en-US" dirty="0" smtClean="0"/>
              <a:t>차지해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국민의료비 </a:t>
            </a:r>
            <a:r>
              <a:rPr lang="ko-KR" altLang="en-US" dirty="0"/>
              <a:t>비중에 큰 변화가 없음을 알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51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978" y="499664"/>
            <a:ext cx="653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선별적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–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국민기초생활보장제도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748" y="1687866"/>
            <a:ext cx="76925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국민기초생활보장제도</a:t>
            </a:r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</a:p>
          <a:p>
            <a:pPr lvl="0" algn="ctr"/>
            <a:endParaRPr lang="en-US" altLang="ko-KR" sz="1100" b="1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algn="ctr"/>
            <a:r>
              <a:rPr lang="ko-KR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빈곤계층에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대해 국가가 생계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주거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교육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의료 등 기본적인 생활을 </a:t>
            </a:r>
            <a:r>
              <a:rPr lang="ko-KR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보장하는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것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기초생활보장제도의 대상자는 </a:t>
            </a:r>
            <a:r>
              <a:rPr lang="ko-KR" altLang="ko-KR" dirty="0" err="1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수급권자</a:t>
            </a:r>
            <a:r>
              <a:rPr lang="ko-KR" altLang="en-US" dirty="0" err="1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로</a:t>
            </a:r>
            <a:r>
              <a:rPr lang="ko-KR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이는 기초생활을 보장받기 위한 급여를 받을 수 있는 자격을 가진 자를 뜻함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pic>
        <p:nvPicPr>
          <p:cNvPr id="12" name="그림 11" descr="수급자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2797" y="3477945"/>
            <a:ext cx="3915347" cy="2134838"/>
          </a:xfrm>
          <a:prstGeom prst="rect">
            <a:avLst/>
          </a:prstGeom>
        </p:spPr>
      </p:pic>
      <p:pic>
        <p:nvPicPr>
          <p:cNvPr id="13" name="그림 12" descr="수급자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585" y="3477945"/>
            <a:ext cx="3643313" cy="21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16200000" flipH="1">
            <a:off x="7810535" y="5478217"/>
            <a:ext cx="1263281" cy="140364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5400000" flipH="1">
            <a:off x="200912" y="-228372"/>
            <a:ext cx="3533094" cy="3925664"/>
          </a:xfrm>
          <a:prstGeom prst="triangle">
            <a:avLst>
              <a:gd name="adj" fmla="val 100000"/>
            </a:avLst>
          </a:prstGeom>
          <a:solidFill>
            <a:srgbClr val="F47726"/>
          </a:solidFill>
          <a:ln>
            <a:solidFill>
              <a:srgbClr val="F47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39803" y="1208627"/>
            <a:ext cx="2752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rgbClr val="F47726"/>
                </a:solidFill>
                <a:latin typeface="Impact" pitchFamily="34" charset="0"/>
              </a:rPr>
              <a:t>I</a:t>
            </a:r>
            <a:r>
              <a:rPr lang="en-US" altLang="ko-KR" sz="8800" dirty="0" smtClean="0">
                <a:solidFill>
                  <a:schemeClr val="bg1"/>
                </a:solidFill>
                <a:latin typeface="Impact" pitchFamily="34" charset="0"/>
              </a:rPr>
              <a:t>ndex</a:t>
            </a:r>
            <a:endParaRPr lang="ko-KR" altLang="en-US" sz="8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0059" y="2725381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01. About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보편적 복지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059" y="34290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02. On the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보편적 복지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59" y="4132619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03. To the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보편적 복지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0059" y="4836238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04.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결론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1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978" y="499664"/>
            <a:ext cx="596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선별적 복지의 사례 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기초노령연금제도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748" y="1687866"/>
            <a:ext cx="769250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기초</a:t>
            </a:r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노령연금</a:t>
            </a:r>
            <a:r>
              <a:rPr lang="ko-KR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제도</a:t>
            </a:r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</a:p>
          <a:p>
            <a:pPr lvl="0" algn="ctr"/>
            <a:endParaRPr lang="en-US" altLang="ko-KR" sz="1100" b="1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/>
            <a:r>
              <a:rPr lang="ko-KR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65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이상 전체 노인의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70%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에게 매월 일정액의 연금을 제공하고 국가발전과 자녀양육에 헌신해 온 노고에 보답하려는 제도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실제로 소득이나 재산이 전혀 없이 생활하는 노인이 많기 때문에 매월 기초노령연금을 지급함으로써 노인의 생활안정을 지원하고 복지를 증진함을 목적으로 함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pic>
        <p:nvPicPr>
          <p:cNvPr id="10" name="그림 9" descr="기초노령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9310" y="3645024"/>
            <a:ext cx="49053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3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4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선별적 복지의 한계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낙인효과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다른 사람이나 제도로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부정적인 낙인</a:t>
            </a:r>
            <a:r>
              <a:rPr lang="ko-KR" altLang="en-US" dirty="0" smtClean="0"/>
              <a:t>을 찍힘으로써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실제 부정적인 결과를 나타내는 현상</a:t>
            </a: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1547664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755576" y="3573016"/>
            <a:ext cx="7704856" cy="2520280"/>
            <a:chOff x="755576" y="3573016"/>
            <a:chExt cx="7704856" cy="2520280"/>
          </a:xfrm>
        </p:grpSpPr>
        <p:sp>
          <p:nvSpPr>
            <p:cNvPr id="10" name="직사각형 9"/>
            <p:cNvSpPr/>
            <p:nvPr/>
          </p:nvSpPr>
          <p:spPr>
            <a:xfrm>
              <a:off x="755576" y="3573016"/>
              <a:ext cx="7704856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/>
                <a:t>(2) </a:t>
              </a:r>
              <a:r>
                <a:rPr lang="ko-KR" altLang="en-US" dirty="0" smtClean="0"/>
                <a:t>복지의 사각지대 형성 </a:t>
              </a:r>
              <a:r>
                <a:rPr lang="en-US" altLang="ko-KR" dirty="0" smtClean="0"/>
                <a:t>: </a:t>
              </a:r>
              <a:r>
                <a:rPr lang="ko-KR" altLang="en-US" dirty="0" err="1" smtClean="0"/>
                <a:t>차상위계층</a:t>
              </a:r>
              <a:r>
                <a:rPr lang="ko-KR" altLang="en-US" dirty="0" smtClean="0"/>
                <a:t> </a:t>
              </a:r>
              <a:endParaRPr lang="en-US" altLang="ko-KR" dirty="0" smtClean="0"/>
            </a:p>
            <a:p>
              <a:endParaRPr lang="en-US" altLang="ko-KR" sz="1100" dirty="0" smtClean="0"/>
            </a:p>
            <a:p>
              <a:r>
                <a:rPr lang="en-US" altLang="ko-KR" dirty="0" smtClean="0"/>
                <a:t>[</a:t>
              </a:r>
              <a:r>
                <a:rPr lang="ko-KR" altLang="en-US" dirty="0" smtClean="0"/>
                <a:t>최저생계비 대비 </a:t>
              </a:r>
              <a:r>
                <a:rPr lang="en-US" altLang="ko-KR" dirty="0" smtClean="0"/>
                <a:t>1∼1.2</a:t>
              </a:r>
              <a:r>
                <a:rPr lang="ko-KR" altLang="en-US" dirty="0" smtClean="0"/>
                <a:t>배의 소득이 있는 ‘잠재 빈곤층’과 소득은 최저생계비 이하지만 고정재산이 있어 기초생활보장 대상자에서 제외된 ‘</a:t>
              </a:r>
              <a:r>
                <a:rPr lang="ko-KR" altLang="en-US" dirty="0" err="1" smtClean="0"/>
                <a:t>비수급</a:t>
              </a:r>
              <a:r>
                <a:rPr lang="ko-KR" altLang="en-US" dirty="0" smtClean="0"/>
                <a:t> 빈곤층’을 합쳐 이르는 말</a:t>
              </a:r>
              <a:r>
                <a:rPr lang="en-US" altLang="ko-KR" dirty="0" smtClean="0"/>
                <a:t>]</a:t>
              </a: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971600" y="5157192"/>
              <a:ext cx="1440160" cy="93610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7784" y="5229200"/>
              <a:ext cx="56886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08서울남산체 B" pitchFamily="18" charset="-127"/>
                  <a:ea typeface="08서울남산체 B" pitchFamily="18" charset="-127"/>
                </a:rPr>
                <a:t>실질적으로 지원이 필요함에도 불구하고</a:t>
              </a:r>
              <a:r>
                <a:rPr lang="en-US" altLang="ko-KR" dirty="0" smtClean="0"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dirty="0" smtClean="0">
                  <a:latin typeface="08서울남산체 B" pitchFamily="18" charset="-127"/>
                  <a:ea typeface="08서울남산체 B" pitchFamily="18" charset="-127"/>
                </a:rPr>
                <a:t>혜택 기준에 따라 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08서울남산체 B" pitchFamily="18" charset="-127"/>
                  <a:ea typeface="08서울남산체 B" pitchFamily="18" charset="-127"/>
                </a:rPr>
                <a:t>복지의 사각지대</a:t>
              </a:r>
              <a:r>
                <a:rPr lang="ko-KR" altLang="en-US" dirty="0" smtClean="0">
                  <a:latin typeface="08서울남산체 B" pitchFamily="18" charset="-127"/>
                  <a:ea typeface="08서울남산체 B" pitchFamily="18" charset="-127"/>
                </a:rPr>
                <a:t>에 있는 계층이 발생</a:t>
              </a:r>
              <a:r>
                <a:rPr lang="en-US" altLang="ko-KR" dirty="0" smtClean="0">
                  <a:latin typeface="08서울남산체 B" pitchFamily="18" charset="-127"/>
                  <a:ea typeface="08서울남산체 B" pitchFamily="18" charset="-127"/>
                </a:rPr>
                <a:t>.</a:t>
              </a:r>
              <a:endParaRPr lang="ko-KR" altLang="en-US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1429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28918" b="29178"/>
          <a:stretch/>
        </p:blipFill>
        <p:spPr>
          <a:xfrm>
            <a:off x="0" y="1983179"/>
            <a:ext cx="9144000" cy="2873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3515524"/>
            <a:ext cx="5658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 smtClean="0">
                <a:solidFill>
                  <a:srgbClr val="F47726"/>
                </a:solidFill>
                <a:latin typeface="Impact" pitchFamily="34" charset="0"/>
              </a:rPr>
              <a:t>03</a:t>
            </a:r>
            <a:r>
              <a:rPr lang="en-US" altLang="ko-KR" sz="8800" dirty="0" smtClean="0">
                <a:solidFill>
                  <a:srgbClr val="F47726"/>
                </a:solidFill>
                <a:latin typeface="Impact" pitchFamily="34" charset="0"/>
              </a:rPr>
              <a:t> </a:t>
            </a:r>
            <a:r>
              <a:rPr lang="ko-KR" altLang="en-US" sz="96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주</a:t>
            </a:r>
            <a:r>
              <a:rPr lang="ko-KR" altLang="en-US" sz="54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장</a:t>
            </a:r>
            <a:r>
              <a:rPr lang="en-US" altLang="ko-KR" sz="54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&amp;</a:t>
            </a:r>
            <a:r>
              <a:rPr lang="ko-KR" altLang="en-US" sz="96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</a:t>
            </a:r>
            <a:r>
              <a:rPr lang="ko-KR" altLang="en-US" sz="54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론</a:t>
            </a:r>
            <a:endParaRPr lang="ko-KR" altLang="en-US" sz="5400" dirty="0">
              <a:solidFill>
                <a:schemeClr val="bg1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1.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사회복지의 목적과 보편적 복지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535881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(1) </a:t>
            </a:r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인간의 </a:t>
            </a:r>
            <a:r>
              <a:rPr lang="ko-KR" altLang="en-US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존엄성 </a:t>
            </a:r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확보</a:t>
            </a:r>
            <a:endParaRPr lang="en-US" altLang="ko-KR" sz="2400" b="1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사회복지의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가장 중요한 목적은 인간의 인격을 인정하고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존중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</a:p>
          <a:p>
            <a:pPr fontAlgn="base"/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인간에게 권리가 있다는 것은 단지 인간이라는 것 때문이고 이 세상에 존재하고 있다는 사실에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있음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</a:p>
          <a:p>
            <a:pPr fontAlgn="base"/>
            <a:endParaRPr lang="ko-KR" altLang="en-US" sz="11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ctr" fontAlgn="base">
              <a:buFontTx/>
              <a:buChar char="-"/>
            </a:pP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헌법 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10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</a:t>
            </a:r>
          </a:p>
          <a:p>
            <a:pPr fontAlgn="base"/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</a:t>
            </a:r>
            <a:r>
              <a:rPr lang="ko-KR" altLang="en-US" sz="14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국민은</a:t>
            </a:r>
            <a:r>
              <a:rPr lang="ko-KR" altLang="en-US" sz="14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인간으로서의 존엄과 가치를 가지며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행복을 추구할 권리를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가진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다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”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</a:t>
            </a:r>
            <a:r>
              <a:rPr lang="en-US" altLang="ko-KR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인간의 건강한 성장과 발달의 </a:t>
            </a:r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보장</a:t>
            </a:r>
            <a:endParaRPr lang="en-US" altLang="ko-KR" sz="2400" b="1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인간은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끊임없이 긍정적으로 그리고 건설적으로 변화되고 성장할 가능성이 있는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존재로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국가는 이를 보장하고 투자하여야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한다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1.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사회복지의 목적과 보편적 복지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557947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(3</a:t>
            </a:r>
            <a:r>
              <a:rPr lang="en-US" altLang="ko-KR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정상화</a:t>
            </a:r>
            <a:r>
              <a:rPr lang="en-US" altLang="ko-KR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(normalization)</a:t>
            </a:r>
            <a:endParaRPr lang="ko-KR" altLang="en-US" sz="2400" b="1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①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 사람들은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정상적인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생활을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영위할 권리를 가진다는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것으로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 사람이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같은 사회의 일원으로서 다른 구성원과 같은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생활을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누리고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 일상생활의 욕구를 충족 시키는 것이 정상적인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인간생활이라는 것을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의미이다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② 생활에 장애가 있는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사람이 지역사회를 기반으로 하여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다른 사람과 더불어 살아갈</a:t>
            </a:r>
            <a:r>
              <a:rPr lang="ko-KR" altLang="en-US" sz="14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수 있게 하는 것 자체가 인간답고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정상적인 사회의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참 모습이라는 것이다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en-US" altLang="ko-KR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en-US" altLang="ko-KR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en-US" altLang="ko-KR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</a:t>
            </a:r>
            <a:r>
              <a:rPr lang="en-US" altLang="ko-KR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sz="24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사회적 </a:t>
            </a:r>
            <a:r>
              <a:rPr lang="ko-KR" altLang="en-US" sz="2400" b="1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통합</a:t>
            </a:r>
            <a:endParaRPr lang="en-US" altLang="ko-KR" sz="2400" b="1" dirty="0" smtClean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endParaRPr lang="ko-KR" altLang="en-US" b="1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/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클라이언트로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하여금 사회의 구성원으로서 다른 사람과 마찬가지로 사회생활에 적극적으로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참여하고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살아 갈 수 있게 보장하는 것이다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국민이 인간다운 생활을 확보하도록 사회적 통합을 중요한 목적으로 삼아야 한다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사회적 이익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(Benefit) 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894" y="1596397"/>
            <a:ext cx="5782220" cy="4218696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  <p:grpSp>
        <p:nvGrpSpPr>
          <p:cNvPr id="19" name="그룹 18"/>
          <p:cNvGrpSpPr/>
          <p:nvPr/>
        </p:nvGrpSpPr>
        <p:grpSpPr>
          <a:xfrm>
            <a:off x="1475656" y="1412776"/>
            <a:ext cx="6455794" cy="4536504"/>
            <a:chOff x="1907704" y="1844824"/>
            <a:chExt cx="5328592" cy="3744416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907704" y="1844824"/>
              <a:ext cx="5328592" cy="374441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2051720" y="1844824"/>
              <a:ext cx="5032176" cy="374441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85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사회적 이익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(Benefit) -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행복도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33475"/>
            <a:ext cx="3333750" cy="45910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8" y="1133475"/>
            <a:ext cx="4130040" cy="252984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906238" y="3942616"/>
            <a:ext cx="3878139" cy="1934656"/>
            <a:chOff x="906238" y="3942616"/>
            <a:chExt cx="3878139" cy="1934656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906238" y="3942616"/>
              <a:ext cx="3878139" cy="1934656"/>
            </a:xfrm>
            <a:prstGeom prst="wedgeRoundRectCallout">
              <a:avLst>
                <a:gd name="adj1" fmla="val 58714"/>
                <a:gd name="adj2" fmla="val -167268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6238" y="4005064"/>
              <a:ext cx="38781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보편적 복지를 실시하고 있는 국가</a:t>
              </a:r>
              <a:endPara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r>
                <a:rPr lang="en-US" altLang="ko-KR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1. </a:t>
              </a:r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덴마크</a:t>
              </a:r>
              <a:endPara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r>
                <a:rPr lang="en-US" altLang="ko-KR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2. </a:t>
              </a:r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노르웨이</a:t>
              </a:r>
              <a:endPara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r>
                <a:rPr lang="en-US" altLang="ko-KR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3. </a:t>
              </a:r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스위스</a:t>
              </a:r>
              <a:endPara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r>
                <a:rPr lang="en-US" altLang="ko-KR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5. </a:t>
              </a:r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스웨덴</a:t>
              </a:r>
              <a:endPara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</a:t>
              </a:r>
              <a:r>
                <a:rPr lang="ko-KR" altLang="en-US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이 세계 행복지수에서 상위권 형성</a:t>
              </a:r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06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사회적 이익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(Benefit) 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24744"/>
            <a:ext cx="6840760" cy="5314744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>
            <a:off x="7020272" y="3144430"/>
            <a:ext cx="792088" cy="63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533664" y="2348880"/>
            <a:ext cx="792088" cy="63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012160" y="2825587"/>
            <a:ext cx="792088" cy="63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347864" y="5229200"/>
            <a:ext cx="792088" cy="63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3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28918" b="29178"/>
          <a:stretch/>
        </p:blipFill>
        <p:spPr>
          <a:xfrm>
            <a:off x="0" y="1983179"/>
            <a:ext cx="9144000" cy="287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3573016"/>
            <a:ext cx="5182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 smtClean="0">
                <a:solidFill>
                  <a:srgbClr val="F47726"/>
                </a:solidFill>
                <a:latin typeface="Impact" pitchFamily="34" charset="0"/>
              </a:rPr>
              <a:t>01</a:t>
            </a:r>
            <a:r>
              <a:rPr lang="en-US" altLang="ko-KR" sz="8800" dirty="0" smtClean="0">
                <a:solidFill>
                  <a:srgbClr val="F47726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</a:t>
            </a:r>
            <a:r>
              <a:rPr lang="ko-KR" altLang="en-US" sz="9600" dirty="0" err="1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보</a:t>
            </a:r>
            <a:r>
              <a:rPr lang="ko-KR" altLang="en-US" sz="5400" dirty="0" err="1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편적복지</a:t>
            </a:r>
            <a:endParaRPr lang="ko-KR" altLang="en-US" sz="5400" dirty="0">
              <a:solidFill>
                <a:schemeClr val="bg1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941168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보편적 복지의 개념</a:t>
            </a:r>
            <a:endParaRPr lang="en-US" altLang="ko-KR" dirty="0" smtClean="0">
              <a:latin typeface="-윤고딕330"/>
              <a:ea typeface="08서울남산체 M" panose="02020603020101020101" pitchFamily="18" charset="-127"/>
            </a:endParaRPr>
          </a:p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보편적 복지와 선별적 복지의 비교</a:t>
            </a:r>
            <a:endParaRPr lang="en-US" altLang="ko-KR" dirty="0" smtClean="0">
              <a:latin typeface="-윤고딕330"/>
              <a:ea typeface="08서울남산체 M" panose="02020603020101020101" pitchFamily="18" charset="-127"/>
            </a:endParaRPr>
          </a:p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쟁점사</a:t>
            </a:r>
            <a:r>
              <a:rPr lang="ko-KR" altLang="en-US" dirty="0">
                <a:latin typeface="-윤고딕330"/>
                <a:ea typeface="08서울남산체 M" panose="02020603020101020101" pitchFamily="18" charset="-127"/>
              </a:rPr>
              <a:t>항</a:t>
            </a:r>
          </a:p>
        </p:txBody>
      </p:sp>
    </p:spTree>
    <p:extLst>
      <p:ext uri="{BB962C8B-B14F-4D97-AF65-F5344CB8AC3E}">
        <p14:creationId xmlns:p14="http://schemas.microsoft.com/office/powerpoint/2010/main" xmlns="" val="41869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69" y="49966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쟁점사항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3" y="199783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“무상급식 통한 보편적 복지” </a:t>
            </a:r>
            <a:r>
              <a:rPr lang="en-US" altLang="ko-KR" dirty="0" err="1"/>
              <a:t>vs</a:t>
            </a:r>
            <a:r>
              <a:rPr lang="en-US" altLang="ko-KR" dirty="0"/>
              <a:t> “</a:t>
            </a:r>
            <a:r>
              <a:rPr lang="ko-KR" altLang="en-US" dirty="0"/>
              <a:t>일자리 창출 맞춤형 복지” </a:t>
            </a:r>
            <a:r>
              <a:rPr lang="en-US" altLang="ko-KR" dirty="0"/>
              <a:t>2013.03.06(</a:t>
            </a:r>
            <a:r>
              <a:rPr lang="ko-KR" altLang="en-US" dirty="0"/>
              <a:t>수</a:t>
            </a:r>
            <a:r>
              <a:rPr lang="en-US" altLang="ko-KR" dirty="0"/>
              <a:t>) [</a:t>
            </a:r>
            <a:r>
              <a:rPr lang="ko-KR" altLang="en-US" dirty="0"/>
              <a:t>경기일보</a:t>
            </a:r>
            <a:r>
              <a:rPr lang="en-US" altLang="ko-KR" dirty="0" smtClean="0"/>
              <a:t>]</a:t>
            </a:r>
          </a:p>
          <a:p>
            <a:pPr fontAlgn="base"/>
            <a:endParaRPr lang="ko-KR" altLang="en-US" dirty="0"/>
          </a:p>
          <a:p>
            <a:pPr fontAlgn="base"/>
            <a:r>
              <a:rPr lang="en-US" altLang="ko-KR" dirty="0"/>
              <a:t>[</a:t>
            </a:r>
            <a:r>
              <a:rPr lang="ko-KR" altLang="en-US" dirty="0"/>
              <a:t>대선 </a:t>
            </a:r>
            <a:r>
              <a:rPr lang="en-US" altLang="ko-KR" dirty="0"/>
              <a:t>D-8…2</a:t>
            </a:r>
            <a:r>
              <a:rPr lang="ko-KR" altLang="en-US" dirty="0"/>
              <a:t>차 </a:t>
            </a:r>
            <a:r>
              <a:rPr lang="en-US" altLang="ko-KR" dirty="0"/>
              <a:t>TV</a:t>
            </a:r>
            <a:r>
              <a:rPr lang="ko-KR" altLang="en-US" dirty="0"/>
              <a:t>토론</a:t>
            </a:r>
            <a:r>
              <a:rPr lang="en-US" altLang="ko-KR" dirty="0"/>
              <a:t>] </a:t>
            </a:r>
            <a:r>
              <a:rPr lang="ko-KR" altLang="en-US" dirty="0"/>
              <a:t>朴 </a:t>
            </a:r>
            <a:r>
              <a:rPr lang="en-US" altLang="ko-KR" dirty="0"/>
              <a:t>"</a:t>
            </a:r>
            <a:r>
              <a:rPr lang="ko-KR" altLang="en-US" dirty="0"/>
              <a:t>선택적 지원</a:t>
            </a:r>
            <a:r>
              <a:rPr lang="en-US" altLang="ko-KR" dirty="0"/>
              <a:t>" </a:t>
            </a:r>
            <a:r>
              <a:rPr lang="ko-KR" altLang="en-US" dirty="0"/>
              <a:t>文 </a:t>
            </a:r>
            <a:r>
              <a:rPr lang="en-US" altLang="ko-KR" dirty="0"/>
              <a:t>"</a:t>
            </a:r>
            <a:r>
              <a:rPr lang="ko-KR" altLang="en-US" dirty="0"/>
              <a:t>보편적 복지</a:t>
            </a:r>
            <a:r>
              <a:rPr lang="en-US" altLang="ko-KR" dirty="0"/>
              <a:t>" 2012.12.10(</a:t>
            </a:r>
            <a:r>
              <a:rPr lang="ko-KR" altLang="en-US" dirty="0"/>
              <a:t>월</a:t>
            </a:r>
            <a:r>
              <a:rPr lang="en-US" altLang="ko-KR" dirty="0"/>
              <a:t>) [</a:t>
            </a:r>
            <a:r>
              <a:rPr lang="ko-KR" altLang="en-US" dirty="0"/>
              <a:t>한국경제</a:t>
            </a:r>
            <a:r>
              <a:rPr lang="en-US" altLang="ko-KR" dirty="0"/>
              <a:t>] 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fontAlgn="base"/>
            <a:r>
              <a:rPr lang="en-US" altLang="ko-KR" dirty="0"/>
              <a:t>[</a:t>
            </a:r>
            <a:r>
              <a:rPr lang="ko-KR" altLang="en-US" dirty="0"/>
              <a:t>정책비교</a:t>
            </a:r>
            <a:r>
              <a:rPr lang="en-US" altLang="ko-KR" dirty="0"/>
              <a:t>] </a:t>
            </a:r>
            <a:r>
              <a:rPr lang="ko-KR" altLang="en-US" dirty="0"/>
              <a:t>복지</a:t>
            </a:r>
            <a:r>
              <a:rPr lang="en-US" altLang="ko-KR" dirty="0"/>
              <a:t>-</a:t>
            </a:r>
            <a:r>
              <a:rPr lang="ko-KR" altLang="en-US" dirty="0"/>
              <a:t>교육정책은</a:t>
            </a:r>
            <a:r>
              <a:rPr lang="en-US" altLang="ko-KR" dirty="0"/>
              <a:t>? </a:t>
            </a:r>
            <a:r>
              <a:rPr lang="ko-KR" altLang="en-US" dirty="0"/>
              <a:t>선택적 의료</a:t>
            </a:r>
            <a:r>
              <a:rPr lang="en-US" altLang="ko-KR" dirty="0" err="1"/>
              <a:t>vs</a:t>
            </a:r>
            <a:r>
              <a:rPr lang="ko-KR" altLang="en-US" dirty="0"/>
              <a:t>보편적 의료 </a:t>
            </a:r>
            <a:r>
              <a:rPr lang="en-US" altLang="ko-KR" dirty="0"/>
              <a:t>2012.11.27(</a:t>
            </a:r>
            <a:r>
              <a:rPr lang="ko-KR" altLang="en-US" dirty="0"/>
              <a:t>화</a:t>
            </a:r>
            <a:r>
              <a:rPr lang="en-US" altLang="ko-KR" dirty="0"/>
              <a:t>) [MBC] 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r>
              <a:rPr lang="en-US" altLang="ko-KR" dirty="0">
                <a:hlinkClick r:id="rId5"/>
              </a:rPr>
              <a:t>http://imnews.imbc.com/replay/nwdesk/article/3191158_5780.html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개념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16" name="다이어그램 15"/>
          <p:cNvGraphicFramePr/>
          <p:nvPr>
            <p:extLst>
              <p:ext uri="{D42A27DB-BD31-4B8C-83A1-F6EECF244321}">
                <p14:modId xmlns:p14="http://schemas.microsoft.com/office/powerpoint/2010/main" xmlns="" val="1324947755"/>
              </p:ext>
            </p:extLst>
          </p:nvPr>
        </p:nvGraphicFramePr>
        <p:xfrm>
          <a:off x="827391" y="1213133"/>
          <a:ext cx="7525029" cy="380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798937" y="5068142"/>
            <a:ext cx="7499623" cy="1340481"/>
            <a:chOff x="798937" y="5068142"/>
            <a:chExt cx="7499623" cy="1340481"/>
          </a:xfrm>
        </p:grpSpPr>
        <p:sp>
          <p:nvSpPr>
            <p:cNvPr id="11" name="오른쪽 화살표 10"/>
            <p:cNvSpPr/>
            <p:nvPr/>
          </p:nvSpPr>
          <p:spPr>
            <a:xfrm>
              <a:off x="798937" y="5339769"/>
              <a:ext cx="1008305" cy="57606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순서도: 처리 16"/>
            <p:cNvSpPr/>
            <p:nvPr/>
          </p:nvSpPr>
          <p:spPr>
            <a:xfrm>
              <a:off x="1889848" y="5068142"/>
              <a:ext cx="6408712" cy="1119318"/>
            </a:xfrm>
            <a:prstGeom prst="flowChartProcess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9848" y="5085184"/>
              <a:ext cx="64087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따라서</a:t>
              </a:r>
              <a:r>
                <a:rPr lang="en-US" altLang="ko-KR" sz="1600" dirty="0" smtClean="0"/>
                <a:t>,</a:t>
              </a:r>
              <a:r>
                <a:rPr lang="ko-KR" altLang="en-US" sz="1600" dirty="0" smtClean="0"/>
                <a:t> </a:t>
              </a:r>
              <a:r>
                <a:rPr lang="ko-KR" altLang="en-US" sz="1600" dirty="0" smtClean="0">
                  <a:solidFill>
                    <a:srgbClr val="FF0000"/>
                  </a:solidFill>
                </a:rPr>
                <a:t>보편적인 </a:t>
              </a:r>
              <a:r>
                <a:rPr lang="en-US" altLang="ko-KR" sz="1600" dirty="0" err="1" smtClean="0">
                  <a:solidFill>
                    <a:srgbClr val="FF0000"/>
                  </a:solidFill>
                </a:rPr>
                <a:t>사회복지</a:t>
              </a:r>
              <a:r>
                <a:rPr lang="en-US" altLang="ko-KR" sz="1600" dirty="0" err="1" smtClean="0"/>
                <a:t>는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1600" dirty="0" err="1"/>
                <a:t>사회를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유지하는데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필수적인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기능을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수행하며</a:t>
              </a:r>
              <a:r>
                <a:rPr lang="en-US" altLang="ko-KR" sz="1600" dirty="0"/>
                <a:t>, </a:t>
              </a:r>
              <a:r>
                <a:rPr lang="en-US" altLang="ko-KR" sz="1600" dirty="0" err="1"/>
                <a:t>제도화되는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것이</a:t>
              </a:r>
              <a:r>
                <a:rPr lang="en-US" altLang="ko-KR" sz="1600" dirty="0"/>
                <a:t> </a:t>
              </a:r>
              <a:r>
                <a:rPr lang="en-US" altLang="ko-KR" sz="1600" dirty="0" err="1">
                  <a:solidFill>
                    <a:srgbClr val="FF0000"/>
                  </a:solidFill>
                </a:rPr>
                <a:t>당연하다고</a:t>
              </a:r>
              <a:r>
                <a:rPr lang="en-US" altLang="ko-KR" sz="1600" dirty="0">
                  <a:solidFill>
                    <a:srgbClr val="FF0000"/>
                  </a:solidFill>
                </a:rPr>
                <a:t> </a:t>
              </a:r>
              <a:r>
                <a:rPr lang="en-US" altLang="ko-KR" sz="1600" dirty="0" err="1">
                  <a:solidFill>
                    <a:srgbClr val="FF0000"/>
                  </a:solidFill>
                </a:rPr>
                <a:t>인식</a:t>
              </a:r>
              <a:r>
                <a:rPr lang="en-US" altLang="ko-KR" sz="1600" dirty="0" err="1"/>
                <a:t>한다</a:t>
              </a:r>
              <a:r>
                <a:rPr lang="en-US" altLang="ko-KR" sz="1600" dirty="0"/>
                <a:t>. </a:t>
              </a:r>
              <a:r>
                <a:rPr lang="en-US" altLang="ko-KR" sz="1600" dirty="0" err="1"/>
                <a:t>사회복지의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필수적인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기능이란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사회</a:t>
              </a:r>
              <a:r>
                <a:rPr lang="en-US" altLang="ko-KR" sz="1600" dirty="0"/>
                <a:t> </a:t>
              </a:r>
              <a:r>
                <a:rPr lang="en-US" altLang="ko-KR" sz="1600" dirty="0" err="1" smtClean="0"/>
                <a:t>구성원간의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/>
                <a:t>상호부조로서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이러한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기능은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다른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사회제도가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수행하는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기능과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구별되며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독립적으로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수행된다</a:t>
              </a:r>
              <a:r>
                <a:rPr lang="en-US" altLang="ko-KR" sz="1600" dirty="0"/>
                <a:t>. </a:t>
              </a:r>
            </a:p>
            <a:p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복지와 선별적 복지 비교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100725" y="1087723"/>
            <a:ext cx="7044923" cy="3888432"/>
            <a:chOff x="1132565" y="1124744"/>
            <a:chExt cx="7044923" cy="3888432"/>
          </a:xfrm>
        </p:grpSpPr>
        <p:grpSp>
          <p:nvGrpSpPr>
            <p:cNvPr id="11" name="그룹 10"/>
            <p:cNvGrpSpPr/>
            <p:nvPr/>
          </p:nvGrpSpPr>
          <p:grpSpPr>
            <a:xfrm>
              <a:off x="5755970" y="1124744"/>
              <a:ext cx="1520055" cy="760027"/>
              <a:chOff x="4444124" y="0"/>
              <a:chExt cx="1520055" cy="760027"/>
            </a:xfrm>
            <a:scene3d>
              <a:camera prst="orthographicFront"/>
              <a:lightRig rig="flat" dir="t"/>
            </a:scene3d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4444124" y="0"/>
                <a:ext cx="1520055" cy="760027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모서리가 둥근 직사각형 4"/>
              <p:cNvSpPr/>
              <p:nvPr/>
            </p:nvSpPr>
            <p:spPr>
              <a:xfrm>
                <a:off x="4466384" y="22260"/>
                <a:ext cx="1475535" cy="7155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smtClean="0"/>
                  <a:t>선별적 복지</a:t>
                </a:r>
                <a:endParaRPr lang="ko-KR" altLang="en-US" sz="2000" kern="12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4854505" y="2090487"/>
              <a:ext cx="3322983" cy="1224136"/>
              <a:chOff x="3442843" y="1199266"/>
              <a:chExt cx="4075348" cy="1455004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3442843" y="1199266"/>
                <a:ext cx="4075348" cy="145500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모서리가 둥근 직사각형 4"/>
              <p:cNvSpPr/>
              <p:nvPr/>
            </p:nvSpPr>
            <p:spPr>
              <a:xfrm>
                <a:off x="3485459" y="1241882"/>
                <a:ext cx="3990116" cy="1369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2395" tIns="74930" rIns="112395" bIns="74930" numCol="1" spcCol="1270" anchor="ctr" anchorCtr="0">
                <a:noAutofit/>
              </a:bodyPr>
              <a:lstStyle/>
              <a:p>
                <a:pPr lvl="0" algn="ctr" defTabSz="2622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5900" kern="120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2034032" y="1147004"/>
              <a:ext cx="1520055" cy="760027"/>
              <a:chOff x="4444124" y="0"/>
              <a:chExt cx="1520055" cy="760027"/>
            </a:xfrm>
            <a:scene3d>
              <a:camera prst="orthographicFront"/>
              <a:lightRig rig="flat" dir="t"/>
            </a:scene3d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444124" y="0"/>
                <a:ext cx="1520055" cy="760027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FF2F2F"/>
                  </a:gs>
                  <a:gs pos="100000">
                    <a:schemeClr val="bg1">
                      <a:lumMod val="0"/>
                      <a:lumOff val="10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</a:gra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모서리가 둥근 직사각형 4"/>
              <p:cNvSpPr/>
              <p:nvPr/>
            </p:nvSpPr>
            <p:spPr>
              <a:xfrm>
                <a:off x="4466384" y="22260"/>
                <a:ext cx="1475535" cy="7155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dirty="0" smtClean="0"/>
                  <a:t>보</a:t>
                </a:r>
                <a:r>
                  <a:rPr lang="ko-KR" altLang="en-US" sz="2000" dirty="0"/>
                  <a:t>편</a:t>
                </a:r>
                <a:r>
                  <a:rPr lang="ko-KR" altLang="en-US" sz="2000" kern="1200" dirty="0" smtClean="0"/>
                  <a:t>적 복지</a:t>
                </a:r>
                <a:endParaRPr lang="ko-KR" altLang="en-US" sz="2000" kern="1200" dirty="0"/>
              </a:p>
            </p:txBody>
          </p:sp>
        </p:grpSp>
        <p:sp>
          <p:nvSpPr>
            <p:cNvPr id="14" name="모서리가 둥근 직사각형 13"/>
            <p:cNvSpPr/>
            <p:nvPr/>
          </p:nvSpPr>
          <p:spPr>
            <a:xfrm>
              <a:off x="4854505" y="3789040"/>
              <a:ext cx="3322983" cy="1224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모서리가 둥근 직사각형 14"/>
            <p:cNvSpPr/>
            <p:nvPr/>
          </p:nvSpPr>
          <p:spPr>
            <a:xfrm>
              <a:off x="1132565" y="2090487"/>
              <a:ext cx="3322983" cy="1224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모서리가 둥근 직사각형 15"/>
            <p:cNvSpPr/>
            <p:nvPr/>
          </p:nvSpPr>
          <p:spPr>
            <a:xfrm>
              <a:off x="1132567" y="3789040"/>
              <a:ext cx="3322983" cy="1224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4857414" y="2042286"/>
            <a:ext cx="33229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가족</a:t>
            </a:r>
            <a:r>
              <a:rPr lang="en-US" altLang="ko-KR" sz="1500" dirty="0"/>
              <a:t>, </a:t>
            </a:r>
            <a:r>
              <a:rPr lang="ko-KR" altLang="en-US" sz="1500" dirty="0"/>
              <a:t>시장</a:t>
            </a:r>
            <a:r>
              <a:rPr lang="en-US" altLang="ko-KR" sz="1500" dirty="0"/>
              <a:t>, </a:t>
            </a:r>
            <a:r>
              <a:rPr lang="ko-KR" altLang="en-US" sz="1500" dirty="0"/>
              <a:t>종교</a:t>
            </a:r>
            <a:r>
              <a:rPr lang="en-US" altLang="ko-KR" sz="1500" dirty="0"/>
              <a:t>, </a:t>
            </a:r>
            <a:r>
              <a:rPr lang="ko-KR" altLang="en-US" sz="1500" dirty="0"/>
              <a:t>정치제도가 기능적으로 실패할 때 임시적으로 보충할 뿐이며</a:t>
            </a:r>
            <a:r>
              <a:rPr lang="en-US" altLang="ko-KR" sz="1500" dirty="0"/>
              <a:t>, </a:t>
            </a:r>
            <a:r>
              <a:rPr lang="ko-KR" altLang="en-US" sz="1500" dirty="0"/>
              <a:t>사회복지가 사회를 유지 발전시키는데 필수적이라고 인식하지 </a:t>
            </a:r>
            <a:r>
              <a:rPr lang="ko-KR" altLang="en-US" sz="1500" dirty="0" smtClean="0"/>
              <a:t>않음</a:t>
            </a:r>
            <a:r>
              <a:rPr lang="en-US" altLang="ko-KR" sz="1500" dirty="0" smtClean="0"/>
              <a:t>.</a:t>
            </a:r>
            <a:endParaRPr lang="en-US" altLang="ko-KR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121816" y="2053466"/>
            <a:ext cx="332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가족</a:t>
            </a:r>
            <a:r>
              <a:rPr lang="en-US" altLang="ko-KR" sz="1500" dirty="0"/>
              <a:t>, </a:t>
            </a:r>
            <a:r>
              <a:rPr lang="ko-KR" altLang="en-US" sz="1500" dirty="0"/>
              <a:t>시장</a:t>
            </a:r>
            <a:r>
              <a:rPr lang="en-US" altLang="ko-KR" sz="1500" dirty="0"/>
              <a:t>, </a:t>
            </a:r>
            <a:r>
              <a:rPr lang="ko-KR" altLang="en-US" sz="1500" dirty="0" smtClean="0"/>
              <a:t>종교</a:t>
            </a:r>
            <a:r>
              <a:rPr lang="en-US" altLang="ko-KR" sz="1500" dirty="0"/>
              <a:t>,</a:t>
            </a:r>
            <a:r>
              <a:rPr lang="en-US" altLang="ko-KR" sz="1500" dirty="0" smtClean="0"/>
              <a:t> </a:t>
            </a:r>
            <a:r>
              <a:rPr lang="ko-KR" altLang="en-US" sz="1500" dirty="0"/>
              <a:t>정치제도가 기능적으로 </a:t>
            </a:r>
            <a:r>
              <a:rPr lang="ko-KR" altLang="en-US" sz="1500" dirty="0" smtClean="0"/>
              <a:t>반드시 실패하기 때문에</a:t>
            </a:r>
            <a:r>
              <a:rPr lang="en-US" altLang="ko-KR" sz="1500" dirty="0" smtClean="0"/>
              <a:t>, </a:t>
            </a:r>
            <a:r>
              <a:rPr lang="ko-KR" altLang="en-US" sz="1500" dirty="0"/>
              <a:t>사회복지가 사회를 유지 발전시키는데 </a:t>
            </a:r>
            <a:r>
              <a:rPr lang="ko-KR" altLang="en-US" sz="1500" dirty="0" smtClean="0"/>
              <a:t>필수적으로 필요하다고 인식</a:t>
            </a:r>
            <a:r>
              <a:rPr lang="en-US" altLang="ko-KR" sz="1500" dirty="0" smtClean="0"/>
              <a:t>.</a:t>
            </a:r>
            <a:endParaRPr lang="en-US" altLang="ko-KR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857413" y="3848561"/>
            <a:ext cx="332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 최소한도의 </a:t>
            </a:r>
            <a:r>
              <a:rPr lang="ko-KR" altLang="en-US" sz="1500" dirty="0"/>
              <a:t>보호를 받을 </a:t>
            </a:r>
            <a:r>
              <a:rPr lang="ko-KR" altLang="en-US" sz="1500" dirty="0" smtClean="0"/>
              <a:t>수 밖에 </a:t>
            </a:r>
            <a:r>
              <a:rPr lang="ko-KR" altLang="en-US" sz="1500" dirty="0"/>
              <a:t>없는 </a:t>
            </a:r>
            <a:r>
              <a:rPr lang="ko-KR" altLang="en-US" sz="1500" dirty="0" smtClean="0"/>
              <a:t>상태에 놓인</a:t>
            </a:r>
            <a:r>
              <a:rPr lang="en-US" altLang="ko-KR" sz="1500" dirty="0" smtClean="0"/>
              <a:t> </a:t>
            </a:r>
            <a:r>
              <a:rPr lang="ko-KR" altLang="en-US" sz="1500" dirty="0"/>
              <a:t>이들에게 </a:t>
            </a:r>
            <a:r>
              <a:rPr lang="ko-KR" altLang="en-US" sz="1500" dirty="0" smtClean="0"/>
              <a:t>사회적 </a:t>
            </a:r>
            <a:r>
              <a:rPr lang="ko-KR" altLang="en-US" sz="1500" dirty="0" err="1" smtClean="0"/>
              <a:t>안정망</a:t>
            </a:r>
            <a:r>
              <a:rPr lang="ko-KR" altLang="en-US" sz="1500" dirty="0" smtClean="0"/>
              <a:t> 기능을 수행</a:t>
            </a:r>
            <a:endParaRPr lang="en-US" altLang="ko-KR" sz="1500" dirty="0" smtClean="0"/>
          </a:p>
          <a:p>
            <a:r>
              <a:rPr lang="en-US" altLang="ko-KR" sz="1500" dirty="0" smtClean="0"/>
              <a:t>  : </a:t>
            </a:r>
            <a:r>
              <a:rPr lang="ko-KR" altLang="en-US" sz="1500" dirty="0">
                <a:solidFill>
                  <a:srgbClr val="FF0000"/>
                </a:solidFill>
              </a:rPr>
              <a:t>일시적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임시적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보충적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 smtClean="0">
                <a:solidFill>
                  <a:srgbClr val="FF0000"/>
                </a:solidFill>
              </a:rPr>
              <a:t>잔여적</a:t>
            </a:r>
            <a:endParaRPr lang="en-US" altLang="ko-KR" sz="16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121815" y="3856255"/>
            <a:ext cx="332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 사회 구성원이라면 누구나 사회적 보호를 받아야 하므로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전원에게 사회적 </a:t>
            </a:r>
            <a:r>
              <a:rPr lang="ko-KR" altLang="en-US" sz="1500" dirty="0" err="1" smtClean="0"/>
              <a:t>안정망</a:t>
            </a:r>
            <a:r>
              <a:rPr lang="ko-KR" altLang="en-US" sz="1500" dirty="0" smtClean="0"/>
              <a:t> 기능을 수행</a:t>
            </a:r>
            <a:endParaRPr lang="en-US" altLang="ko-KR" sz="1500" dirty="0" smtClean="0"/>
          </a:p>
          <a:p>
            <a:r>
              <a:rPr lang="en-US" altLang="ko-KR" sz="1500" dirty="0" smtClean="0"/>
              <a:t>  : </a:t>
            </a:r>
            <a:r>
              <a:rPr lang="ko-KR" altLang="en-US" sz="1500" dirty="0" smtClean="0">
                <a:solidFill>
                  <a:srgbClr val="FF0000"/>
                </a:solidFill>
              </a:rPr>
              <a:t>지</a:t>
            </a:r>
            <a:r>
              <a:rPr lang="ko-KR" altLang="en-US" sz="1500" dirty="0">
                <a:solidFill>
                  <a:srgbClr val="FF0000"/>
                </a:solidFill>
              </a:rPr>
              <a:t>속</a:t>
            </a:r>
            <a:r>
              <a:rPr lang="ko-KR" altLang="en-US" sz="1500" dirty="0" smtClean="0">
                <a:solidFill>
                  <a:srgbClr val="FF0000"/>
                </a:solidFill>
              </a:rPr>
              <a:t>적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 smtClean="0">
                <a:solidFill>
                  <a:srgbClr val="FF0000"/>
                </a:solidFill>
              </a:rPr>
              <a:t>포</a:t>
            </a:r>
            <a:r>
              <a:rPr lang="ko-KR" altLang="en-US" sz="1500" dirty="0">
                <a:solidFill>
                  <a:srgbClr val="FF0000"/>
                </a:solidFill>
              </a:rPr>
              <a:t>괄</a:t>
            </a:r>
            <a:r>
              <a:rPr lang="ko-KR" altLang="en-US" sz="1500" dirty="0" smtClean="0">
                <a:solidFill>
                  <a:srgbClr val="FF0000"/>
                </a:solidFill>
              </a:rPr>
              <a:t>적</a:t>
            </a:r>
            <a:r>
              <a:rPr lang="en-US" altLang="ko-KR" sz="1500" dirty="0" smtClean="0">
                <a:solidFill>
                  <a:srgbClr val="FF0000"/>
                </a:solidFill>
              </a:rPr>
              <a:t>, </a:t>
            </a:r>
            <a:r>
              <a:rPr lang="ko-KR" altLang="en-US" sz="1500" dirty="0" smtClean="0">
                <a:solidFill>
                  <a:srgbClr val="FF0000"/>
                </a:solidFill>
              </a:rPr>
              <a:t>무조건적</a:t>
            </a:r>
            <a:endParaRPr lang="en-US" altLang="ko-KR" sz="16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67932" y="5205081"/>
            <a:ext cx="768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선별적 개념의 사회복지는 </a:t>
            </a:r>
            <a:r>
              <a:rPr lang="ko-KR" altLang="en-US" sz="240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개인주의 가치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와 관련되어 </a:t>
            </a:r>
            <a:r>
              <a:rPr lang="ko-KR" altLang="en-US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있고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가능하면 가족이나 시장과 같은 기존 사회 제도들이 제대로 기능해서</a:t>
            </a:r>
            <a:r>
              <a:rPr lang="ko-KR" altLang="en-US" sz="240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사회복지활동이 필요치 않게 되는 것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사회복지의 궁극적인 목표이다</a:t>
            </a:r>
            <a:r>
              <a:rPr lang="en-US" altLang="ko-KR" dirty="0" smtClean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한쪽 모서리가 잘린 사각형 8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6978" y="499664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. 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복지와 선별적 복지 비교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/>
                <a:ea typeface="돋움" pitchFamily="50" charset="-127"/>
                <a:cs typeface="굴림" pitchFamily="50" charset="-127"/>
              </a:rPr>
              <a:t> </a:t>
            </a:r>
            <a:endParaRPr kumimoji="1" lang="ko-KR" altLang="ko-K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/>
                <a:ea typeface="돋움" pitchFamily="50" charset="-127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2145713"/>
              </p:ext>
            </p:extLst>
          </p:nvPr>
        </p:nvGraphicFramePr>
        <p:xfrm>
          <a:off x="1524000" y="1654016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선별적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보편적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기반사상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자유주의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사회주의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효율성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높다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낮다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형평성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낮다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높다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유연성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높다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낮다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비용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저비용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고비용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서비스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비경제적</a:t>
                      </a:r>
                      <a:r>
                        <a:rPr lang="en-US" altLang="ko-KR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, </a:t>
                      </a:r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전문적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경제적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목표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치료</a:t>
                      </a:r>
                      <a:r>
                        <a:rPr lang="en-US" altLang="ko-KR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, </a:t>
                      </a:r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구호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예방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주체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민간전문가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정부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대상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치료</a:t>
                      </a:r>
                      <a:r>
                        <a:rPr lang="en-US" altLang="ko-KR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, </a:t>
                      </a:r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구호요구자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전 국민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낙인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심함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08서울남산체 B" pitchFamily="18" charset="-127"/>
                          <a:ea typeface="08서울남산체 B" pitchFamily="18" charset="-127"/>
                        </a:rPr>
                        <a:t>낮음</a:t>
                      </a:r>
                      <a:endParaRPr lang="ko-KR" altLang="en-US" dirty="0">
                        <a:latin typeface="08서울남산체 B" pitchFamily="18" charset="-127"/>
                        <a:ea typeface="08서울남산체 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1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28918" b="29178"/>
          <a:stretch/>
        </p:blipFill>
        <p:spPr>
          <a:xfrm>
            <a:off x="0" y="1983179"/>
            <a:ext cx="9144000" cy="287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0122" y="3501008"/>
            <a:ext cx="3393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 smtClean="0">
                <a:solidFill>
                  <a:srgbClr val="F47726"/>
                </a:solidFill>
                <a:latin typeface="Impact" pitchFamily="34" charset="0"/>
              </a:rPr>
              <a:t>02</a:t>
            </a:r>
            <a:r>
              <a:rPr lang="en-US" altLang="ko-KR" sz="8800" dirty="0" smtClean="0">
                <a:solidFill>
                  <a:srgbClr val="F47726"/>
                </a:solidFill>
                <a:latin typeface="Impact" pitchFamily="34" charset="0"/>
              </a:rPr>
              <a:t> </a:t>
            </a:r>
            <a:r>
              <a:rPr lang="ko-KR" altLang="en-US" sz="96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</a:t>
            </a:r>
            <a:r>
              <a:rPr lang="ko-KR" altLang="en-US" sz="5400" dirty="0" smtClean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례</a:t>
            </a:r>
            <a:endParaRPr lang="ko-KR" altLang="en-US" sz="5400" dirty="0">
              <a:solidFill>
                <a:schemeClr val="bg1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0122" y="494116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보편적 복지의 장</a:t>
            </a:r>
            <a:r>
              <a:rPr lang="ko-KR" altLang="en-US" dirty="0">
                <a:latin typeface="-윤고딕330"/>
                <a:ea typeface="08서울남산체 M" panose="02020603020101020101" pitchFamily="18" charset="-127"/>
              </a:rPr>
              <a:t>점</a:t>
            </a:r>
            <a:endParaRPr lang="en-US" altLang="ko-KR" dirty="0" smtClean="0">
              <a:latin typeface="-윤고딕330"/>
              <a:ea typeface="08서울남산체 M" panose="02020603020101020101" pitchFamily="18" charset="-127"/>
            </a:endParaRPr>
          </a:p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선별적 복지의 사례</a:t>
            </a:r>
            <a:endParaRPr lang="en-US" altLang="ko-KR" dirty="0" smtClean="0">
              <a:latin typeface="-윤고딕330"/>
              <a:ea typeface="08서울남산체 M" panose="02020603020101020101" pitchFamily="18" charset="-127"/>
            </a:endParaRPr>
          </a:p>
          <a:p>
            <a:pPr marL="400050" indent="-400050">
              <a:buAutoNum type="romanLcPeriod"/>
            </a:pPr>
            <a:r>
              <a:rPr lang="ko-KR" altLang="en-US" dirty="0" smtClean="0">
                <a:latin typeface="-윤고딕330"/>
                <a:ea typeface="08서울남산체 M" panose="02020603020101020101" pitchFamily="18" charset="-127"/>
              </a:rPr>
              <a:t>보편적 복지의 사례</a:t>
            </a:r>
            <a:endParaRPr lang="ko-KR" altLang="en-US" dirty="0">
              <a:latin typeface="-윤고딕330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6" t="-1" r="13036" b="14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323528" y="260648"/>
            <a:ext cx="8568952" cy="6336704"/>
          </a:xfrm>
          <a:prstGeom prst="snip1Rect">
            <a:avLst>
              <a:gd name="adj" fmla="val 1067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" y="0"/>
            <a:ext cx="1560579" cy="156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978" y="499664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1. </a:t>
            </a:r>
            <a:r>
              <a:rPr lang="ko-KR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보편적 복지의 장점</a:t>
            </a:r>
            <a:endParaRPr lang="ko-KR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xmlns="" val="3540377504"/>
              </p:ext>
            </p:extLst>
          </p:nvPr>
        </p:nvGraphicFramePr>
        <p:xfrm>
          <a:off x="1355812" y="1224868"/>
          <a:ext cx="65043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69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화면 슬라이드 쇼(4:3)</PresentationFormat>
  <Paragraphs>236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2014-01-25T04:56:22Z</dcterms:created>
  <dcterms:modified xsi:type="dcterms:W3CDTF">2014-05-26T01:21:46Z</dcterms:modified>
</cp:coreProperties>
</file>