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4" r:id="rId4"/>
    <p:sldId id="276" r:id="rId5"/>
    <p:sldId id="277" r:id="rId6"/>
    <p:sldId id="278" r:id="rId7"/>
    <p:sldId id="279" r:id="rId8"/>
    <p:sldId id="284" r:id="rId9"/>
    <p:sldId id="285" r:id="rId10"/>
    <p:sldId id="286" r:id="rId11"/>
    <p:sldId id="281" r:id="rId12"/>
    <p:sldId id="282" r:id="rId13"/>
    <p:sldId id="283" r:id="rId14"/>
    <p:sldId id="264" r:id="rId15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480"/>
    <a:srgbClr val="5CB29B"/>
    <a:srgbClr val="000066"/>
    <a:srgbClr val="313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C744-D018-4C25-BBC8-A4327CE1687D}" type="datetimeFigureOut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A4820-0F9B-4BA4-B726-1FB581E507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0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89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5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1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EF5-1B52-4FDE-A2AE-22DB082E88B2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D05F-E775-4B26-B486-3E4CCDD4116C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161-7E85-4E36-AB90-5F24EE6A3467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F5E-B493-440C-BB68-9FF87F5DC6C0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05F-EDF9-4BCB-95F8-CA27982B7D33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84DD-6B2B-4C49-B397-EDC740B2B537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4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08CE-B2DD-4C84-B66A-ABF89EA79B1F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D44E-B7DB-4CC9-8E2B-CF74C81C9CF9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78CF-EB26-4ABB-B1A8-3C5D66B0940A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0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9284-F6D9-43C9-94DF-9DED237B920D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499E-6836-4E79-BAB5-AB906094BCF6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2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55E0-A47F-4490-A68C-F2CA2E15F62B}" type="datetime1">
              <a:rPr lang="ko-KR" altLang="en-US" smtClean="0"/>
              <a:t>2024-09-04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2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280" y="1668284"/>
            <a:ext cx="476444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고졸 후학습자 장학금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Ⅱ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유형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64" y="2661300"/>
            <a:ext cx="79848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24-2 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신규장학생 학생신청 매뉴얼</a:t>
            </a: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875207" y="394525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2024.  9.  2.</a:t>
            </a:r>
          </a:p>
          <a:p>
            <a:pPr algn="ctr"/>
            <a:r>
              <a:rPr lang="ko-KR" altLang="en-US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한국장학재단 </a:t>
            </a:r>
            <a:r>
              <a:rPr lang="ko-KR" altLang="en-US" sz="2000" b="1" dirty="0" err="1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청년취업장학부</a:t>
            </a:r>
            <a:endParaRPr lang="en-US" altLang="ko-KR" sz="2000" b="1" dirty="0"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1" y="573064"/>
            <a:ext cx="19031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5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4)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가족관계 사항 작성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가족관계 증명서 제출</a:t>
            </a:r>
            <a:r>
              <a:rPr lang="en-US" altLang="ko-KR" sz="1200" dirty="0"/>
              <a:t>(</a:t>
            </a:r>
            <a:r>
              <a:rPr lang="ko-KR" altLang="en-US" sz="1200" dirty="0"/>
              <a:t>본인 명의로 발급된 가족관계증명서 제출 필요</a:t>
            </a:r>
            <a:r>
              <a:rPr lang="en-US" altLang="ko-KR" sz="1200" dirty="0"/>
              <a:t>. </a:t>
            </a:r>
            <a:r>
              <a:rPr lang="ko-KR" altLang="en-US" sz="1200" dirty="0"/>
              <a:t>주민등록표 등</a:t>
            </a:r>
            <a:r>
              <a:rPr lang="en-US" altLang="ko-KR" sz="1200" dirty="0"/>
              <a:t>º</a:t>
            </a:r>
            <a:r>
              <a:rPr lang="ko-KR" altLang="en-US" sz="1200" dirty="0"/>
              <a:t>초본 인정 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제출 가족관계증명서상 부모정보 입력</a:t>
            </a:r>
            <a:r>
              <a:rPr lang="en-US" altLang="ko-KR" sz="1200" dirty="0"/>
              <a:t>(</a:t>
            </a:r>
            <a:r>
              <a:rPr lang="ko-KR" altLang="en-US" sz="1200" dirty="0"/>
              <a:t>제출한 가족관계증명서 상 정보와 대조하기 위함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43D2F6F2-8565-4EDC-9C0A-E560D0C3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4" y="1406344"/>
            <a:ext cx="9144000" cy="578650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872999" y="1622749"/>
            <a:ext cx="1690889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1907704" y="1730133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200416" y="666045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4264502" y="1552458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6B8E119-CDC9-41D8-9769-165A8D117CC5}"/>
              </a:ext>
            </a:extLst>
          </p:cNvPr>
          <p:cNvSpPr/>
          <p:nvPr/>
        </p:nvSpPr>
        <p:spPr>
          <a:xfrm>
            <a:off x="126186" y="2875422"/>
            <a:ext cx="9005770" cy="20681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563BC5D9-3527-43B6-B178-897C2A81B50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53715" y="1732670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5BCD12-F253-462C-AD02-E7F6957A636B}"/>
              </a:ext>
            </a:extLst>
          </p:cNvPr>
          <p:cNvSpPr txBox="1"/>
          <p:nvPr/>
        </p:nvSpPr>
        <p:spPr>
          <a:xfrm>
            <a:off x="6031270" y="2593216"/>
            <a:ext cx="29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469480"/>
                </a:solidFill>
              </a:rPr>
              <a:t>구분에서 해당사항 선택 후 모두 입력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562E04-1C6F-4978-9329-65147741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3" y="2076285"/>
            <a:ext cx="8698979" cy="419591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504056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10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 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학교정보 입력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600" dirty="0">
                <a:solidFill>
                  <a:srgbClr val="FF0000"/>
                </a:solidFill>
              </a:rPr>
              <a:t>현재 재학 중인 학교를 </a:t>
            </a:r>
            <a:r>
              <a:rPr lang="ko-KR" altLang="en-US" sz="1600" dirty="0"/>
              <a:t>입력하는 화면</a:t>
            </a:r>
            <a:r>
              <a:rPr lang="en-US" altLang="ko-KR" sz="1600" u="sng" dirty="0"/>
              <a:t>(</a:t>
            </a:r>
            <a:r>
              <a:rPr lang="ko-KR" altLang="en-US" sz="1600" u="sng" dirty="0"/>
              <a:t>소속대학 </a:t>
            </a:r>
            <a:r>
              <a:rPr lang="ko-KR" altLang="en-US" sz="1600" u="sng" dirty="0" err="1"/>
              <a:t>오기재시</a:t>
            </a:r>
            <a:r>
              <a:rPr lang="ko-KR" altLang="en-US" sz="1600" u="sng" dirty="0"/>
              <a:t> 별도 확인 및 구제 절차 없음</a:t>
            </a:r>
            <a:r>
              <a:rPr lang="en-US" altLang="ko-KR" sz="1600" u="sng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600" dirty="0"/>
              <a:t>소속 대학을 조회하여 입력</a:t>
            </a:r>
            <a:r>
              <a:rPr lang="en-US" altLang="ko-KR" sz="1200" dirty="0"/>
              <a:t>(</a:t>
            </a:r>
            <a:r>
              <a:rPr lang="ko-KR" altLang="en-US" sz="1200" dirty="0"/>
              <a:t>지원가능 대상 대학이 아닌 경우</a:t>
            </a:r>
            <a:r>
              <a:rPr lang="en-US" altLang="ko-KR" sz="1200" dirty="0"/>
              <a:t>, </a:t>
            </a:r>
            <a:r>
              <a:rPr lang="ko-KR" altLang="en-US" sz="1200" dirty="0"/>
              <a:t>신청불가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600" dirty="0"/>
              <a:t>본인의 학과</a:t>
            </a:r>
            <a:r>
              <a:rPr lang="en-US" altLang="ko-KR" sz="1600" dirty="0"/>
              <a:t>/</a:t>
            </a:r>
            <a:r>
              <a:rPr lang="ko-KR" altLang="en-US" sz="1600" dirty="0"/>
              <a:t>전공</a:t>
            </a:r>
            <a:r>
              <a:rPr lang="en-US" altLang="ko-KR" sz="1600" dirty="0"/>
              <a:t>, </a:t>
            </a:r>
            <a:r>
              <a:rPr lang="ko-KR" altLang="en-US" sz="1600" dirty="0"/>
              <a:t>학번</a:t>
            </a:r>
            <a:r>
              <a:rPr lang="en-US" altLang="ko-KR" sz="1600" dirty="0"/>
              <a:t>, </a:t>
            </a:r>
            <a:r>
              <a:rPr lang="ko-KR" altLang="en-US" sz="1600" dirty="0"/>
              <a:t>학적</a:t>
            </a:r>
            <a:r>
              <a:rPr lang="en-US" altLang="ko-KR" sz="1600" dirty="0"/>
              <a:t>, </a:t>
            </a:r>
            <a:r>
              <a:rPr lang="ko-KR" altLang="en-US" sz="1600" dirty="0"/>
              <a:t>학년을 정확하게 입력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④</a:t>
            </a:r>
            <a:r>
              <a:rPr lang="en-US" altLang="ko-KR" sz="1600" dirty="0"/>
              <a:t> 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신청정보 확인 화면으로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894" y="35637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96398" y="5397023"/>
            <a:ext cx="6980058" cy="478340"/>
          </a:xfrm>
          <a:prstGeom prst="rect">
            <a:avLst/>
          </a:prstGeom>
          <a:noFill/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2411760" y="5346165"/>
            <a:ext cx="198754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0167" y="50543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3922" y="524313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123475" y="3854595"/>
            <a:ext cx="1176717" cy="2499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910754" y="6029252"/>
            <a:ext cx="613574" cy="17811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610016" y="596442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73785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DA4888B2-A5BD-4247-8E28-8255E822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90" y="5322646"/>
            <a:ext cx="8485482" cy="13350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EF7A411-D5C2-4814-B765-18DD53B8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6" y="2187052"/>
            <a:ext cx="8809722" cy="308484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57943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신청정보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최종 신청정보를 확인하는 화면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400" dirty="0"/>
              <a:t>작성한 정보의 정확성 및 파일 정상첨부 여부 등을 최종 재확인 </a:t>
            </a:r>
            <a:r>
              <a:rPr lang="en-US" altLang="ko-KR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   </a:t>
            </a:r>
            <a:r>
              <a:rPr lang="en-US" altLang="ko-KR" sz="1100" dirty="0">
                <a:solidFill>
                  <a:srgbClr val="FF0000"/>
                </a:solidFill>
              </a:rPr>
              <a:t>※ </a:t>
            </a:r>
            <a:r>
              <a:rPr lang="ko-KR" altLang="en-US" sz="1100" dirty="0">
                <a:solidFill>
                  <a:srgbClr val="FF0000"/>
                </a:solidFill>
              </a:rPr>
              <a:t>허위 또는 오기재의 경우 지원 제한 추후 발견시에도 전액 장학금 환수처리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400" dirty="0"/>
              <a:t>우측 하단의 </a:t>
            </a:r>
            <a:r>
              <a:rPr lang="en-US" altLang="ko-KR" sz="1400" dirty="0"/>
              <a:t>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</a:t>
            </a:r>
            <a:r>
              <a:rPr lang="ko-KR" altLang="en-US" sz="1400" dirty="0"/>
              <a:t>을 클릭하면 최종 재확인 팝업 출력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④ 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 후 최종 인증서 동의를 통해 신청 마무리</a:t>
            </a:r>
            <a:endParaRPr lang="en-US" altLang="ko-KR" sz="14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87051"/>
            <a:ext cx="8917226" cy="4463259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9126" y="21015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19" y="276784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16" name="Picture 3" descr="S:\5.중소기업 취업연계 장학금(희망사다리)\★ 2018년 중소기업 취업연계 장학금\001. 사업계획 수립\2유형\전산개발\매뉴얼\학생\화면캡쳐\8. 신청정보확인(팝업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79" y="5167275"/>
            <a:ext cx="17231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5754" y="58191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268041" y="5937392"/>
            <a:ext cx="581710" cy="1895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761227" y="4270275"/>
            <a:ext cx="1800628" cy="601064"/>
          </a:xfrm>
          <a:prstGeom prst="rect">
            <a:avLst/>
          </a:prstGeom>
          <a:noFill/>
          <a:ln w="19050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29853" y="4009143"/>
            <a:ext cx="12501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469480"/>
                </a:solidFill>
              </a:rPr>
              <a:t>파일명 클릭 시 정상 업로드 여부 확인 가능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865754" y="2336020"/>
            <a:ext cx="1133930" cy="24435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4D1087-ED0C-499E-B7B9-497DD4BED16A}"/>
              </a:ext>
            </a:extLst>
          </p:cNvPr>
          <p:cNvSpPr/>
          <p:nvPr/>
        </p:nvSpPr>
        <p:spPr>
          <a:xfrm>
            <a:off x="1667879" y="4076746"/>
            <a:ext cx="2160240" cy="17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047122-EC91-47DE-9A69-B9E6BE4037BB}"/>
              </a:ext>
            </a:extLst>
          </p:cNvPr>
          <p:cNvSpPr/>
          <p:nvPr/>
        </p:nvSpPr>
        <p:spPr>
          <a:xfrm>
            <a:off x="1667878" y="3604244"/>
            <a:ext cx="1968017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37BD7EE-EE68-44C7-8AC2-6CFCF458B22C}"/>
              </a:ext>
            </a:extLst>
          </p:cNvPr>
          <p:cNvSpPr/>
          <p:nvPr/>
        </p:nvSpPr>
        <p:spPr>
          <a:xfrm>
            <a:off x="1667877" y="5109827"/>
            <a:ext cx="1584176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F51D50E-A6A0-4118-A340-BA4EAD3194DD}"/>
              </a:ext>
            </a:extLst>
          </p:cNvPr>
          <p:cNvSpPr/>
          <p:nvPr/>
        </p:nvSpPr>
        <p:spPr>
          <a:xfrm>
            <a:off x="1763688" y="5573612"/>
            <a:ext cx="1296144" cy="612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80882" y="3042133"/>
            <a:ext cx="8611598" cy="3657924"/>
          </a:xfrm>
          <a:prstGeom prst="rect">
            <a:avLst/>
          </a:prstGeom>
          <a:noFill/>
          <a:ln w="28575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12A713-5443-4E2B-A08A-35D34A9A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264" y="4941859"/>
            <a:ext cx="2719647" cy="137544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345787" y="6361708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81347" y="61010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7BA2829-D39A-455C-9B9D-C612A9798074}"/>
              </a:ext>
            </a:extLst>
          </p:cNvPr>
          <p:cNvSpPr/>
          <p:nvPr/>
        </p:nvSpPr>
        <p:spPr>
          <a:xfrm>
            <a:off x="6236542" y="6012035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F6CB-6C99-4CFD-906C-7759FE45C037}"/>
              </a:ext>
            </a:extLst>
          </p:cNvPr>
          <p:cNvSpPr txBox="1"/>
          <p:nvPr/>
        </p:nvSpPr>
        <p:spPr>
          <a:xfrm>
            <a:off x="5903839" y="5866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469480"/>
                </a:solidFill>
              </a:rPr>
              <a:t>④</a:t>
            </a:r>
            <a:endParaRPr lang="ko-KR" altLang="en-US" sz="14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A1BB8C-AC18-4E07-B51E-436E34DD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812545"/>
            <a:ext cx="8900085" cy="4844495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신청완료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1851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장학금 신청 완료</a:t>
            </a:r>
            <a:r>
              <a:rPr lang="en-US" altLang="ko-KR" sz="1400" dirty="0"/>
              <a:t>. </a:t>
            </a:r>
            <a:r>
              <a:rPr lang="ko-KR" altLang="en-US" sz="1400" dirty="0"/>
              <a:t>신청 시 기재한 휴대폰 번호로 이의신청안내 </a:t>
            </a:r>
            <a:r>
              <a:rPr lang="ko-KR" altLang="en-US" sz="1400" dirty="0" err="1"/>
              <a:t>알림톡</a:t>
            </a:r>
            <a:r>
              <a:rPr lang="en-US" altLang="ko-KR" sz="1400" dirty="0"/>
              <a:t>(</a:t>
            </a:r>
            <a:r>
              <a:rPr lang="ko-KR" altLang="en-US" sz="1400" dirty="0"/>
              <a:t>문자</a:t>
            </a:r>
            <a:r>
              <a:rPr lang="en-US" altLang="ko-KR" sz="1400" dirty="0"/>
              <a:t>) </a:t>
            </a:r>
            <a:r>
              <a:rPr lang="ko-KR" altLang="en-US" sz="1400" dirty="0"/>
              <a:t>등 안내 </a:t>
            </a:r>
            <a:r>
              <a:rPr lang="ko-KR" altLang="en-US" sz="1400" dirty="0" err="1"/>
              <a:t>알림톡</a:t>
            </a:r>
            <a:r>
              <a:rPr lang="ko-KR" altLang="en-US" sz="1400" dirty="0"/>
              <a:t> 발송 예정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2024. 7. 1. </a:t>
            </a:r>
            <a:r>
              <a:rPr lang="ko-KR" altLang="en-US" sz="1400" dirty="0"/>
              <a:t>기준 고용보험 미 조회 등의 경우</a:t>
            </a:r>
            <a:r>
              <a:rPr lang="en-US" altLang="ko-KR" sz="1400" dirty="0"/>
              <a:t>, </a:t>
            </a:r>
            <a:r>
              <a:rPr lang="en-US" altLang="ko-KR" sz="1400" b="1" u="sng" dirty="0"/>
              <a:t>2024</a:t>
            </a:r>
            <a:r>
              <a:rPr lang="ko-KR" altLang="en-US" sz="1400" b="1" u="sng" dirty="0"/>
              <a:t>년</a:t>
            </a:r>
            <a:r>
              <a:rPr lang="en-US" altLang="ko-KR" sz="1400" b="1" u="sng" dirty="0"/>
              <a:t> 10</a:t>
            </a:r>
            <a:r>
              <a:rPr lang="ko-KR" altLang="en-US" sz="1400" b="1" u="sng" dirty="0"/>
              <a:t>월</a:t>
            </a:r>
            <a:r>
              <a:rPr lang="en-US" altLang="ko-KR" sz="1400" b="1" u="sng" dirty="0"/>
              <a:t>~11</a:t>
            </a:r>
            <a:r>
              <a:rPr lang="ko-KR" altLang="en-US" sz="1400" b="1" u="sng" dirty="0"/>
              <a:t>월 내</a:t>
            </a:r>
            <a:r>
              <a:rPr lang="ko-KR" altLang="en-US" sz="1400" b="1" dirty="0"/>
              <a:t> 이의신청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절차 진행</a:t>
            </a:r>
            <a:r>
              <a:rPr lang="ko-KR" altLang="en-US" sz="1400" dirty="0"/>
              <a:t>되므로 관련사항 사전 확인</a:t>
            </a:r>
            <a:r>
              <a:rPr lang="en-US" altLang="ko-KR" sz="1400" dirty="0"/>
              <a:t>. </a:t>
            </a:r>
            <a:r>
              <a:rPr lang="ko-KR" altLang="en-US" sz="1400" b="1" dirty="0">
                <a:solidFill>
                  <a:srgbClr val="FF0000"/>
                </a:solidFill>
              </a:rPr>
              <a:t>상세 내용은 </a:t>
            </a:r>
            <a:r>
              <a:rPr lang="en-US" altLang="ko-KR" sz="1400" b="1" dirty="0">
                <a:solidFill>
                  <a:srgbClr val="FF0000"/>
                </a:solidFill>
              </a:rPr>
              <a:t>10</a:t>
            </a:r>
            <a:r>
              <a:rPr lang="ko-KR" altLang="en-US" sz="1400" b="1" dirty="0">
                <a:solidFill>
                  <a:srgbClr val="FF0000"/>
                </a:solidFill>
              </a:rPr>
              <a:t>월</a:t>
            </a:r>
            <a:r>
              <a:rPr lang="en-US" altLang="ko-KR" sz="1400" b="1" dirty="0">
                <a:solidFill>
                  <a:srgbClr val="FF0000"/>
                </a:solidFill>
              </a:rPr>
              <a:t>~11</a:t>
            </a:r>
            <a:r>
              <a:rPr lang="ko-KR" altLang="en-US" sz="1400" b="1" dirty="0">
                <a:solidFill>
                  <a:srgbClr val="FF0000"/>
                </a:solidFill>
              </a:rPr>
              <a:t>월 </a:t>
            </a:r>
            <a:r>
              <a:rPr lang="ko-KR" altLang="en-US" sz="1400" b="1" dirty="0" err="1">
                <a:solidFill>
                  <a:srgbClr val="FF0000"/>
                </a:solidFill>
              </a:rPr>
              <a:t>알림톡</a:t>
            </a:r>
            <a:r>
              <a:rPr lang="ko-KR" altLang="en-US" sz="1400" b="1" dirty="0">
                <a:solidFill>
                  <a:srgbClr val="FF0000"/>
                </a:solidFill>
              </a:rPr>
              <a:t> 안내 및 공지사항에서 필히 확인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기간 내 이의신청 미접수시 탈락</a:t>
            </a:r>
            <a:r>
              <a:rPr lang="en-US" altLang="ko-KR" sz="14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1819275"/>
            <a:ext cx="8917226" cy="4831036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0847" y="352035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879" y="51882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483768" y="4460785"/>
            <a:ext cx="6480720" cy="214846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935969" y="3561412"/>
            <a:ext cx="3878666" cy="777511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 설명선 32"/>
          <p:cNvSpPr/>
          <p:nvPr/>
        </p:nvSpPr>
        <p:spPr>
          <a:xfrm>
            <a:off x="1163962" y="2952246"/>
            <a:ext cx="2766632" cy="1162713"/>
          </a:xfrm>
          <a:prstGeom prst="wedgeRectCallout">
            <a:avLst>
              <a:gd name="adj1" fmla="val -3525"/>
              <a:gd name="adj2" fmla="val 65003"/>
            </a:avLst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이의신청 기간은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2024</a:t>
            </a:r>
            <a:r>
              <a:rPr lang="ko-KR" altLang="en-US" sz="1200" b="1" dirty="0">
                <a:solidFill>
                  <a:srgbClr val="FF0000"/>
                </a:solidFill>
              </a:rPr>
              <a:t>년 </a:t>
            </a:r>
            <a:r>
              <a:rPr lang="en-US" altLang="ko-KR" sz="1200" b="1" dirty="0">
                <a:solidFill>
                  <a:srgbClr val="FF0000"/>
                </a:solidFill>
              </a:rPr>
              <a:t>10</a:t>
            </a:r>
            <a:r>
              <a:rPr lang="ko-KR" altLang="en-US" sz="1200" b="1" dirty="0">
                <a:solidFill>
                  <a:srgbClr val="FF0000"/>
                </a:solidFill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</a:rPr>
              <a:t>~11</a:t>
            </a:r>
            <a:r>
              <a:rPr lang="ko-KR" altLang="en-US" sz="1200" b="1" dirty="0">
                <a:solidFill>
                  <a:srgbClr val="FF0000"/>
                </a:solidFill>
              </a:rPr>
              <a:t>월 내 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FF0000"/>
                </a:solidFill>
              </a:rPr>
              <a:t>문자 및 공지사항으로 안내</a:t>
            </a:r>
            <a:r>
              <a:rPr lang="ko-KR" altLang="en-US" sz="1200" b="1" dirty="0">
                <a:solidFill>
                  <a:schemeClr val="tx1"/>
                </a:solidFill>
              </a:rPr>
              <a:t>할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예정입니다</a:t>
            </a:r>
            <a:r>
              <a:rPr lang="en-US" altLang="ko-KR" sz="1200" b="1" dirty="0">
                <a:solidFill>
                  <a:schemeClr val="tx1"/>
                </a:solidFill>
              </a:rPr>
              <a:t>! </a:t>
            </a:r>
            <a:r>
              <a:rPr lang="ko-KR" altLang="en-US" sz="1200" b="1" dirty="0">
                <a:solidFill>
                  <a:schemeClr val="tx1"/>
                </a:solidFill>
              </a:rPr>
              <a:t>해당 기간 중에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본인의 심사결과를 꼭 확인하세요</a:t>
            </a:r>
            <a:r>
              <a:rPr lang="en-US" altLang="ko-KR" sz="1200" b="1" dirty="0">
                <a:solidFill>
                  <a:schemeClr val="tx1"/>
                </a:solidFill>
              </a:rPr>
              <a:t>!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34" name="그림 33" descr="1467899166_office_-48.png">
            <a:extLst>
              <a:ext uri="{FF2B5EF4-FFF2-40B4-BE49-F238E27FC236}">
                <a16:creationId xmlns:a16="http://schemas.microsoft.com/office/drawing/2014/main" id="{CEDABB8A-2999-4BE3-A902-0AB5DA0849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1" y="2416242"/>
            <a:ext cx="1005858" cy="5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68" y="2216180"/>
            <a:ext cx="7988084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감사합니다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문의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장학사업 상담센터 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1800-0499</a:t>
            </a:r>
            <a:endParaRPr lang="ko-KR" altLang="en-US" sz="28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6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로그인 및 사업소개 페이지로 이동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7504" y="6298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로그인 버튼을 클릭하여 홈페이지</a:t>
            </a:r>
            <a:r>
              <a:rPr lang="en-US" altLang="ko-KR" sz="1600" dirty="0"/>
              <a:t>(www.kosaf.go.kr)</a:t>
            </a:r>
            <a:r>
              <a:rPr lang="ko-KR" altLang="en-US" sz="1600" dirty="0"/>
              <a:t> 로그인</a:t>
            </a:r>
            <a:r>
              <a:rPr lang="en-US" altLang="ko-KR" sz="1600" dirty="0"/>
              <a:t>(</a:t>
            </a:r>
            <a:r>
              <a:rPr lang="ko-KR" altLang="en-US" sz="1600" dirty="0"/>
              <a:t>회원가입 필수</a:t>
            </a:r>
            <a:r>
              <a:rPr lang="en-US" altLang="ko-KR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장학금 메뉴로 마우스를 이동하면 하단의 상세메뉴가 열림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을</a:t>
            </a:r>
            <a:r>
              <a:rPr lang="en-US" altLang="ko-KR" sz="1600" dirty="0"/>
              <a:t> </a:t>
            </a:r>
            <a:r>
              <a:rPr lang="ko-KR" altLang="en-US" sz="1600" dirty="0"/>
              <a:t>클릭하여 사업 소개페이지로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8"/>
            <a:ext cx="8917226" cy="460851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pic>
        <p:nvPicPr>
          <p:cNvPr id="12" name="Picture 4" descr="S:\5.중소기업 취업연계 장학금(희망사다리)\★ 2018년 중소기업 취업연계 장학금\001. 사업계획 수립\2유형\전산개발\매뉴얼\학생\화면캡쳐\홈페이지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8952"/>
            <a:ext cx="8580760" cy="44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58813" y="18809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5390" y="21454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2908" y="32687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469332" y="2155141"/>
            <a:ext cx="353683" cy="12050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38102" y="2416335"/>
            <a:ext cx="436272" cy="1267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533178" y="3305708"/>
            <a:ext cx="762961" cy="22939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48A46C-1314-467B-8C0D-CBC62CA8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334608"/>
            <a:ext cx="8220720" cy="22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C374BB5-72DB-4E78-967F-C32B22F3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7" y="5030395"/>
            <a:ext cx="6291116" cy="1627956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사업 소개 페이지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장학금 내용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6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장학금 신청 일정 및 주요사항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지원개요</a:t>
            </a:r>
            <a:r>
              <a:rPr lang="en-US" altLang="ko-KR" sz="1600" dirty="0"/>
              <a:t>’, ‘</a:t>
            </a:r>
            <a:r>
              <a:rPr lang="ko-KR" altLang="en-US" sz="1600" dirty="0"/>
              <a:t>지원 절차</a:t>
            </a:r>
            <a:r>
              <a:rPr lang="en-US" altLang="ko-KR" sz="1600" dirty="0"/>
              <a:t>’, ‘</a:t>
            </a:r>
            <a:r>
              <a:rPr lang="ko-KR" altLang="en-US" sz="1600" dirty="0"/>
              <a:t>제출서류</a:t>
            </a:r>
            <a:r>
              <a:rPr lang="en-US" altLang="ko-KR" sz="1600" dirty="0"/>
              <a:t>’, ‘</a:t>
            </a:r>
            <a:r>
              <a:rPr lang="ko-KR" altLang="en-US" sz="1600" dirty="0"/>
              <a:t>장학생 의무사항</a:t>
            </a:r>
            <a:r>
              <a:rPr lang="en-US" altLang="ko-KR" sz="1600" dirty="0"/>
              <a:t>’</a:t>
            </a:r>
            <a:r>
              <a:rPr lang="ko-KR" altLang="en-US" sz="1600" dirty="0"/>
              <a:t>의 탭을 클릭하여 하단의 상세 내용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신청하기</a:t>
            </a:r>
            <a:r>
              <a:rPr lang="en-US" altLang="ko-KR" sz="1600" dirty="0"/>
              <a:t>’</a:t>
            </a:r>
            <a:r>
              <a:rPr lang="ko-KR" altLang="en-US" sz="1600" dirty="0"/>
              <a:t> 를 클릭하여 장학금 신청메뉴로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749009"/>
            <a:ext cx="8917226" cy="492035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315" y="2123175"/>
            <a:ext cx="7273037" cy="377285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01586" y="6203810"/>
            <a:ext cx="6086637" cy="3077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05636" y="18685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269" y="599270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B8F4CF-02C8-4042-9EB8-62ACF699E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6" y="2188846"/>
            <a:ext cx="7057013" cy="311144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236088" y="2491540"/>
            <a:ext cx="1247216" cy="26296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956094" y="24467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5159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C436AA-201E-415B-9C70-DF151179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1760658"/>
            <a:ext cx="8900085" cy="4900882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신청하기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장학금 선택</a:t>
            </a:r>
            <a:r>
              <a:rPr lang="en-US" altLang="ko-KR" sz="1400" b="1" dirty="0">
                <a:solidFill>
                  <a:srgbClr val="469480"/>
                </a:solidFill>
              </a:rPr>
              <a:t>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 찾기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고졸 후학습자 장학금 우측의 </a:t>
            </a:r>
            <a:r>
              <a:rPr lang="en-US" altLang="ko-KR" sz="1600" dirty="0"/>
              <a:t>‘</a:t>
            </a:r>
            <a:r>
              <a:rPr lang="ko-KR" altLang="en-US" sz="1600" dirty="0"/>
              <a:t>신청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 클릭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 err="1"/>
              <a:t>팝업창이</a:t>
            </a:r>
            <a:r>
              <a:rPr lang="ko-KR" altLang="en-US" sz="1600" dirty="0"/>
              <a:t> 뜨면 신청하고자 하는 장학금이 맞는지 확인한 후 </a:t>
            </a:r>
            <a:r>
              <a:rPr lang="en-US" altLang="ko-KR" sz="1600" dirty="0"/>
              <a:t>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클릭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916832"/>
            <a:ext cx="8917226" cy="47525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5755" y="386180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3224" y="59645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8024" y="369564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3574719" y="6420797"/>
            <a:ext cx="1743887" cy="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5083141" y="3890318"/>
            <a:ext cx="1649099" cy="30777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30872" y="3919618"/>
            <a:ext cx="504056" cy="2370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318606" y="6186812"/>
            <a:ext cx="617150" cy="21546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6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C1BAA54-2655-41B0-9D0C-AFA6C971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3" y="2433600"/>
            <a:ext cx="8845218" cy="4229328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선발자격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선발자격을 확인하는 화면으로 최종학력</a:t>
            </a:r>
            <a:r>
              <a:rPr lang="en-US" altLang="ko-KR" sz="1600" dirty="0"/>
              <a:t>, </a:t>
            </a:r>
            <a:r>
              <a:rPr lang="ko-KR" altLang="en-US" sz="1600" dirty="0"/>
              <a:t>재직기간</a:t>
            </a:r>
            <a:r>
              <a:rPr lang="en-US" altLang="ko-KR" sz="1600" dirty="0"/>
              <a:t>, </a:t>
            </a:r>
            <a:r>
              <a:rPr lang="ko-KR" altLang="en-US" sz="1600" dirty="0"/>
              <a:t>현 재직기업 요건에 대해 스스로 체크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질문 문항을 확인하고</a:t>
            </a:r>
            <a:r>
              <a:rPr lang="en-US" altLang="ko-KR" sz="1600" dirty="0"/>
              <a:t>, ‘</a:t>
            </a:r>
            <a:r>
              <a:rPr lang="ko-KR" altLang="en-US" sz="1600" dirty="0"/>
              <a:t>예</a:t>
            </a:r>
            <a:r>
              <a:rPr lang="en-US" altLang="ko-KR" sz="1600" dirty="0"/>
              <a:t>’, ‘</a:t>
            </a:r>
            <a:r>
              <a:rPr lang="ko-KR" altLang="en-US" sz="1600" dirty="0"/>
              <a:t>아니오</a:t>
            </a:r>
            <a:r>
              <a:rPr lang="en-US" altLang="ko-KR" sz="1600" dirty="0"/>
              <a:t>’</a:t>
            </a:r>
            <a:r>
              <a:rPr lang="ko-KR" altLang="en-US" sz="1600" dirty="0"/>
              <a:t>를 선택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다섯 가지 문항에 대해 모두 </a:t>
            </a:r>
            <a:r>
              <a:rPr lang="en-US" altLang="ko-KR" sz="1600" dirty="0"/>
              <a:t>‘</a:t>
            </a:r>
            <a:r>
              <a:rPr lang="ko-KR" altLang="en-US" sz="1600" dirty="0"/>
              <a:t>선발대상입니다</a:t>
            </a:r>
            <a:r>
              <a:rPr lang="en-US" altLang="ko-KR" sz="1600" dirty="0"/>
              <a:t>’</a:t>
            </a:r>
            <a:r>
              <a:rPr lang="ko-KR" altLang="en-US" sz="1600" dirty="0"/>
              <a:t>라는 문구가 나와야만 사업에 참여 가능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b="1" dirty="0">
                <a:solidFill>
                  <a:srgbClr val="FF0000"/>
                </a:solidFill>
              </a:rPr>
              <a:t>추후 선발 자격 </a:t>
            </a:r>
            <a:r>
              <a:rPr lang="ko-KR" altLang="en-US" sz="1600" b="1" dirty="0" err="1">
                <a:solidFill>
                  <a:srgbClr val="FF0000"/>
                </a:solidFill>
              </a:rPr>
              <a:t>미충족</a:t>
            </a:r>
            <a:r>
              <a:rPr lang="ko-KR" altLang="en-US" sz="1600" b="1" dirty="0">
                <a:solidFill>
                  <a:srgbClr val="FF0000"/>
                </a:solidFill>
              </a:rPr>
              <a:t> 판명 시 선발 취소 및 반환됨을 확인</a:t>
            </a:r>
            <a:r>
              <a:rPr lang="ko-KR" altLang="en-US" sz="1600" dirty="0">
                <a:solidFill>
                  <a:srgbClr val="FF0000"/>
                </a:solidFill>
              </a:rPr>
              <a:t>한 후 </a:t>
            </a:r>
            <a:r>
              <a:rPr lang="en-US" altLang="ko-KR" sz="1600" b="1" dirty="0">
                <a:solidFill>
                  <a:srgbClr val="FF0000"/>
                </a:solidFill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</a:rPr>
              <a:t>확인</a:t>
            </a:r>
            <a:r>
              <a:rPr lang="en-US" altLang="ko-KR" sz="1600" b="1" dirty="0">
                <a:solidFill>
                  <a:srgbClr val="FF0000"/>
                </a:solidFill>
              </a:rPr>
              <a:t>’</a:t>
            </a:r>
            <a:r>
              <a:rPr lang="ko-KR" altLang="en-US" sz="1600" b="1" dirty="0">
                <a:solidFill>
                  <a:srgbClr val="FF0000"/>
                </a:solidFill>
              </a:rPr>
              <a:t> 클릭하여 다음페이지로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420982"/>
            <a:ext cx="8917226" cy="42293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52" y="28146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130" y="34611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02231" y="3747948"/>
            <a:ext cx="3618074" cy="22912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120304" y="3747946"/>
            <a:ext cx="955751" cy="229122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69893" y="3461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47664" y="6051791"/>
            <a:ext cx="6192624" cy="14399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꺾인 연결선 30"/>
          <p:cNvCxnSpPr>
            <a:cxnSpLocks/>
            <a:stCxn id="30" idx="2"/>
          </p:cNvCxnSpPr>
          <p:nvPr/>
        </p:nvCxnSpPr>
        <p:spPr>
          <a:xfrm rot="16200000" flipH="1">
            <a:off x="5306403" y="5533358"/>
            <a:ext cx="324568" cy="1649422"/>
          </a:xfrm>
          <a:prstGeom prst="bentConnector2">
            <a:avLst/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67015" y="2819199"/>
            <a:ext cx="1219180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D02109-072F-4BA6-8A88-EAA518E7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93620"/>
            <a:ext cx="8898634" cy="4556690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약관동의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개인정보제공 및 사업참여에 대한 약관을 확인하고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이에 대한 동의 절차 진행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내용확인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각 문항에 대한 상세 동의서 화면이 </a:t>
            </a:r>
            <a:r>
              <a:rPr lang="ko-KR" altLang="en-US" sz="1600" dirty="0" err="1"/>
              <a:t>팝업창으로</a:t>
            </a:r>
            <a:r>
              <a:rPr lang="ko-KR" altLang="en-US" sz="1600" dirty="0"/>
              <a:t> 출력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팝업에 출력된 모든 항목에 대해 동의를 하여야 해당 칸에 </a:t>
            </a:r>
            <a:r>
              <a:rPr lang="en-US" altLang="ko-KR" sz="1600" dirty="0"/>
              <a:t>‘V’</a:t>
            </a:r>
            <a:r>
              <a:rPr lang="ko-KR" altLang="en-US" sz="1600" dirty="0"/>
              <a:t>체크가 표시됨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dirty="0"/>
              <a:t>약관에 모두 동의한 후 </a:t>
            </a:r>
            <a:r>
              <a:rPr lang="ko-KR" altLang="en-US" sz="1600" b="1" dirty="0"/>
              <a:t>최종 인증서 동의 후 개인정보 입력화면으로 이동</a:t>
            </a:r>
            <a:endParaRPr lang="en-US" altLang="ko-KR" sz="1600" b="1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08199"/>
            <a:ext cx="8917226" cy="454211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402" y="33072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7452320" y="6597352"/>
            <a:ext cx="83697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0312" y="61242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4756" y="41548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048892" y="4154804"/>
            <a:ext cx="3315196" cy="3719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751627" y="5038534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4734897" y="5268683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6414533" y="2767531"/>
            <a:ext cx="2448272" cy="13349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1.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                           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 </a:t>
            </a:r>
            <a:endParaRPr lang="ko-KR" altLang="en-US" sz="700" dirty="0" err="1">
              <a:solidFill>
                <a:schemeClr val="tx1"/>
              </a:solidFill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2.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                       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</p:txBody>
      </p:sp>
      <p:cxnSp>
        <p:nvCxnSpPr>
          <p:cNvPr id="39" name="직선 연결선 38"/>
          <p:cNvCxnSpPr>
            <a:cxnSpLocks/>
            <a:stCxn id="34" idx="0"/>
          </p:cNvCxnSpPr>
          <p:nvPr/>
        </p:nvCxnSpPr>
        <p:spPr>
          <a:xfrm flipV="1">
            <a:off x="3706490" y="3433874"/>
            <a:ext cx="2535113" cy="72093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68452" y="38990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381564" y="4157100"/>
            <a:ext cx="1278668" cy="37180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037217" y="3582612"/>
            <a:ext cx="1462775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133976" y="3432637"/>
            <a:ext cx="288032" cy="11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92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4A8FA35-BC74-429B-87CE-F3C538E8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9" y="1944540"/>
            <a:ext cx="9013051" cy="4705771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장학생 선발 시 확인이 필요한 개인정보를 입력하는 화면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본인의 휴대폰 번호를 입력하여 인증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6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번호 변경 시에도 재단에 즉시 고지</a:t>
            </a:r>
            <a:r>
              <a:rPr lang="en-US" altLang="ko-KR" sz="1600" dirty="0">
                <a:solidFill>
                  <a:srgbClr val="FF0000"/>
                </a:solidFill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</a:rPr>
              <a:t>미고지로 인한 불이익은 구제 불가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3756" y="28400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65604" y="49456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527642" y="4899876"/>
            <a:ext cx="6788773" cy="162546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011091" y="4257588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cxnSpLocks/>
            <a:stCxn id="32" idx="1"/>
            <a:endCxn id="33" idx="2"/>
          </p:cNvCxnSpPr>
          <p:nvPr/>
        </p:nvCxnSpPr>
        <p:spPr>
          <a:xfrm rot="10800000" flipH="1">
            <a:off x="1527642" y="4565366"/>
            <a:ext cx="1966114" cy="1147245"/>
          </a:xfrm>
          <a:prstGeom prst="bentConnector4">
            <a:avLst>
              <a:gd name="adj1" fmla="val -11627"/>
              <a:gd name="adj2" fmla="val 85421"/>
            </a:avLst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475391" y="3147782"/>
            <a:ext cx="921783" cy="3067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08103" y="5016186"/>
            <a:ext cx="2732195" cy="42903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4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7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2)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최종학력 및 </a:t>
            </a:r>
            <a:r>
              <a:rPr lang="ko-KR" altLang="en-US" sz="1200" dirty="0" err="1"/>
              <a:t>선발배점</a:t>
            </a:r>
            <a:r>
              <a:rPr lang="ko-KR" altLang="en-US" sz="1200" dirty="0"/>
              <a:t> 서류 제출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고등학교 </a:t>
            </a:r>
            <a:r>
              <a:rPr lang="ko-KR" altLang="en-US" sz="1200" dirty="0" err="1"/>
              <a:t>졸업＂인</a:t>
            </a:r>
            <a:r>
              <a:rPr lang="ko-KR" altLang="en-US" sz="1200" dirty="0"/>
              <a:t> 경우 졸업 유형에서 해당사항 체크</a:t>
            </a:r>
            <a:r>
              <a:rPr lang="en-US" altLang="ko-KR" sz="1200" dirty="0"/>
              <a:t>(</a:t>
            </a:r>
            <a:r>
              <a:rPr lang="ko-KR" altLang="en-US" sz="1200" dirty="0"/>
              <a:t>관련서류 </a:t>
            </a:r>
            <a:r>
              <a:rPr lang="en-US" altLang="ko-KR" sz="1200" dirty="0"/>
              <a:t>‘</a:t>
            </a:r>
            <a:r>
              <a:rPr lang="ko-KR" altLang="en-US" sz="1200"/>
              <a:t>파일선택＇ </a:t>
            </a:r>
            <a:r>
              <a:rPr lang="ko-KR" altLang="en-US" sz="1200" dirty="0"/>
              <a:t>클릭 후 업로드 필요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 ※ </a:t>
            </a:r>
            <a:r>
              <a:rPr lang="ko-KR" altLang="en-US" sz="1200" dirty="0"/>
              <a:t>직업계고</a:t>
            </a:r>
            <a:r>
              <a:rPr lang="en-US" altLang="ko-KR" sz="1200" dirty="0"/>
              <a:t>, </a:t>
            </a:r>
            <a:r>
              <a:rPr lang="ko-KR" altLang="en-US" sz="1200" dirty="0"/>
              <a:t>일반계고 위탁과정 수료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필요 </a:t>
            </a:r>
            <a:r>
              <a:rPr lang="en-US" altLang="ko-KR" sz="1200" dirty="0"/>
              <a:t>/ </a:t>
            </a:r>
            <a:r>
              <a:rPr lang="ko-KR" altLang="en-US" sz="1200" dirty="0"/>
              <a:t>해당 없음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불필요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전문학사</a:t>
            </a:r>
            <a:r>
              <a:rPr lang="en-US" altLang="ko-KR" sz="1200" dirty="0"/>
              <a:t>”</a:t>
            </a:r>
            <a:r>
              <a:rPr lang="ko-KR" altLang="en-US" sz="1200" dirty="0"/>
              <a:t>인 학생이 전공심화 과정 또는 </a:t>
            </a:r>
            <a:r>
              <a:rPr lang="en-US" altLang="ko-KR" sz="1200" dirty="0"/>
              <a:t>4</a:t>
            </a:r>
            <a:r>
              <a:rPr lang="ko-KR" altLang="en-US" sz="1200" dirty="0"/>
              <a:t>년제 대학에 신</a:t>
            </a:r>
            <a:r>
              <a:rPr lang="en-US" altLang="ko-KR" sz="1200" dirty="0"/>
              <a:t>,</a:t>
            </a:r>
            <a:r>
              <a:rPr lang="ko-KR" altLang="en-US" sz="1200" dirty="0"/>
              <a:t>편입 하는 경우 장학금 지원 가능</a:t>
            </a:r>
            <a:r>
              <a:rPr lang="en-US" altLang="ko-KR" sz="1200" dirty="0">
                <a:solidFill>
                  <a:srgbClr val="FF0000"/>
                </a:solidFill>
              </a:rPr>
              <a:t>(‘</a:t>
            </a:r>
            <a:r>
              <a:rPr lang="ko-KR" altLang="en-US" sz="1200" dirty="0">
                <a:solidFill>
                  <a:srgbClr val="FF0000"/>
                </a:solidFill>
              </a:rPr>
              <a:t>전문학사 취득일 전‘</a:t>
            </a:r>
            <a:r>
              <a:rPr lang="en-US" altLang="ko-KR" sz="1200" dirty="0">
                <a:solidFill>
                  <a:srgbClr val="FF0000"/>
                </a:solidFill>
              </a:rPr>
              <a:t> 2</a:t>
            </a:r>
            <a:r>
              <a:rPr lang="ko-KR" altLang="en-US" sz="1200" dirty="0">
                <a:solidFill>
                  <a:srgbClr val="FF0000"/>
                </a:solidFill>
              </a:rPr>
              <a:t>년 재직경력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순 재직기간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</a:rPr>
              <a:t>충족시</a:t>
            </a:r>
            <a:r>
              <a:rPr lang="ko-KR" altLang="en-US" sz="1200" dirty="0">
                <a:solidFill>
                  <a:srgbClr val="FF0000"/>
                </a:solidFill>
              </a:rPr>
              <a:t> 전문학사 졸업증명서 업로드 및 졸업증명서에 기재된 전문학사 취득일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졸업일자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등록 필수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526273" y="3148470"/>
            <a:ext cx="6281091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6302292" y="3230351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6742589" y="2824588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7045104" y="2788777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2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819348" y="2395488"/>
            <a:ext cx="7772400" cy="34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장학생 선발 시 확인이 필요한 개인정보를 입력하는 화면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본인의 휴대폰 번호를 입력하여 인증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2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A5DEDF-0578-4A0B-A95A-C35037F6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3" y="-50769"/>
            <a:ext cx="9144000" cy="6853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FFE17-EAD7-4B63-B1DD-311B3D1D7F27}"/>
              </a:ext>
            </a:extLst>
          </p:cNvPr>
          <p:cNvSpPr txBox="1"/>
          <p:nvPr/>
        </p:nvSpPr>
        <p:spPr>
          <a:xfrm>
            <a:off x="238887" y="923732"/>
            <a:ext cx="43428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4</a:t>
            </a:r>
            <a:r>
              <a:rPr lang="ko-KR" altLang="en-US" sz="1400" dirty="0"/>
              <a:t>월 중 진행되는 이의신청 기간에도 제출 가능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44CAB-0142-433A-9CE1-CE41FBC1BA8B}"/>
              </a:ext>
            </a:extLst>
          </p:cNvPr>
          <p:cNvSpPr txBox="1"/>
          <p:nvPr/>
        </p:nvSpPr>
        <p:spPr>
          <a:xfrm>
            <a:off x="231887" y="2247473"/>
            <a:ext cx="6341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</a:t>
            </a:r>
            <a:r>
              <a:rPr lang="ko-KR" altLang="en-US" sz="1400" dirty="0"/>
              <a:t>재단이 학생 계좌로 장학금을 직접 입금 </a:t>
            </a:r>
            <a:r>
              <a:rPr lang="en-US" altLang="ko-KR" sz="1400" dirty="0"/>
              <a:t>x, </a:t>
            </a:r>
            <a:r>
              <a:rPr lang="ko-KR" altLang="en-US" sz="1400" dirty="0"/>
              <a:t>대학을 거쳐 학생 계좌로 입금됨</a:t>
            </a:r>
          </a:p>
        </p:txBody>
      </p:sp>
    </p:spTree>
    <p:extLst>
      <p:ext uri="{BB962C8B-B14F-4D97-AF65-F5344CB8AC3E}">
        <p14:creationId xmlns:p14="http://schemas.microsoft.com/office/powerpoint/2010/main" val="242242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6720</TotalTime>
  <Words>915</Words>
  <Application>Microsoft Office PowerPoint</Application>
  <PresentationFormat>화면 슬라이드 쇼(4:3)</PresentationFormat>
  <Paragraphs>149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돋움체</vt:lpstr>
      <vt:lpstr>맑은 고딕</vt:lpstr>
      <vt:lpstr>양재다운명조M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장학복지팀</cp:lastModifiedBy>
  <cp:revision>101</cp:revision>
  <cp:lastPrinted>2024-08-22T00:28:32Z</cp:lastPrinted>
  <dcterms:created xsi:type="dcterms:W3CDTF">2020-04-16T02:38:28Z</dcterms:created>
  <dcterms:modified xsi:type="dcterms:W3CDTF">2024-09-04T00:24:19Z</dcterms:modified>
</cp:coreProperties>
</file>